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Default Extension="doc" ContentType="application/msword"/>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ppt/tags/tag4.xml" ContentType="application/vnd.openxmlformats-officedocument.presentationml.tags+xml"/>
  <Override PartName="/ppt/tags/tag5.xml" ContentType="application/vnd.openxmlformats-officedocument.presentationml.tags+xml"/>
  <Override PartName="/ppt/tags/tag6.xml" ContentType="application/vnd.openxmlformats-officedocument.presentationml.tags+xml"/>
  <Override PartName="/ppt/tags/tag7.xml" ContentType="application/vnd.openxmlformats-officedocument.presentationml.tags+xml"/>
  <Override PartName="/ppt/tags/tag8.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
  </p:notesMasterIdLst>
  <p:handoutMasterIdLst>
    <p:handoutMasterId r:id="rId22"/>
  </p:handoutMasterIdLst>
  <p:sldIdLst>
    <p:sldId id="269" r:id="rId2"/>
    <p:sldId id="257" r:id="rId3"/>
    <p:sldId id="275" r:id="rId4"/>
    <p:sldId id="279" r:id="rId5"/>
    <p:sldId id="281" r:id="rId6"/>
    <p:sldId id="280" r:id="rId7"/>
    <p:sldId id="282" r:id="rId8"/>
    <p:sldId id="292" r:id="rId9"/>
    <p:sldId id="283" r:id="rId10"/>
    <p:sldId id="284" r:id="rId11"/>
    <p:sldId id="285" r:id="rId12"/>
    <p:sldId id="286" r:id="rId13"/>
    <p:sldId id="287" r:id="rId14"/>
    <p:sldId id="288" r:id="rId15"/>
    <p:sldId id="289" r:id="rId16"/>
    <p:sldId id="290" r:id="rId17"/>
    <p:sldId id="293" r:id="rId18"/>
    <p:sldId id="291" r:id="rId19"/>
    <p:sldId id="270" r:id="rId20"/>
  </p:sldIdLst>
  <p:sldSz cx="9144000" cy="6858000" type="screen4x3"/>
  <p:notesSz cx="6858000" cy="9034463"/>
  <p:defaultTextStyle>
    <a:defPPr>
      <a:defRPr lang="en-US"/>
    </a:defPPr>
    <a:lvl1pPr algn="ctr" rtl="0" eaLnBrk="0" fontAlgn="base" hangingPunct="0">
      <a:spcBef>
        <a:spcPct val="0"/>
      </a:spcBef>
      <a:spcAft>
        <a:spcPct val="0"/>
      </a:spcAft>
      <a:defRPr sz="3200" b="1" kern="1200">
        <a:solidFill>
          <a:schemeClr val="tx2"/>
        </a:solidFill>
        <a:latin typeface="Times New Roman" pitchFamily="18" charset="0"/>
        <a:ea typeface="+mn-ea"/>
        <a:cs typeface="+mn-cs"/>
      </a:defRPr>
    </a:lvl1pPr>
    <a:lvl2pPr marL="457200" algn="ctr" rtl="0" eaLnBrk="0" fontAlgn="base" hangingPunct="0">
      <a:spcBef>
        <a:spcPct val="0"/>
      </a:spcBef>
      <a:spcAft>
        <a:spcPct val="0"/>
      </a:spcAft>
      <a:defRPr sz="3200" b="1" kern="1200">
        <a:solidFill>
          <a:schemeClr val="tx2"/>
        </a:solidFill>
        <a:latin typeface="Times New Roman" pitchFamily="18" charset="0"/>
        <a:ea typeface="+mn-ea"/>
        <a:cs typeface="+mn-cs"/>
      </a:defRPr>
    </a:lvl2pPr>
    <a:lvl3pPr marL="914400" algn="ctr" rtl="0" eaLnBrk="0" fontAlgn="base" hangingPunct="0">
      <a:spcBef>
        <a:spcPct val="0"/>
      </a:spcBef>
      <a:spcAft>
        <a:spcPct val="0"/>
      </a:spcAft>
      <a:defRPr sz="3200" b="1" kern="1200">
        <a:solidFill>
          <a:schemeClr val="tx2"/>
        </a:solidFill>
        <a:latin typeface="Times New Roman" pitchFamily="18" charset="0"/>
        <a:ea typeface="+mn-ea"/>
        <a:cs typeface="+mn-cs"/>
      </a:defRPr>
    </a:lvl3pPr>
    <a:lvl4pPr marL="1371600" algn="ctr" rtl="0" eaLnBrk="0" fontAlgn="base" hangingPunct="0">
      <a:spcBef>
        <a:spcPct val="0"/>
      </a:spcBef>
      <a:spcAft>
        <a:spcPct val="0"/>
      </a:spcAft>
      <a:defRPr sz="3200" b="1" kern="1200">
        <a:solidFill>
          <a:schemeClr val="tx2"/>
        </a:solidFill>
        <a:latin typeface="Times New Roman" pitchFamily="18" charset="0"/>
        <a:ea typeface="+mn-ea"/>
        <a:cs typeface="+mn-cs"/>
      </a:defRPr>
    </a:lvl4pPr>
    <a:lvl5pPr marL="1828800" algn="ctr" rtl="0" eaLnBrk="0" fontAlgn="base" hangingPunct="0">
      <a:spcBef>
        <a:spcPct val="0"/>
      </a:spcBef>
      <a:spcAft>
        <a:spcPct val="0"/>
      </a:spcAft>
      <a:defRPr sz="3200" b="1" kern="1200">
        <a:solidFill>
          <a:schemeClr val="tx2"/>
        </a:solidFill>
        <a:latin typeface="Times New Roman" pitchFamily="18" charset="0"/>
        <a:ea typeface="+mn-ea"/>
        <a:cs typeface="+mn-cs"/>
      </a:defRPr>
    </a:lvl5pPr>
    <a:lvl6pPr marL="2286000" algn="l" defTabSz="914400" rtl="0" eaLnBrk="1" latinLnBrk="0" hangingPunct="1">
      <a:defRPr sz="3200" b="1" kern="1200">
        <a:solidFill>
          <a:schemeClr val="tx2"/>
        </a:solidFill>
        <a:latin typeface="Times New Roman" pitchFamily="18" charset="0"/>
        <a:ea typeface="+mn-ea"/>
        <a:cs typeface="+mn-cs"/>
      </a:defRPr>
    </a:lvl6pPr>
    <a:lvl7pPr marL="2743200" algn="l" defTabSz="914400" rtl="0" eaLnBrk="1" latinLnBrk="0" hangingPunct="1">
      <a:defRPr sz="3200" b="1" kern="1200">
        <a:solidFill>
          <a:schemeClr val="tx2"/>
        </a:solidFill>
        <a:latin typeface="Times New Roman" pitchFamily="18" charset="0"/>
        <a:ea typeface="+mn-ea"/>
        <a:cs typeface="+mn-cs"/>
      </a:defRPr>
    </a:lvl7pPr>
    <a:lvl8pPr marL="3200400" algn="l" defTabSz="914400" rtl="0" eaLnBrk="1" latinLnBrk="0" hangingPunct="1">
      <a:defRPr sz="3200" b="1" kern="1200">
        <a:solidFill>
          <a:schemeClr val="tx2"/>
        </a:solidFill>
        <a:latin typeface="Times New Roman" pitchFamily="18" charset="0"/>
        <a:ea typeface="+mn-ea"/>
        <a:cs typeface="+mn-cs"/>
      </a:defRPr>
    </a:lvl8pPr>
    <a:lvl9pPr marL="3657600" algn="l" defTabSz="914400" rtl="0" eaLnBrk="1" latinLnBrk="0" hangingPunct="1">
      <a:defRPr sz="3200" b="1" kern="1200">
        <a:solidFill>
          <a:schemeClr val="tx2"/>
        </a:solidFill>
        <a:latin typeface="Times New Roman" pitchFamily="18"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9030"/>
    <p:restoredTop sz="86395"/>
  </p:normalViewPr>
  <p:slideViewPr>
    <p:cSldViewPr>
      <p:cViewPr varScale="1">
        <p:scale>
          <a:sx n="61" d="100"/>
          <a:sy n="61" d="100"/>
        </p:scale>
        <p:origin x="906"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notesViewPr>
    <p:cSldViewPr>
      <p:cViewPr varScale="1">
        <p:scale>
          <a:sx n="66" d="100"/>
          <a:sy n="66" d="100"/>
        </p:scale>
        <p:origin x="0" y="0"/>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p:cNvSpPr>
            <a:spLocks noGrp="1" noChangeArrowheads="1"/>
          </p:cNvSpPr>
          <p:nvPr>
            <p:ph type="hdr" sz="quarter"/>
          </p:nvPr>
        </p:nvSpPr>
        <p:spPr bwMode="auto">
          <a:xfrm>
            <a:off x="5529263" y="1666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smtClean="0"/>
              <a:t>doc.: IEEE 802.22-16/0005r0</a:t>
            </a:r>
            <a:endParaRPr lang="en-US"/>
          </a:p>
        </p:txBody>
      </p:sp>
      <p:sp>
        <p:nvSpPr>
          <p:cNvPr id="3075" name="Rectangle 3"/>
          <p:cNvSpPr>
            <a:spLocks noGrp="1" noChangeArrowheads="1"/>
          </p:cNvSpPr>
          <p:nvPr>
            <p:ph type="dt" sz="quarter" idx="1"/>
          </p:nvPr>
        </p:nvSpPr>
        <p:spPr bwMode="auto">
          <a:xfrm>
            <a:off x="687388" y="1666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GB" smtClean="0"/>
              <a:t>March 2015</a:t>
            </a:r>
            <a:endParaRPr lang="en-US"/>
          </a:p>
        </p:txBody>
      </p:sp>
      <p:sp>
        <p:nvSpPr>
          <p:cNvPr id="3076" name="Rectangle 4"/>
          <p:cNvSpPr>
            <a:spLocks noGrp="1" noChangeArrowheads="1"/>
          </p:cNvSpPr>
          <p:nvPr>
            <p:ph type="ftr" sz="quarter" idx="2"/>
          </p:nvPr>
        </p:nvSpPr>
        <p:spPr bwMode="auto">
          <a:xfrm>
            <a:off x="5781675" y="8743950"/>
            <a:ext cx="4667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smtClean="0"/>
              <a:t>Roger Hislop, Internet Solutions</a:t>
            </a:r>
            <a:endParaRPr lang="en-US"/>
          </a:p>
        </p:txBody>
      </p:sp>
      <p:sp>
        <p:nvSpPr>
          <p:cNvPr id="3077" name="Rectangle 5"/>
          <p:cNvSpPr>
            <a:spLocks noGrp="1" noChangeArrowheads="1"/>
          </p:cNvSpPr>
          <p:nvPr>
            <p:ph type="sldNum" sz="quarter" idx="3"/>
          </p:nvPr>
        </p:nvSpPr>
        <p:spPr bwMode="auto">
          <a:xfrm>
            <a:off x="3097213" y="8743950"/>
            <a:ext cx="512762"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Page </a:t>
            </a:r>
            <a:fld id="{2D2D3494-76A5-4CA5-B56D-173DCED24C7B}" type="slidenum">
              <a:rPr lang="en-US"/>
              <a:pPr/>
              <a:t>‹#›</a:t>
            </a:fld>
            <a:endParaRPr lang="en-US"/>
          </a:p>
        </p:txBody>
      </p:sp>
      <p:sp>
        <p:nvSpPr>
          <p:cNvPr id="3078" name="Line 6"/>
          <p:cNvSpPr>
            <a:spLocks noChangeShapeType="1"/>
          </p:cNvSpPr>
          <p:nvPr/>
        </p:nvSpPr>
        <p:spPr bwMode="auto">
          <a:xfrm>
            <a:off x="685800" y="377825"/>
            <a:ext cx="5486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3079" name="Rectangle 7"/>
          <p:cNvSpPr>
            <a:spLocks noChangeArrowheads="1"/>
          </p:cNvSpPr>
          <p:nvPr/>
        </p:nvSpPr>
        <p:spPr bwMode="auto">
          <a:xfrm>
            <a:off x="685800" y="8743950"/>
            <a:ext cx="703263" cy="177800"/>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3080" name="Line 8"/>
          <p:cNvSpPr>
            <a:spLocks noChangeShapeType="1"/>
          </p:cNvSpPr>
          <p:nvPr/>
        </p:nvSpPr>
        <p:spPr bwMode="auto">
          <a:xfrm>
            <a:off x="685800" y="8732838"/>
            <a:ext cx="56388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29069917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5572125" y="90488"/>
            <a:ext cx="641350"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a:defRPr sz="1400">
                <a:solidFill>
                  <a:schemeClr val="tx1"/>
                </a:solidFill>
              </a:defRPr>
            </a:lvl1pPr>
          </a:lstStyle>
          <a:p>
            <a:r>
              <a:rPr lang="en-US" smtClean="0"/>
              <a:t>doc.: IEEE 802.22-16/0005r0</a:t>
            </a:r>
            <a:endParaRPr lang="en-US"/>
          </a:p>
        </p:txBody>
      </p:sp>
      <p:sp>
        <p:nvSpPr>
          <p:cNvPr id="2051" name="Rectangle 3"/>
          <p:cNvSpPr>
            <a:spLocks noGrp="1" noChangeArrowheads="1"/>
          </p:cNvSpPr>
          <p:nvPr>
            <p:ph type="dt" idx="1"/>
          </p:nvPr>
        </p:nvSpPr>
        <p:spPr bwMode="auto">
          <a:xfrm>
            <a:off x="646113" y="90488"/>
            <a:ext cx="827087"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400">
                <a:solidFill>
                  <a:schemeClr val="tx1"/>
                </a:solidFill>
              </a:defRPr>
            </a:lvl1pPr>
          </a:lstStyle>
          <a:p>
            <a:r>
              <a:rPr lang="en-GB" smtClean="0"/>
              <a:t>March 2015</a:t>
            </a:r>
            <a:endParaRPr lang="en-US"/>
          </a:p>
        </p:txBody>
      </p:sp>
      <p:sp>
        <p:nvSpPr>
          <p:cNvPr id="2052" name="Rectangle 4"/>
          <p:cNvSpPr>
            <a:spLocks noGrp="1" noRot="1" noChangeAspect="1" noChangeArrowheads="1" noTextEdit="1"/>
          </p:cNvSpPr>
          <p:nvPr>
            <p:ph type="sldImg" idx="2"/>
          </p:nvPr>
        </p:nvSpPr>
        <p:spPr bwMode="auto">
          <a:xfrm>
            <a:off x="1177925" y="682625"/>
            <a:ext cx="4502150" cy="3376613"/>
          </a:xfrm>
          <a:prstGeom prst="rect">
            <a:avLst/>
          </a:prstGeom>
          <a:noFill/>
          <a:ln w="12700">
            <a:solidFill>
              <a:schemeClr val="tx1"/>
            </a:solidFill>
            <a:miter lim="800000"/>
            <a:headEnd/>
            <a:tailEnd/>
          </a:ln>
          <a:effectLst/>
        </p:spPr>
      </p:sp>
      <p:sp>
        <p:nvSpPr>
          <p:cNvPr id="2053" name="Rectangle 5"/>
          <p:cNvSpPr>
            <a:spLocks noGrp="1" noChangeArrowheads="1"/>
          </p:cNvSpPr>
          <p:nvPr>
            <p:ph type="body" sz="quarter" idx="3"/>
          </p:nvPr>
        </p:nvSpPr>
        <p:spPr bwMode="auto">
          <a:xfrm>
            <a:off x="914400" y="4291013"/>
            <a:ext cx="5029200" cy="4067175"/>
          </a:xfrm>
          <a:prstGeom prst="rect">
            <a:avLst/>
          </a:prstGeom>
          <a:noFill/>
          <a:ln w="9525">
            <a:noFill/>
            <a:miter lim="800000"/>
            <a:headEnd/>
            <a:tailEnd/>
          </a:ln>
          <a:effectLst/>
        </p:spPr>
        <p:txBody>
          <a:bodyPr vert="horz" wrap="square" lIns="91798" tIns="45122" rIns="91798" bIns="45122"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2054" name="Rectangle 6"/>
          <p:cNvSpPr>
            <a:spLocks noGrp="1" noChangeArrowheads="1"/>
          </p:cNvSpPr>
          <p:nvPr>
            <p:ph type="ftr" sz="quarter" idx="4"/>
          </p:nvPr>
        </p:nvSpPr>
        <p:spPr bwMode="auto">
          <a:xfrm>
            <a:off x="5299075" y="8747125"/>
            <a:ext cx="914400"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47675" lvl="4" algn="r">
              <a:defRPr sz="1200" b="0">
                <a:solidFill>
                  <a:schemeClr val="tx1"/>
                </a:solidFill>
              </a:defRPr>
            </a:lvl5pPr>
          </a:lstStyle>
          <a:p>
            <a:pPr lvl="4"/>
            <a:r>
              <a:rPr lang="en-US" smtClean="0"/>
              <a:t>Roger Hislop, Internet Solutions</a:t>
            </a:r>
            <a:endParaRPr lang="en-US"/>
          </a:p>
        </p:txBody>
      </p:sp>
      <p:sp>
        <p:nvSpPr>
          <p:cNvPr id="2055" name="Rectangle 7"/>
          <p:cNvSpPr>
            <a:spLocks noGrp="1" noChangeArrowheads="1"/>
          </p:cNvSpPr>
          <p:nvPr>
            <p:ph type="sldNum" sz="quarter" idx="5"/>
          </p:nvPr>
        </p:nvSpPr>
        <p:spPr bwMode="auto">
          <a:xfrm>
            <a:off x="3181350" y="874712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a:t>Page </a:t>
            </a:r>
            <a:fld id="{8C7D87AC-FA4C-40AC-B154-A4B05B5FA19B}" type="slidenum">
              <a:rPr lang="en-US"/>
              <a:pPr/>
              <a:t>‹#›</a:t>
            </a:fld>
            <a:endParaRPr lang="en-US"/>
          </a:p>
        </p:txBody>
      </p:sp>
      <p:sp>
        <p:nvSpPr>
          <p:cNvPr id="2056" name="Rectangle 8"/>
          <p:cNvSpPr>
            <a:spLocks noChangeArrowheads="1"/>
          </p:cNvSpPr>
          <p:nvPr/>
        </p:nvSpPr>
        <p:spPr bwMode="auto">
          <a:xfrm>
            <a:off x="715963" y="8747125"/>
            <a:ext cx="703262" cy="177800"/>
          </a:xfrm>
          <a:prstGeom prst="rect">
            <a:avLst/>
          </a:prstGeom>
          <a:noFill/>
          <a:ln w="9525">
            <a:noFill/>
            <a:miter lim="800000"/>
            <a:headEnd/>
            <a:tailEnd/>
          </a:ln>
          <a:effectLst/>
        </p:spPr>
        <p:txBody>
          <a:bodyPr wrap="none" lIns="0" tIns="0" rIns="0" bIns="0">
            <a:spAutoFit/>
          </a:bodyPr>
          <a:lstStyle/>
          <a:p>
            <a:pPr algn="l" defTabSz="896938"/>
            <a:r>
              <a:rPr lang="en-US" sz="1200" b="0">
                <a:solidFill>
                  <a:schemeClr val="tx1"/>
                </a:solidFill>
              </a:rPr>
              <a:t>Submission</a:t>
            </a:r>
          </a:p>
        </p:txBody>
      </p:sp>
      <p:sp>
        <p:nvSpPr>
          <p:cNvPr id="2057" name="Line 9"/>
          <p:cNvSpPr>
            <a:spLocks noChangeShapeType="1"/>
          </p:cNvSpPr>
          <p:nvPr/>
        </p:nvSpPr>
        <p:spPr bwMode="auto">
          <a:xfrm>
            <a:off x="715963" y="8745538"/>
            <a:ext cx="5426075"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2058" name="Line 10"/>
          <p:cNvSpPr>
            <a:spLocks noChangeShapeType="1"/>
          </p:cNvSpPr>
          <p:nvPr/>
        </p:nvSpPr>
        <p:spPr bwMode="auto">
          <a:xfrm>
            <a:off x="641350" y="288925"/>
            <a:ext cx="55753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extLst>
      <p:ext uri="{BB962C8B-B14F-4D97-AF65-F5344CB8AC3E}">
        <p14:creationId xmlns:p14="http://schemas.microsoft.com/office/powerpoint/2010/main" val="1539757898"/>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802.22-16/0005r0</a:t>
            </a:r>
            <a:endParaRPr lang="en-US"/>
          </a:p>
        </p:txBody>
      </p:sp>
      <p:sp>
        <p:nvSpPr>
          <p:cNvPr id="5" name="Rectangle 3"/>
          <p:cNvSpPr>
            <a:spLocks noGrp="1" noChangeArrowheads="1"/>
          </p:cNvSpPr>
          <p:nvPr>
            <p:ph type="dt" idx="1"/>
          </p:nvPr>
        </p:nvSpPr>
        <p:spPr>
          <a:ln/>
        </p:spPr>
        <p:txBody>
          <a:bodyPr/>
          <a:lstStyle/>
          <a:p>
            <a:r>
              <a:rPr lang="en-GB"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Roger Hislop, Internet Solutions</a:t>
            </a:r>
            <a:endParaRPr lang="en-US"/>
          </a:p>
        </p:txBody>
      </p:sp>
      <p:sp>
        <p:nvSpPr>
          <p:cNvPr id="7" name="Rectangle 7"/>
          <p:cNvSpPr>
            <a:spLocks noGrp="1" noChangeArrowheads="1"/>
          </p:cNvSpPr>
          <p:nvPr>
            <p:ph type="sldNum" sz="quarter" idx="5"/>
          </p:nvPr>
        </p:nvSpPr>
        <p:spPr>
          <a:ln/>
        </p:spPr>
        <p:txBody>
          <a:bodyPr/>
          <a:lstStyle/>
          <a:p>
            <a:r>
              <a:rPr lang="en-US"/>
              <a:t>Page </a:t>
            </a:r>
            <a:fld id="{B52A597E-8DCA-40BC-B1F4-59E3A19790CB}" type="slidenum">
              <a:rPr lang="en-US"/>
              <a:pPr/>
              <a:t>1</a:t>
            </a:fld>
            <a:endParaRPr lang="en-US"/>
          </a:p>
        </p:txBody>
      </p:sp>
      <p:sp>
        <p:nvSpPr>
          <p:cNvPr id="31746" name="Rectangle 2"/>
          <p:cNvSpPr>
            <a:spLocks noGrp="1" noRot="1" noChangeAspect="1" noChangeArrowheads="1" noTextEdit="1"/>
          </p:cNvSpPr>
          <p:nvPr>
            <p:ph type="sldImg"/>
          </p:nvPr>
        </p:nvSpPr>
        <p:spPr>
          <a:ln/>
        </p:spPr>
      </p:sp>
      <p:sp>
        <p:nvSpPr>
          <p:cNvPr id="31747" name="Rectangle 3"/>
          <p:cNvSpPr>
            <a:spLocks noGrp="1" noChangeArrowheads="1"/>
          </p:cNvSpPr>
          <p:nvPr>
            <p:ph type="body" idx="1"/>
          </p:nvPr>
        </p:nvSpPr>
        <p:spPr/>
        <p:txBody>
          <a:bodyPr/>
          <a:lstStyle/>
          <a:p>
            <a:endParaRPr lang="en-US"/>
          </a:p>
        </p:txBody>
      </p:sp>
    </p:spTree>
    <p:extLst>
      <p:ext uri="{BB962C8B-B14F-4D97-AF65-F5344CB8AC3E}">
        <p14:creationId xmlns:p14="http://schemas.microsoft.com/office/powerpoint/2010/main" val="153304533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p:cNvSpPr>
            <a:spLocks noGrp="1" noChangeArrowheads="1"/>
          </p:cNvSpPr>
          <p:nvPr>
            <p:ph type="hdr" sz="quarter"/>
          </p:nvPr>
        </p:nvSpPr>
        <p:spPr>
          <a:ln/>
        </p:spPr>
        <p:txBody>
          <a:bodyPr/>
          <a:lstStyle/>
          <a:p>
            <a:r>
              <a:rPr lang="en-US" smtClean="0"/>
              <a:t>doc.: IEEE 802.22-16/0005r0</a:t>
            </a:r>
            <a:endParaRPr lang="en-US"/>
          </a:p>
        </p:txBody>
      </p:sp>
      <p:sp>
        <p:nvSpPr>
          <p:cNvPr id="5" name="Rectangle 3"/>
          <p:cNvSpPr>
            <a:spLocks noGrp="1" noChangeArrowheads="1"/>
          </p:cNvSpPr>
          <p:nvPr>
            <p:ph type="dt" idx="1"/>
          </p:nvPr>
        </p:nvSpPr>
        <p:spPr>
          <a:ln/>
        </p:spPr>
        <p:txBody>
          <a:bodyPr/>
          <a:lstStyle/>
          <a:p>
            <a:r>
              <a:rPr lang="en-GB" smtClean="0"/>
              <a:t>March 2015</a:t>
            </a:r>
            <a:endParaRPr lang="en-US"/>
          </a:p>
        </p:txBody>
      </p:sp>
      <p:sp>
        <p:nvSpPr>
          <p:cNvPr id="6" name="Rectangle 6"/>
          <p:cNvSpPr>
            <a:spLocks noGrp="1" noChangeArrowheads="1"/>
          </p:cNvSpPr>
          <p:nvPr>
            <p:ph type="ftr" sz="quarter" idx="4"/>
          </p:nvPr>
        </p:nvSpPr>
        <p:spPr>
          <a:ln/>
        </p:spPr>
        <p:txBody>
          <a:bodyPr/>
          <a:lstStyle/>
          <a:p>
            <a:pPr lvl="4"/>
            <a:r>
              <a:rPr lang="en-US" smtClean="0"/>
              <a:t>Roger Hislop, Internet Solutions</a:t>
            </a:r>
            <a:endParaRPr lang="en-US"/>
          </a:p>
        </p:txBody>
      </p:sp>
      <p:sp>
        <p:nvSpPr>
          <p:cNvPr id="7" name="Rectangle 7"/>
          <p:cNvSpPr>
            <a:spLocks noGrp="1" noChangeArrowheads="1"/>
          </p:cNvSpPr>
          <p:nvPr>
            <p:ph type="sldNum" sz="quarter" idx="5"/>
          </p:nvPr>
        </p:nvSpPr>
        <p:spPr>
          <a:ln/>
        </p:spPr>
        <p:txBody>
          <a:bodyPr/>
          <a:lstStyle/>
          <a:p>
            <a:r>
              <a:rPr lang="en-US"/>
              <a:t>Page </a:t>
            </a:r>
            <a:fld id="{AE71AAFD-8724-4FA1-8AA5-B277EE5E7CBD}" type="slidenum">
              <a:rPr lang="en-US"/>
              <a:pPr/>
              <a:t>2</a:t>
            </a:fld>
            <a:endParaRPr lang="en-US"/>
          </a:p>
        </p:txBody>
      </p:sp>
      <p:sp>
        <p:nvSpPr>
          <p:cNvPr id="6146" name="Rectangle 2"/>
          <p:cNvSpPr>
            <a:spLocks noGrp="1" noRot="1" noChangeAspect="1" noChangeArrowheads="1" noTextEdit="1"/>
          </p:cNvSpPr>
          <p:nvPr>
            <p:ph type="sldImg"/>
          </p:nvPr>
        </p:nvSpPr>
        <p:spPr>
          <a:ln cap="flat"/>
        </p:spPr>
      </p:sp>
      <p:sp>
        <p:nvSpPr>
          <p:cNvPr id="6147" name="Rectangle 3"/>
          <p:cNvSpPr>
            <a:spLocks noGrp="1" noChangeArrowheads="1"/>
          </p:cNvSpPr>
          <p:nvPr>
            <p:ph type="body" idx="1"/>
          </p:nvPr>
        </p:nvSpPr>
        <p:spPr>
          <a:ln/>
        </p:spPr>
        <p:txBody>
          <a:bodyPr lIns="93355" rIns="93355"/>
          <a:lstStyle/>
          <a:p>
            <a:endParaRPr lang="en-US"/>
          </a:p>
        </p:txBody>
      </p:sp>
    </p:spTree>
    <p:extLst>
      <p:ext uri="{BB962C8B-B14F-4D97-AF65-F5344CB8AC3E}">
        <p14:creationId xmlns:p14="http://schemas.microsoft.com/office/powerpoint/2010/main" val="38416544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E87EFAD-3A5E-48DC-BEEE-791E84F09C6B}" type="slidenum">
              <a:rPr lang="en-US"/>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8426830-A67B-4288-B7F6-8C73581C8746}" type="slidenum">
              <a:rPr lang="en-US"/>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3A2EB656-2B2E-4DEC-B10E-6066EB6A52A8}" type="slidenum">
              <a:rPr lang="en-US"/>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Text Placeholder 2"/>
          <p:cNvSpPr>
            <a:spLocks noGrp="1"/>
          </p:cNvSpPr>
          <p:nvPr>
            <p:ph idx="11"/>
          </p:nvPr>
        </p:nvSpPr>
        <p:spPr>
          <a:xfrm>
            <a:off x="296865" y="1215812"/>
            <a:ext cx="8550275" cy="4884739"/>
          </a:xfrm>
          <a:prstGeom prst="rect">
            <a:avLst/>
          </a:prstGeom>
        </p:spPr>
        <p:txBody>
          <a:bodyPr vert="horz" lIns="0" tIns="0" rIns="0" bIns="0" rtlCol="0">
            <a:normAutofit/>
          </a:bodyPr>
          <a:lstStyle/>
          <a:p>
            <a:pPr lvl="0"/>
            <a:r>
              <a:rPr lang="en-US" dirty="0" smtClean="0"/>
              <a:t>Click to edit Master text styles</a:t>
            </a:r>
          </a:p>
          <a:p>
            <a:pPr lvl="1"/>
            <a:r>
              <a:rPr lang="en-US" dirty="0" smtClean="0"/>
              <a:t>Second level</a:t>
            </a:r>
          </a:p>
          <a:p>
            <a:pPr lvl="2"/>
            <a:r>
              <a:rPr lang="en-US" dirty="0" smtClean="0"/>
              <a:t>Third level</a:t>
            </a:r>
          </a:p>
          <a:p>
            <a:pPr lvl="3"/>
            <a:r>
              <a:rPr lang="en-US" dirty="0" smtClean="0"/>
              <a:t>Fourth level</a:t>
            </a:r>
          </a:p>
          <a:p>
            <a:pPr lvl="4"/>
            <a:r>
              <a:rPr lang="en-US" dirty="0" smtClean="0"/>
              <a:t>Fifth level</a:t>
            </a:r>
            <a:endParaRPr lang="en-ZA" dirty="0"/>
          </a:p>
        </p:txBody>
      </p:sp>
      <p:sp>
        <p:nvSpPr>
          <p:cNvPr id="8" name="Title Placeholder 1"/>
          <p:cNvSpPr>
            <a:spLocks noGrp="1"/>
          </p:cNvSpPr>
          <p:nvPr>
            <p:ph type="title"/>
          </p:nvPr>
        </p:nvSpPr>
        <p:spPr>
          <a:xfrm>
            <a:off x="278427" y="-82179"/>
            <a:ext cx="7252007" cy="763300"/>
          </a:xfrm>
          <a:prstGeom prst="rect">
            <a:avLst/>
          </a:prstGeom>
        </p:spPr>
        <p:txBody>
          <a:bodyPr vert="horz" lIns="0" tIns="0" rIns="0" bIns="0" rtlCol="0" anchor="b">
            <a:noAutofit/>
          </a:bodyPr>
          <a:lstStyle/>
          <a:p>
            <a:r>
              <a:rPr lang="en-US" dirty="0" smtClean="0"/>
              <a:t>Click to edit Master title style</a:t>
            </a:r>
            <a:endParaRPr lang="en-ZA" dirty="0"/>
          </a:p>
        </p:txBody>
      </p:sp>
    </p:spTree>
    <p:extLst>
      <p:ext uri="{BB962C8B-B14F-4D97-AF65-F5344CB8AC3E}">
        <p14:creationId xmlns:p14="http://schemas.microsoft.com/office/powerpoint/2010/main" val="7461961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4D4FA1FF-0ED4-4B96-B4F5-2F01A1E3F25F}" type="slidenum">
              <a:rPr lang="en-US"/>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r>
              <a:rPr lang="en-GB" smtClean="0"/>
              <a:t>March 2015</a:t>
            </a:r>
            <a:endParaRPr lang="en-US"/>
          </a:p>
        </p:txBody>
      </p:sp>
      <p:sp>
        <p:nvSpPr>
          <p:cNvPr id="5" name="Footer Placeholder 4"/>
          <p:cNvSpPr>
            <a:spLocks noGrp="1"/>
          </p:cNvSpPr>
          <p:nvPr>
            <p:ph type="ftr" sz="quarter" idx="11"/>
          </p:nvPr>
        </p:nvSpPr>
        <p:spPr/>
        <p:txBody>
          <a:bodyPr/>
          <a:lstStyle>
            <a:lvl1pPr>
              <a:defRPr/>
            </a:lvl1p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lvl1pPr>
              <a:defRPr/>
            </a:lvl1pPr>
          </a:lstStyle>
          <a:p>
            <a:r>
              <a:rPr lang="en-US"/>
              <a:t>Slide </a:t>
            </a:r>
            <a:fld id="{0A6BE555-49BB-4C0B-9BEC-D79A92F43D2A}" type="slidenum">
              <a:rPr lang="en-US"/>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r>
              <a:rPr lang="en-GB"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Roger Hislop, Internet Solutions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11ECC1B0-9B6B-45C7-91D9-44395C2CD453}" type="slidenum">
              <a:rPr lang="en-US"/>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r>
              <a:rPr lang="en-GB" smtClean="0"/>
              <a:t>March 2015</a:t>
            </a:r>
            <a:endParaRPr lang="en-US"/>
          </a:p>
        </p:txBody>
      </p:sp>
      <p:sp>
        <p:nvSpPr>
          <p:cNvPr id="8" name="Footer Placeholder 7"/>
          <p:cNvSpPr>
            <a:spLocks noGrp="1"/>
          </p:cNvSpPr>
          <p:nvPr>
            <p:ph type="ftr" sz="quarter" idx="11"/>
          </p:nvPr>
        </p:nvSpPr>
        <p:spPr/>
        <p:txBody>
          <a:bodyPr/>
          <a:lstStyle>
            <a:lvl1pPr>
              <a:defRPr/>
            </a:lvl1pPr>
          </a:lstStyle>
          <a:p>
            <a:r>
              <a:rPr lang="en-US" smtClean="0"/>
              <a:t>Roger Hislop, Internet Solutions</a:t>
            </a:r>
            <a:endParaRPr lang="en-US"/>
          </a:p>
        </p:txBody>
      </p:sp>
      <p:sp>
        <p:nvSpPr>
          <p:cNvPr id="9" name="Slide Number Placeholder 8"/>
          <p:cNvSpPr>
            <a:spLocks noGrp="1"/>
          </p:cNvSpPr>
          <p:nvPr>
            <p:ph type="sldNum" sz="quarter" idx="12"/>
          </p:nvPr>
        </p:nvSpPr>
        <p:spPr/>
        <p:txBody>
          <a:bodyPr/>
          <a:lstStyle>
            <a:lvl1pPr>
              <a:defRPr/>
            </a:lvl1pPr>
          </a:lstStyle>
          <a:p>
            <a:r>
              <a:rPr lang="en-US"/>
              <a:t>Slide </a:t>
            </a:r>
            <a:fld id="{105F6D3B-F96B-4E1C-A7F1-7CE875F3D2C5}" type="slidenum">
              <a:rPr lang="en-US"/>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r>
              <a:rPr lang="en-GB" smtClean="0"/>
              <a:t>March 2015</a:t>
            </a:r>
            <a:endParaRPr lang="en-US"/>
          </a:p>
        </p:txBody>
      </p:sp>
      <p:sp>
        <p:nvSpPr>
          <p:cNvPr id="4" name="Footer Placeholder 3"/>
          <p:cNvSpPr>
            <a:spLocks noGrp="1"/>
          </p:cNvSpPr>
          <p:nvPr>
            <p:ph type="ftr" sz="quarter" idx="11"/>
          </p:nvPr>
        </p:nvSpPr>
        <p:spPr/>
        <p:txBody>
          <a:bodyPr/>
          <a:lstStyle>
            <a:lvl1pPr>
              <a:defRPr/>
            </a:lvl1pPr>
          </a:lstStyle>
          <a:p>
            <a:r>
              <a:rPr lang="en-US" smtClean="0"/>
              <a:t>Roger Hislop, Internet Solutions</a:t>
            </a:r>
            <a:endParaRPr lang="en-US"/>
          </a:p>
        </p:txBody>
      </p:sp>
      <p:sp>
        <p:nvSpPr>
          <p:cNvPr id="5" name="Slide Number Placeholder 4"/>
          <p:cNvSpPr>
            <a:spLocks noGrp="1"/>
          </p:cNvSpPr>
          <p:nvPr>
            <p:ph type="sldNum" sz="quarter" idx="12"/>
          </p:nvPr>
        </p:nvSpPr>
        <p:spPr/>
        <p:txBody>
          <a:bodyPr/>
          <a:lstStyle>
            <a:lvl1pPr>
              <a:defRPr/>
            </a:lvl1pPr>
          </a:lstStyle>
          <a:p>
            <a:r>
              <a:rPr lang="en-US"/>
              <a:t>Slide </a:t>
            </a:r>
            <a:fld id="{89CFC4D9-DBE3-46E7-85D1-93B39FB1B904}" type="slidenum">
              <a:rPr lang="en-US"/>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r>
              <a:rPr lang="en-GB" smtClean="0"/>
              <a:t>March 2015</a:t>
            </a:r>
            <a:endParaRPr lang="en-US"/>
          </a:p>
        </p:txBody>
      </p:sp>
      <p:sp>
        <p:nvSpPr>
          <p:cNvPr id="3" name="Footer Placeholder 2"/>
          <p:cNvSpPr>
            <a:spLocks noGrp="1"/>
          </p:cNvSpPr>
          <p:nvPr>
            <p:ph type="ftr" sz="quarter" idx="11"/>
          </p:nvPr>
        </p:nvSpPr>
        <p:spPr/>
        <p:txBody>
          <a:bodyPr/>
          <a:lstStyle>
            <a:lvl1pPr>
              <a:defRPr/>
            </a:lvl1pPr>
          </a:lstStyle>
          <a:p>
            <a:r>
              <a:rPr lang="en-US" smtClean="0"/>
              <a:t>Roger Hislop, Internet Solutions</a:t>
            </a:r>
            <a:endParaRPr lang="en-US"/>
          </a:p>
        </p:txBody>
      </p:sp>
      <p:sp>
        <p:nvSpPr>
          <p:cNvPr id="4" name="Slide Number Placeholder 3"/>
          <p:cNvSpPr>
            <a:spLocks noGrp="1"/>
          </p:cNvSpPr>
          <p:nvPr>
            <p:ph type="sldNum" sz="quarter" idx="12"/>
          </p:nvPr>
        </p:nvSpPr>
        <p:spPr/>
        <p:txBody>
          <a:bodyPr/>
          <a:lstStyle>
            <a:lvl1pPr>
              <a:defRPr/>
            </a:lvl1pPr>
          </a:lstStyle>
          <a:p>
            <a:r>
              <a:rPr lang="en-US"/>
              <a:t>Slide </a:t>
            </a:r>
            <a:fld id="{0FC81D77-0766-486C-87C4-0D76400C94FF}" type="slidenum">
              <a:rPr lang="en-US"/>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Roger Hislop, Internet Solutions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B99E5ED8-8BC7-442E-8811-68EF27619A4E}" type="slidenum">
              <a:rPr lang="en-US"/>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r>
              <a:rPr lang="en-GB" smtClean="0"/>
              <a:t>March 2015</a:t>
            </a:r>
            <a:endParaRPr lang="en-US"/>
          </a:p>
        </p:txBody>
      </p:sp>
      <p:sp>
        <p:nvSpPr>
          <p:cNvPr id="6" name="Footer Placeholder 5"/>
          <p:cNvSpPr>
            <a:spLocks noGrp="1"/>
          </p:cNvSpPr>
          <p:nvPr>
            <p:ph type="ftr" sz="quarter" idx="11"/>
          </p:nvPr>
        </p:nvSpPr>
        <p:spPr/>
        <p:txBody>
          <a:bodyPr/>
          <a:lstStyle>
            <a:lvl1pPr>
              <a:defRPr/>
            </a:lvl1pPr>
          </a:lstStyle>
          <a:p>
            <a:r>
              <a:rPr lang="en-US" smtClean="0"/>
              <a:t>Roger Hislop, Internet Solutions</a:t>
            </a:r>
            <a:endParaRPr lang="en-US"/>
          </a:p>
        </p:txBody>
      </p:sp>
      <p:sp>
        <p:nvSpPr>
          <p:cNvPr id="7" name="Slide Number Placeholder 6"/>
          <p:cNvSpPr>
            <a:spLocks noGrp="1"/>
          </p:cNvSpPr>
          <p:nvPr>
            <p:ph type="sldNum" sz="quarter" idx="12"/>
          </p:nvPr>
        </p:nvSpPr>
        <p:spPr/>
        <p:txBody>
          <a:bodyPr/>
          <a:lstStyle>
            <a:lvl1pPr>
              <a:defRPr/>
            </a:lvl1pPr>
          </a:lstStyle>
          <a:p>
            <a:r>
              <a:rPr lang="en-US"/>
              <a:t>Slide </a:t>
            </a:r>
            <a:fld id="{2DD61111-A35E-4103-A95B-94B53F0F1EF3}" type="slidenum">
              <a:rPr lang="en-US"/>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1027"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a:effectLst/>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96913" y="332601"/>
            <a:ext cx="1182055"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l">
              <a:defRPr sz="1800">
                <a:solidFill>
                  <a:schemeClr val="tx1"/>
                </a:solidFill>
              </a:defRPr>
            </a:lvl1pPr>
          </a:lstStyle>
          <a:p>
            <a:r>
              <a:rPr lang="en-GB" dirty="0" smtClean="0"/>
              <a:t>March 2016</a:t>
            </a:r>
            <a:endParaRPr lang="en-US" dirty="0"/>
          </a:p>
        </p:txBody>
      </p:sp>
      <p:sp>
        <p:nvSpPr>
          <p:cNvPr id="1029" name="Rectangle 5"/>
          <p:cNvSpPr>
            <a:spLocks noGrp="1" noChangeArrowheads="1"/>
          </p:cNvSpPr>
          <p:nvPr>
            <p:ph type="ftr" sz="quarter" idx="3"/>
          </p:nvPr>
        </p:nvSpPr>
        <p:spPr bwMode="auto">
          <a:xfrm>
            <a:off x="8077200" y="6475413"/>
            <a:ext cx="4667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a:defRPr sz="1200" b="0">
                <a:solidFill>
                  <a:schemeClr val="tx1"/>
                </a:solidFill>
              </a:defRPr>
            </a:lvl1pPr>
          </a:lstStyle>
          <a:p>
            <a:r>
              <a:rPr lang="en-US" smtClean="0"/>
              <a:t>Roger Hislop, Internet Solutions</a:t>
            </a:r>
            <a:endParaRPr lang="en-US"/>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defRPr sz="1200" b="0">
                <a:solidFill>
                  <a:schemeClr val="tx1"/>
                </a:solidFill>
              </a:defRPr>
            </a:lvl1pPr>
          </a:lstStyle>
          <a:p>
            <a:r>
              <a:rPr lang="en-US"/>
              <a:t>Slide </a:t>
            </a:r>
            <a:fld id="{A6FCFA42-2FA0-4233-8433-DB3359B36C33}" type="slidenum">
              <a:rPr lang="en-US"/>
              <a:pPr/>
              <a:t>‹#›</a:t>
            </a:fld>
            <a:endParaRPr lang="en-US"/>
          </a:p>
        </p:txBody>
      </p:sp>
      <p:sp>
        <p:nvSpPr>
          <p:cNvPr id="1031" name="Rectangle 7"/>
          <p:cNvSpPr>
            <a:spLocks noChangeArrowheads="1"/>
          </p:cNvSpPr>
          <p:nvPr/>
        </p:nvSpPr>
        <p:spPr bwMode="auto">
          <a:xfrm>
            <a:off x="5149725" y="332601"/>
            <a:ext cx="3295775" cy="276999"/>
          </a:xfrm>
          <a:prstGeom prst="rect">
            <a:avLst/>
          </a:prstGeom>
          <a:noFill/>
          <a:ln w="9525">
            <a:noFill/>
            <a:miter lim="800000"/>
            <a:headEnd/>
            <a:tailEnd/>
          </a:ln>
          <a:effectLst/>
        </p:spPr>
        <p:txBody>
          <a:bodyPr wrap="none" lIns="0" tIns="0" rIns="0" bIns="0" anchor="b">
            <a:spAutoFit/>
          </a:bodyPr>
          <a:lstStyle/>
          <a:p>
            <a:pPr marL="457200" lvl="4" algn="r"/>
            <a:r>
              <a:rPr lang="en-US" sz="1800" dirty="0">
                <a:solidFill>
                  <a:schemeClr val="tx1"/>
                </a:solidFill>
              </a:rPr>
              <a:t>doc.: IEEE </a:t>
            </a:r>
            <a:r>
              <a:rPr lang="en-US" sz="1800" dirty="0" smtClean="0">
                <a:solidFill>
                  <a:schemeClr val="tx1"/>
                </a:solidFill>
              </a:rPr>
              <a:t>802.22-16/0008r0</a:t>
            </a:r>
            <a:endParaRPr lang="en-US" sz="1800" dirty="0">
              <a:solidFill>
                <a:schemeClr val="tx1"/>
              </a:solidFill>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endParaRPr lang="en-US"/>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algn="l"/>
            <a:r>
              <a:rPr lang="en-US" sz="1200" b="0">
                <a:solidFill>
                  <a:schemeClr val="tx1"/>
                </a:solidFill>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p:hf hdr="0"/>
  <p:txStyles>
    <p:title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p:titleStyle>
    <p:bodyStyle>
      <a:lvl1pPr marL="342900" indent="-342900" algn="l" rtl="0" eaLnBrk="1" fontAlgn="base" hangingPunct="1">
        <a:spcBef>
          <a:spcPct val="20000"/>
        </a:spcBef>
        <a:spcAft>
          <a:spcPct val="0"/>
        </a:spcAft>
        <a:buChar char="•"/>
        <a:defRPr sz="2400" b="1">
          <a:solidFill>
            <a:schemeClr val="tx1"/>
          </a:solidFill>
          <a:latin typeface="+mn-lt"/>
          <a:ea typeface="+mn-ea"/>
          <a:cs typeface="+mn-cs"/>
        </a:defRPr>
      </a:lvl1pPr>
      <a:lvl2pPr marL="742950" indent="-285750" algn="l" rtl="0" eaLnBrk="1" fontAlgn="base" hangingPunct="1">
        <a:spcBef>
          <a:spcPct val="20000"/>
        </a:spcBef>
        <a:spcAft>
          <a:spcPct val="0"/>
        </a:spcAft>
        <a:buChar char="–"/>
        <a:defRPr sz="2000">
          <a:solidFill>
            <a:schemeClr val="tx1"/>
          </a:solidFill>
          <a:latin typeface="+mn-lt"/>
        </a:defRPr>
      </a:lvl2pPr>
      <a:lvl3pPr marL="1085850" indent="-228600" algn="l" rtl="0" eaLnBrk="1" fontAlgn="base" hangingPunct="1">
        <a:spcBef>
          <a:spcPct val="20000"/>
        </a:spcBef>
        <a:spcAft>
          <a:spcPct val="0"/>
        </a:spcAft>
        <a:buChar char="•"/>
        <a:defRPr>
          <a:solidFill>
            <a:schemeClr val="tx1"/>
          </a:solidFill>
          <a:latin typeface="+mn-lt"/>
        </a:defRPr>
      </a:lvl3pPr>
      <a:lvl4pPr marL="1428750" indent="-228600" algn="l" rtl="0" eaLnBrk="1" fontAlgn="base" hangingPunct="1">
        <a:spcBef>
          <a:spcPct val="20000"/>
        </a:spcBef>
        <a:spcAft>
          <a:spcPct val="0"/>
        </a:spcAft>
        <a:buChar char="–"/>
        <a:defRPr sz="1600">
          <a:solidFill>
            <a:schemeClr val="tx1"/>
          </a:solidFill>
          <a:latin typeface="+mn-lt"/>
        </a:defRPr>
      </a:lvl4pPr>
      <a:lvl5pPr marL="1771650" indent="-228600" algn="l" rtl="0" eaLnBrk="1" fontAlgn="base" hangingPunct="1">
        <a:spcBef>
          <a:spcPct val="20000"/>
        </a:spcBef>
        <a:spcAft>
          <a:spcPct val="0"/>
        </a:spcAft>
        <a:buChar char="•"/>
        <a:defRPr sz="1600">
          <a:solidFill>
            <a:schemeClr val="tx1"/>
          </a:solidFill>
          <a:latin typeface="+mn-lt"/>
        </a:defRPr>
      </a:lvl5pPr>
      <a:lvl6pPr marL="2228850" indent="-228600" algn="l" rtl="0" eaLnBrk="1" fontAlgn="base" hangingPunct="1">
        <a:spcBef>
          <a:spcPct val="20000"/>
        </a:spcBef>
        <a:spcAft>
          <a:spcPct val="0"/>
        </a:spcAft>
        <a:buChar char="•"/>
        <a:defRPr sz="1600">
          <a:solidFill>
            <a:schemeClr val="tx1"/>
          </a:solidFill>
          <a:latin typeface="+mn-lt"/>
        </a:defRPr>
      </a:lvl6pPr>
      <a:lvl7pPr marL="2686050" indent="-228600" algn="l" rtl="0" eaLnBrk="1" fontAlgn="base" hangingPunct="1">
        <a:spcBef>
          <a:spcPct val="20000"/>
        </a:spcBef>
        <a:spcAft>
          <a:spcPct val="0"/>
        </a:spcAft>
        <a:buChar char="•"/>
        <a:defRPr sz="1600">
          <a:solidFill>
            <a:schemeClr val="tx1"/>
          </a:solidFill>
          <a:latin typeface="+mn-lt"/>
        </a:defRPr>
      </a:lvl7pPr>
      <a:lvl8pPr marL="3143250" indent="-228600" algn="l" rtl="0" eaLnBrk="1" fontAlgn="base" hangingPunct="1">
        <a:spcBef>
          <a:spcPct val="20000"/>
        </a:spcBef>
        <a:spcAft>
          <a:spcPct val="0"/>
        </a:spcAft>
        <a:buChar char="•"/>
        <a:defRPr sz="1600">
          <a:solidFill>
            <a:schemeClr val="tx1"/>
          </a:solidFill>
          <a:latin typeface="+mn-lt"/>
        </a:defRPr>
      </a:lvl8pPr>
      <a:lvl9pPr marL="3600450" indent="-228600" algn="l" rtl="0" eaLnBrk="1" fontAlgn="base" hangingPunct="1">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mailto:patcom@iee.org" TargetMode="External"/><Relationship Id="rId3" Type="http://schemas.openxmlformats.org/officeDocument/2006/relationships/notesSlide" Target="../notesSlides/notesSlide1.xml"/><Relationship Id="rId7" Type="http://schemas.openxmlformats.org/officeDocument/2006/relationships/hyperlink" Target="mailto:apurva.mody@ieee.org" TargetMode="External"/><Relationship Id="rId2" Type="http://schemas.openxmlformats.org/officeDocument/2006/relationships/slideLayout" Target="../slideLayouts/slideLayout2.xml"/><Relationship Id="rId1" Type="http://schemas.openxmlformats.org/officeDocument/2006/relationships/vmlDrawing" Target="../drawings/vmlDrawing1.vml"/><Relationship Id="rId6" Type="http://schemas.openxmlformats.org/officeDocument/2006/relationships/hyperlink" Target="http://standards.ieee.org/guides/bylaws/sb-bylaws.pdf" TargetMode="External"/><Relationship Id="rId5" Type="http://schemas.openxmlformats.org/officeDocument/2006/relationships/image" Target="../media/image1.emf"/><Relationship Id="rId4" Type="http://schemas.openxmlformats.org/officeDocument/2006/relationships/oleObject" Target="../embeddings/Microsoft_Word_97_-_2003_Document1.doc"/></Relationships>
</file>

<file path=ppt/slides/_rels/slide10.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5.xml"/></Relationships>
</file>

<file path=ppt/slides/_rels/slide1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6.xml"/></Relationships>
</file>

<file path=ppt/slides/_rels/slide12.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7.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8.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1.xml"/></Relationships>
</file>

<file path=ppt/slides/_rels/slide6.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2.xml"/></Relationships>
</file>

<file path=ppt/slides/_rels/slide7.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3.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ags" Target="../tags/tag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Date Placeholder 3"/>
          <p:cNvSpPr>
            <a:spLocks noGrp="1"/>
          </p:cNvSpPr>
          <p:nvPr>
            <p:ph type="dt" sz="half" idx="10"/>
          </p:nvPr>
        </p:nvSpPr>
        <p:spPr>
          <a:xfrm>
            <a:off x="696913" y="332601"/>
            <a:ext cx="1182055" cy="276999"/>
          </a:xfrm>
        </p:spPr>
        <p:txBody>
          <a:bodyPr/>
          <a:lstStyle/>
          <a:p>
            <a:r>
              <a:rPr lang="en-GB" dirty="0" smtClean="0"/>
              <a:t>March </a:t>
            </a:r>
            <a:r>
              <a:rPr lang="en-GB" dirty="0" smtClean="0"/>
              <a:t>2016</a:t>
            </a:r>
            <a:endParaRPr lang="en-US" dirty="0"/>
          </a:p>
        </p:txBody>
      </p:sp>
      <p:sp>
        <p:nvSpPr>
          <p:cNvPr id="8" name="Footer Placeholder 4"/>
          <p:cNvSpPr>
            <a:spLocks noGrp="1"/>
          </p:cNvSpPr>
          <p:nvPr>
            <p:ph type="ftr" sz="quarter" idx="11"/>
          </p:nvPr>
        </p:nvSpPr>
        <p:spPr/>
        <p:txBody>
          <a:bodyPr/>
          <a:lstStyle/>
          <a:p>
            <a:r>
              <a:rPr lang="en-US" smtClean="0"/>
              <a:t>Roger Hislop, Internet Solutions</a:t>
            </a:r>
            <a:endParaRPr lang="en-US"/>
          </a:p>
        </p:txBody>
      </p:sp>
      <p:sp>
        <p:nvSpPr>
          <p:cNvPr id="9" name="Slide Number Placeholder 5"/>
          <p:cNvSpPr>
            <a:spLocks noGrp="1"/>
          </p:cNvSpPr>
          <p:nvPr>
            <p:ph type="sldNum" sz="quarter" idx="12"/>
          </p:nvPr>
        </p:nvSpPr>
        <p:spPr/>
        <p:txBody>
          <a:bodyPr/>
          <a:lstStyle/>
          <a:p>
            <a:r>
              <a:rPr lang="en-US"/>
              <a:t>Slide </a:t>
            </a:r>
            <a:fld id="{983F33F0-5319-402B-8026-C7EB0482AAF9}" type="slidenum">
              <a:rPr lang="en-US"/>
              <a:pPr/>
              <a:t>1</a:t>
            </a:fld>
            <a:endParaRPr lang="en-US"/>
          </a:p>
        </p:txBody>
      </p:sp>
      <p:sp>
        <p:nvSpPr>
          <p:cNvPr id="30722" name="Rectangle 2"/>
          <p:cNvSpPr>
            <a:spLocks noGrp="1" noChangeArrowheads="1"/>
          </p:cNvSpPr>
          <p:nvPr>
            <p:ph type="title"/>
          </p:nvPr>
        </p:nvSpPr>
        <p:spPr>
          <a:xfrm>
            <a:off x="685800" y="914400"/>
            <a:ext cx="7772400" cy="609600"/>
          </a:xfrm>
          <a:noFill/>
          <a:ln/>
        </p:spPr>
        <p:txBody>
          <a:bodyPr/>
          <a:lstStyle/>
          <a:p>
            <a:r>
              <a:rPr lang="en-US" dirty="0" smtClean="0"/>
              <a:t>Proposed Work Streams </a:t>
            </a:r>
            <a:endParaRPr lang="en-US" dirty="0"/>
          </a:p>
        </p:txBody>
      </p:sp>
      <p:sp>
        <p:nvSpPr>
          <p:cNvPr id="30726" name="Rectangle 6"/>
          <p:cNvSpPr>
            <a:spLocks noGrp="1" noChangeArrowheads="1"/>
          </p:cNvSpPr>
          <p:nvPr>
            <p:ph type="body" idx="1"/>
          </p:nvPr>
        </p:nvSpPr>
        <p:spPr>
          <a:xfrm>
            <a:off x="685800" y="1524000"/>
            <a:ext cx="7772400" cy="381000"/>
          </a:xfrm>
          <a:noFill/>
          <a:ln/>
        </p:spPr>
        <p:txBody>
          <a:bodyPr/>
          <a:lstStyle/>
          <a:p>
            <a:pPr algn="ctr">
              <a:buFontTx/>
              <a:buNone/>
            </a:pPr>
            <a:r>
              <a:rPr lang="en-US" sz="2000" dirty="0"/>
              <a:t>IEEE P802.22 Wireless RANs          Date:</a:t>
            </a:r>
            <a:r>
              <a:rPr lang="en-US" sz="2000" b="0" dirty="0"/>
              <a:t> </a:t>
            </a:r>
            <a:r>
              <a:rPr lang="en-US" sz="2000" b="0" dirty="0" smtClean="0"/>
              <a:t>2016-03-15</a:t>
            </a:r>
            <a:endParaRPr lang="en-US" sz="2000" b="0" dirty="0"/>
          </a:p>
        </p:txBody>
      </p:sp>
      <p:graphicFrame>
        <p:nvGraphicFramePr>
          <p:cNvPr id="30731" name="Object 11"/>
          <p:cNvGraphicFramePr>
            <a:graphicFrameLocks noChangeAspect="1"/>
          </p:cNvGraphicFramePr>
          <p:nvPr>
            <p:extLst>
              <p:ext uri="{D42A27DB-BD31-4B8C-83A1-F6EECF244321}">
                <p14:modId xmlns:p14="http://schemas.microsoft.com/office/powerpoint/2010/main" val="813908685"/>
              </p:ext>
            </p:extLst>
          </p:nvPr>
        </p:nvGraphicFramePr>
        <p:xfrm>
          <a:off x="520700" y="2840038"/>
          <a:ext cx="8235950" cy="1395412"/>
        </p:xfrm>
        <a:graphic>
          <a:graphicData uri="http://schemas.openxmlformats.org/presentationml/2006/ole">
            <mc:AlternateContent xmlns:mc="http://schemas.openxmlformats.org/markup-compatibility/2006">
              <mc:Choice xmlns:v="urn:schemas-microsoft-com:vml" Requires="v">
                <p:oleObj spid="_x0000_s30772" name="Document" r:id="rId4" imgW="8255000" imgH="1409700" progId="Word.Document.8">
                  <p:embed/>
                </p:oleObj>
              </mc:Choice>
              <mc:Fallback>
                <p:oleObj name="Document" r:id="rId4" imgW="8255000" imgH="1409700" progId="Word.Document.8">
                  <p:embed/>
                  <p:pic>
                    <p:nvPicPr>
                      <p:cNvPr id="0" name="Picture 11"/>
                      <p:cNvPicPr>
                        <a:picLocks noChangeAspect="1" noChangeArrowheads="1"/>
                      </p:cNvPicPr>
                      <p:nvPr/>
                    </p:nvPicPr>
                    <p:blipFill>
                      <a:blip r:embed="rId5"/>
                      <a:srcRect/>
                      <a:stretch>
                        <a:fillRect/>
                      </a:stretch>
                    </p:blipFill>
                    <p:spPr bwMode="auto">
                      <a:xfrm>
                        <a:off x="520700" y="2840038"/>
                        <a:ext cx="8235950" cy="1395412"/>
                      </a:xfrm>
                      <a:prstGeom prst="rect">
                        <a:avLst/>
                      </a:prstGeom>
                      <a:noFill/>
                    </p:spPr>
                  </p:pic>
                </p:oleObj>
              </mc:Fallback>
            </mc:AlternateContent>
          </a:graphicData>
        </a:graphic>
      </p:graphicFrame>
      <p:sp>
        <p:nvSpPr>
          <p:cNvPr id="30732" name="Rectangle 12"/>
          <p:cNvSpPr>
            <a:spLocks noChangeArrowheads="1"/>
          </p:cNvSpPr>
          <p:nvPr/>
        </p:nvSpPr>
        <p:spPr bwMode="auto">
          <a:xfrm>
            <a:off x="533400" y="1939925"/>
            <a:ext cx="1447800" cy="381000"/>
          </a:xfrm>
          <a:prstGeom prst="rect">
            <a:avLst/>
          </a:prstGeom>
          <a:noFill/>
          <a:ln w="9525">
            <a:noFill/>
            <a:miter lim="800000"/>
            <a:headEnd/>
            <a:tailEnd/>
          </a:ln>
          <a:effectLst/>
        </p:spPr>
        <p:txBody>
          <a:bodyPr lIns="92075" tIns="46038" rIns="92075" bIns="46038"/>
          <a:lstStyle/>
          <a:p>
            <a:pPr marL="342900" indent="-342900" algn="l">
              <a:spcBef>
                <a:spcPct val="20000"/>
              </a:spcBef>
            </a:pPr>
            <a:r>
              <a:rPr lang="en-US" sz="2000">
                <a:solidFill>
                  <a:schemeClr val="tx1"/>
                </a:solidFill>
              </a:rPr>
              <a:t>Authors:</a:t>
            </a:r>
            <a:endParaRPr lang="en-US" sz="2000" b="0">
              <a:solidFill>
                <a:schemeClr val="tx1"/>
              </a:solidFill>
            </a:endParaRPr>
          </a:p>
        </p:txBody>
      </p:sp>
      <p:sp>
        <p:nvSpPr>
          <p:cNvPr id="30733" name="Text Box 13"/>
          <p:cNvSpPr txBox="1">
            <a:spLocks noChangeArrowheads="1"/>
          </p:cNvSpPr>
          <p:nvPr/>
        </p:nvSpPr>
        <p:spPr bwMode="auto">
          <a:xfrm>
            <a:off x="609600" y="4495800"/>
            <a:ext cx="8001000" cy="2001190"/>
          </a:xfrm>
          <a:prstGeom prst="rect">
            <a:avLst/>
          </a:prstGeom>
          <a:noFill/>
          <a:ln w="9525" algn="ctr">
            <a:noFill/>
            <a:miter lim="800000"/>
            <a:headEnd/>
            <a:tailEnd/>
          </a:ln>
          <a:effectLst/>
        </p:spPr>
        <p:txBody>
          <a:bodyPr lIns="92075" tIns="46038" rIns="92075" bIns="46038">
            <a:spAutoFit/>
          </a:bodyPr>
          <a:lstStyle/>
          <a:p>
            <a:pPr algn="l"/>
            <a:r>
              <a:rPr lang="en-US" sz="900" dirty="0">
                <a:solidFill>
                  <a:schemeClr val="tx1"/>
                </a:solidFill>
              </a:rPr>
              <a:t>Notice:</a:t>
            </a:r>
            <a:r>
              <a:rPr lang="en-US" sz="900" b="0" dirty="0">
                <a:solidFill>
                  <a:schemeClr val="tx1"/>
                </a:solidFill>
              </a:rPr>
              <a:t> </a:t>
            </a:r>
            <a:r>
              <a:rPr lang="en-US" sz="800" b="0" dirty="0">
                <a:solidFill>
                  <a:schemeClr val="tx1"/>
                </a:solidFill>
              </a:rPr>
              <a:t>This document has been prepared to assist IEEE 802.22.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pPr algn="l"/>
            <a:endParaRPr lang="en-US" sz="900" dirty="0">
              <a:solidFill>
                <a:schemeClr val="tx1"/>
              </a:solidFill>
            </a:endParaRPr>
          </a:p>
          <a:p>
            <a:pPr algn="l"/>
            <a:r>
              <a:rPr lang="en-US" sz="900" dirty="0">
                <a:solidFill>
                  <a:schemeClr val="tx1"/>
                </a:solidFill>
              </a:rPr>
              <a:t>Release:</a:t>
            </a:r>
            <a:r>
              <a:rPr lang="en-US" sz="900" b="0" dirty="0">
                <a:solidFill>
                  <a:schemeClr val="tx1"/>
                </a:solidFill>
              </a:rPr>
              <a:t> </a:t>
            </a:r>
            <a:r>
              <a:rPr lang="en-US" sz="800" b="0" dirty="0">
                <a:solidFill>
                  <a:schemeClr val="tx1"/>
                </a:solidFill>
              </a:rPr>
              <a:t>The contributor grants a free, irrevocable license to the IEEE to incorporate material contained in this contribution, and any modifications thereof, in the creation of an IEEE Standards publication; to copyright in the IEEE’s name any IEEE Standards publication even though it may include portions of this contribution; and at the IEEE’s sole discretion to permit others to reproduce in whole or in part the resulting IEEE Standards publication. The contributor also acknowledges and accepts that this contribution may be made public by IEEE 802.22.</a:t>
            </a:r>
          </a:p>
          <a:p>
            <a:pPr algn="l"/>
            <a:endParaRPr lang="en-US" sz="900" dirty="0">
              <a:solidFill>
                <a:schemeClr val="tx1"/>
              </a:solidFill>
            </a:endParaRPr>
          </a:p>
          <a:p>
            <a:pPr algn="l"/>
            <a:r>
              <a:rPr lang="en-US" sz="900" dirty="0">
                <a:solidFill>
                  <a:schemeClr val="tx1"/>
                </a:solidFill>
              </a:rPr>
              <a:t>Patent Policy and Procedures:</a:t>
            </a:r>
            <a:r>
              <a:rPr lang="en-US" sz="900" b="0" dirty="0">
                <a:solidFill>
                  <a:schemeClr val="tx1"/>
                </a:solidFill>
              </a:rPr>
              <a:t> </a:t>
            </a:r>
            <a:r>
              <a:rPr lang="en-US" sz="800" b="0" dirty="0">
                <a:solidFill>
                  <a:schemeClr val="tx1"/>
                </a:solidFill>
              </a:rPr>
              <a:t>The contributor is familiar with the IEEE 802 Patent Policy and Procedures </a:t>
            </a:r>
            <a:r>
              <a:rPr lang="en-US" sz="800" dirty="0">
                <a:solidFill>
                  <a:schemeClr val="tx1"/>
                </a:solidFill>
                <a:hlinkClick r:id="rId6"/>
              </a:rPr>
              <a:t>http://standards.ieee.org/guides/bylaws/sb-bylaws.pdf</a:t>
            </a:r>
            <a:r>
              <a:rPr lang="en-US" sz="800" b="0" dirty="0">
                <a:solidFill>
                  <a:schemeClr val="tx1"/>
                </a:solidFill>
              </a:rPr>
              <a:t> including the statement "IEEE standards may include the known use of patent(s), including patent applications, provided the IEEE receives assurance from the patent holder or applicant with respect to patents essential for compliance with both mandatory and optional portions of the standard." Early disclosure to the Working Group of patent information that might be relevant to the standard is essential to reduce the possibility for delays in the development process and increase the likelihood that the draft publication will be approved for publication. Please notify the Chair </a:t>
            </a:r>
          </a:p>
          <a:p>
            <a:pPr algn="l"/>
            <a:r>
              <a:rPr lang="en-US" sz="800" dirty="0" smtClean="0">
                <a:solidFill>
                  <a:schemeClr val="tx1"/>
                </a:solidFill>
              </a:rPr>
              <a:t>Apurva </a:t>
            </a:r>
            <a:r>
              <a:rPr lang="en-US" sz="800" smtClean="0">
                <a:solidFill>
                  <a:schemeClr val="tx1"/>
                </a:solidFill>
              </a:rPr>
              <a:t>Mody &lt;</a:t>
            </a:r>
            <a:r>
              <a:rPr lang="en-US" sz="800" smtClean="0">
                <a:solidFill>
                  <a:schemeClr val="tx1"/>
                </a:solidFill>
                <a:hlinkClick r:id="rId7"/>
              </a:rPr>
              <a:t>apurva.mody@ieee.org</a:t>
            </a:r>
            <a:r>
              <a:rPr lang="en-US" sz="800" smtClean="0">
                <a:solidFill>
                  <a:schemeClr val="tx1"/>
                </a:solidFill>
              </a:rPr>
              <a:t>&gt; </a:t>
            </a:r>
            <a:r>
              <a:rPr lang="en-US" sz="800" b="0" smtClean="0">
                <a:solidFill>
                  <a:schemeClr val="tx1"/>
                </a:solidFill>
              </a:rPr>
              <a:t>as </a:t>
            </a:r>
            <a:r>
              <a:rPr lang="en-US" sz="800" b="0" dirty="0">
                <a:solidFill>
                  <a:schemeClr val="tx1"/>
                </a:solidFill>
              </a:rPr>
              <a:t>early as possible, in written or electronic form, if patented technology (or technology under patent application) might be incorporated into a draft standard being developed within the IEEE 802.22 Working Group. </a:t>
            </a:r>
            <a:r>
              <a:rPr lang="en-US" sz="800" dirty="0">
                <a:solidFill>
                  <a:srgbClr val="003399"/>
                </a:solidFill>
              </a:rPr>
              <a:t>If you have questions, contact the IEEE Patent Committee Administrator at </a:t>
            </a:r>
            <a:r>
              <a:rPr lang="en-US" sz="800" dirty="0">
                <a:solidFill>
                  <a:srgbClr val="003399"/>
                </a:solidFill>
                <a:hlinkClick r:id="rId8"/>
              </a:rPr>
              <a:t>patcom@iee.org</a:t>
            </a:r>
            <a:r>
              <a:rPr lang="en-US" sz="800" dirty="0">
                <a:solidFill>
                  <a:srgbClr val="003399"/>
                </a:solidFill>
              </a:rPr>
              <a:t>.</a:t>
            </a:r>
            <a:endParaRPr lang="en-US" sz="800" dirty="0">
              <a:solidFill>
                <a:schemeClr val="tx1"/>
              </a:solidFill>
            </a:endParaRPr>
          </a:p>
          <a:p>
            <a:pPr algn="l">
              <a:spcBef>
                <a:spcPct val="50000"/>
              </a:spcBef>
            </a:pPr>
            <a:endParaRPr lang="en-US" sz="1000"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3" y="1825752"/>
            <a:ext cx="7847012" cy="3767400"/>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Clr>
                <a:srgbClr val="FF0000"/>
              </a:buClr>
              <a:buNone/>
            </a:pPr>
            <a:r>
              <a:rPr lang="en-US" sz="2400" b="0" dirty="0" smtClean="0">
                <a:latin typeface="+mn-lt"/>
                <a:cs typeface="Arial" pitchFamily="34" charset="0"/>
              </a:rPr>
              <a:t>This sensing activity is packaged along with key metadata</a:t>
            </a:r>
          </a:p>
          <a:p>
            <a:pPr marL="0" lvl="1" indent="0">
              <a:buClr>
                <a:srgbClr val="FF0000"/>
              </a:buClr>
              <a:buNone/>
            </a:pPr>
            <a:endParaRPr lang="en-US" sz="2400" b="0" dirty="0" smtClean="0">
              <a:latin typeface="+mn-lt"/>
              <a:cs typeface="Arial" pitchFamily="34" charset="0"/>
            </a:endParaRPr>
          </a:p>
          <a:p>
            <a:pPr marL="358775" lvl="2" indent="-176213">
              <a:buFont typeface="Courier New" pitchFamily="49" charset="0"/>
              <a:buChar char="o"/>
              <a:tabLst>
                <a:tab pos="358775" algn="l"/>
              </a:tabLst>
            </a:pPr>
            <a:r>
              <a:rPr lang="en-US" sz="1800" b="0" dirty="0" smtClean="0">
                <a:cs typeface="Arial" pitchFamily="34" charset="0"/>
              </a:rPr>
              <a:t>Scan </a:t>
            </a:r>
            <a:r>
              <a:rPr lang="en-US" sz="1800" b="0" dirty="0">
                <a:cs typeface="Arial" pitchFamily="34" charset="0"/>
              </a:rPr>
              <a:t>time, duration, location, device identifiers</a:t>
            </a:r>
          </a:p>
          <a:p>
            <a:pPr marL="358775" lvl="2" indent="-176213">
              <a:buFont typeface="Courier New" pitchFamily="49" charset="0"/>
              <a:buChar char="o"/>
              <a:tabLst>
                <a:tab pos="358775" algn="l"/>
              </a:tabLst>
            </a:pPr>
            <a:r>
              <a:rPr lang="en-US" sz="1800" b="0" dirty="0" smtClean="0">
                <a:latin typeface="+mn-lt"/>
                <a:cs typeface="Arial" pitchFamily="34" charset="0"/>
              </a:rPr>
              <a:t>Define scan </a:t>
            </a:r>
            <a:r>
              <a:rPr lang="en-US" sz="1800" b="0" dirty="0">
                <a:latin typeface="+mn-lt"/>
                <a:cs typeface="Arial" pitchFamily="34" charset="0"/>
              </a:rPr>
              <a:t>parameters from radio front end – not processing subsystem (closest </a:t>
            </a:r>
            <a:r>
              <a:rPr lang="en-US" sz="1800" b="0" dirty="0" smtClean="0">
                <a:latin typeface="+mn-lt"/>
                <a:cs typeface="Arial" pitchFamily="34" charset="0"/>
              </a:rPr>
              <a:t>time between </a:t>
            </a:r>
            <a:r>
              <a:rPr lang="en-US" sz="1800" b="0" dirty="0">
                <a:latin typeface="+mn-lt"/>
                <a:cs typeface="Arial" pitchFamily="34" charset="0"/>
              </a:rPr>
              <a:t>actual </a:t>
            </a:r>
            <a:r>
              <a:rPr lang="en-US" sz="1800" b="0" dirty="0" smtClean="0">
                <a:latin typeface="+mn-lt"/>
                <a:cs typeface="Arial" pitchFamily="34" charset="0"/>
              </a:rPr>
              <a:t>radio event </a:t>
            </a:r>
            <a:r>
              <a:rPr lang="en-US" sz="1800" b="0" dirty="0">
                <a:latin typeface="+mn-lt"/>
                <a:cs typeface="Arial" pitchFamily="34" charset="0"/>
              </a:rPr>
              <a:t>&amp; sample taken)</a:t>
            </a:r>
          </a:p>
          <a:p>
            <a:pPr marL="358775" lvl="2" indent="-176213">
              <a:buFont typeface="Courier New" pitchFamily="49" charset="0"/>
              <a:buChar char="o"/>
              <a:tabLst>
                <a:tab pos="358775" algn="l"/>
              </a:tabLst>
            </a:pPr>
            <a:r>
              <a:rPr lang="en-US" sz="1800" b="0" dirty="0">
                <a:latin typeface="+mn-lt"/>
                <a:cs typeface="Arial" pitchFamily="34" charset="0"/>
              </a:rPr>
              <a:t>Location information must include current GPS </a:t>
            </a:r>
            <a:r>
              <a:rPr lang="en-US" sz="1800" b="0" dirty="0" smtClean="0">
                <a:latin typeface="+mn-lt"/>
                <a:cs typeface="Arial" pitchFamily="34" charset="0"/>
              </a:rPr>
              <a:t>at </a:t>
            </a:r>
            <a:r>
              <a:rPr lang="en-US" sz="1800" b="0" dirty="0">
                <a:latin typeface="+mn-lt"/>
                <a:cs typeface="Arial" pitchFamily="34" charset="0"/>
              </a:rPr>
              <a:t>the time of scan </a:t>
            </a:r>
            <a:r>
              <a:rPr lang="en-US" sz="1800" b="0" dirty="0" smtClean="0">
                <a:latin typeface="+mn-lt"/>
                <a:cs typeface="Arial" pitchFamily="34" charset="0"/>
              </a:rPr>
              <a:t>(not processing)</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If device is mobile, speed of movement must factor into </a:t>
            </a:r>
            <a:r>
              <a:rPr lang="en-US" sz="1800" b="0" dirty="0" smtClean="0">
                <a:latin typeface="+mn-lt"/>
                <a:cs typeface="Arial" pitchFamily="34" charset="0"/>
              </a:rPr>
              <a:t>minimum </a:t>
            </a:r>
            <a:r>
              <a:rPr lang="en-US" sz="1800" b="0" dirty="0">
                <a:latin typeface="+mn-lt"/>
                <a:cs typeface="Arial" pitchFamily="34" charset="0"/>
              </a:rPr>
              <a:t>position error</a:t>
            </a:r>
          </a:p>
          <a:p>
            <a:pPr marL="358775" lvl="2" indent="-176213">
              <a:buFont typeface="Courier New" pitchFamily="49" charset="0"/>
              <a:buChar char="o"/>
              <a:tabLst>
                <a:tab pos="358775" algn="l"/>
              </a:tabLst>
            </a:pPr>
            <a:r>
              <a:rPr lang="en-US" sz="1800" b="0" dirty="0">
                <a:latin typeface="+mn-lt"/>
                <a:cs typeface="Arial" pitchFamily="34" charset="0"/>
              </a:rPr>
              <a:t>Position stored as actual GPS co-ordinate </a:t>
            </a:r>
            <a:r>
              <a:rPr lang="en-US" sz="1800" b="0" dirty="0" smtClean="0">
                <a:latin typeface="+mn-lt"/>
                <a:cs typeface="Arial" pitchFamily="34" charset="0"/>
              </a:rPr>
              <a:t>(NMEA0183?)</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Device status information </a:t>
            </a:r>
            <a:r>
              <a:rPr lang="en-US" sz="1800" b="0" dirty="0" smtClean="0">
                <a:latin typeface="+mn-lt"/>
                <a:cs typeface="Arial" pitchFamily="34" charset="0"/>
              </a:rPr>
              <a:t>to include – calibration/</a:t>
            </a:r>
            <a:r>
              <a:rPr lang="en-US" sz="1800" b="0" dirty="0" err="1" smtClean="0">
                <a:latin typeface="+mn-lt"/>
                <a:cs typeface="Arial" pitchFamily="34" charset="0"/>
              </a:rPr>
              <a:t>authorisation</a:t>
            </a:r>
            <a:r>
              <a:rPr lang="en-US" sz="1800" b="0" dirty="0" smtClean="0">
                <a:latin typeface="+mn-lt"/>
                <a:cs typeface="Arial" pitchFamily="34" charset="0"/>
              </a:rPr>
              <a:t> certificates, package sequence </a:t>
            </a:r>
            <a:r>
              <a:rPr lang="en-US" sz="1800" b="0" dirty="0">
                <a:latin typeface="+mn-lt"/>
                <a:cs typeface="Arial" pitchFamily="34" charset="0"/>
              </a:rPr>
              <a:t>numbers, hardware state (GPS satellite lock, position </a:t>
            </a:r>
            <a:r>
              <a:rPr lang="en-US" sz="1800" b="0" dirty="0" smtClean="0">
                <a:latin typeface="+mn-lt"/>
                <a:cs typeface="Arial" pitchFamily="34" charset="0"/>
              </a:rPr>
              <a:t>uncertainty), …more</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 Compressed, encrypted, signed, </a:t>
            </a:r>
            <a:r>
              <a:rPr lang="en-US" sz="1800" b="0" dirty="0" smtClean="0">
                <a:latin typeface="+mn-lt"/>
                <a:cs typeface="Arial" pitchFamily="34" charset="0"/>
              </a:rPr>
              <a:t>queued</a:t>
            </a:r>
            <a:endParaRPr lang="en-US" sz="1800" b="0" dirty="0">
              <a:latin typeface="+mn-lt"/>
              <a:cs typeface="Arial" pitchFamily="34" charset="0"/>
            </a:endParaRPr>
          </a:p>
        </p:txBody>
      </p:sp>
      <p:sp>
        <p:nvSpPr>
          <p:cNvPr id="4" name="Title 2"/>
          <p:cNvSpPr>
            <a:spLocks noGrp="1"/>
          </p:cNvSpPr>
          <p:nvPr>
            <p:ph type="title"/>
          </p:nvPr>
        </p:nvSpPr>
        <p:spPr>
          <a:xfrm>
            <a:off x="696913" y="951525"/>
            <a:ext cx="7847012" cy="572475"/>
          </a:xfrm>
        </p:spPr>
        <p:txBody>
          <a:bodyPr/>
          <a:lstStyle/>
          <a:p>
            <a:r>
              <a:rPr lang="en-US" dirty="0"/>
              <a:t>SCOS Minimum Functional Spec </a:t>
            </a:r>
            <a:r>
              <a:rPr lang="en-US" dirty="0" smtClean="0"/>
              <a:t>– 2</a:t>
            </a:r>
            <a:r>
              <a:rPr lang="en-US" smtClean="0"/>
              <a:t/>
            </a:r>
            <a:br>
              <a:rPr lang="en-US" smtClean="0"/>
            </a:br>
            <a:r>
              <a:rPr lang="en-US" smtClean="0"/>
              <a:t>Packaging</a:t>
            </a:r>
            <a:endParaRPr lang="en-US" dirty="0"/>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10</a:t>
            </a:fld>
            <a:endParaRPr lang="en-US"/>
          </a:p>
        </p:txBody>
      </p:sp>
    </p:spTree>
    <p:extLst>
      <p:ext uri="{BB962C8B-B14F-4D97-AF65-F5344CB8AC3E}">
        <p14:creationId xmlns:p14="http://schemas.microsoft.com/office/powerpoint/2010/main" val="1027150990"/>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3" y="1752600"/>
            <a:ext cx="8112114" cy="4529400"/>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Clr>
                <a:srgbClr val="FF0000"/>
              </a:buClr>
              <a:buNone/>
            </a:pPr>
            <a:r>
              <a:rPr lang="en-US" sz="2400" dirty="0"/>
              <a:t>The package is transmitted to a remote system that ingests and validates data, and stores for further </a:t>
            </a:r>
            <a:r>
              <a:rPr lang="en-US" sz="2400" dirty="0" smtClean="0"/>
              <a:t>processing</a:t>
            </a:r>
          </a:p>
          <a:p>
            <a:pPr marL="0" lvl="1" indent="0">
              <a:buClr>
                <a:srgbClr val="FF0000"/>
              </a:buClr>
              <a:buNone/>
            </a:pPr>
            <a:endParaRPr lang="en-US" sz="2400" dirty="0" smtClean="0">
              <a:latin typeface="+mn-lt"/>
              <a:cs typeface="Arial" pitchFamily="34" charset="0"/>
            </a:endParaRPr>
          </a:p>
          <a:p>
            <a:pPr marL="358775" lvl="2" indent="-176213">
              <a:buFont typeface="Courier New" pitchFamily="49" charset="0"/>
              <a:buChar char="o"/>
              <a:tabLst>
                <a:tab pos="358775" algn="l"/>
              </a:tabLst>
            </a:pPr>
            <a:r>
              <a:rPr lang="en-US" sz="1800" b="0" dirty="0" smtClean="0">
                <a:latin typeface="+mn-lt"/>
                <a:cs typeface="Arial" pitchFamily="34" charset="0"/>
              </a:rPr>
              <a:t>Package enters device transmission queue with transmission control (package sequence)</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Package Class of Service</a:t>
            </a:r>
          </a:p>
          <a:p>
            <a:pPr marL="490537" lvl="3" indent="-171450">
              <a:buFont typeface="Arial" charset="0"/>
              <a:buChar char="•"/>
              <a:tabLst>
                <a:tab pos="358775" algn="l"/>
              </a:tabLst>
            </a:pPr>
            <a:r>
              <a:rPr lang="en-US" sz="1800" b="0" dirty="0">
                <a:latin typeface="+mn-lt"/>
                <a:cs typeface="Arial" pitchFamily="34" charset="0"/>
              </a:rPr>
              <a:t>Package TTL, and number of retries (and </a:t>
            </a:r>
            <a:r>
              <a:rPr lang="en-US" sz="1800" b="0" dirty="0" smtClean="0">
                <a:latin typeface="+mn-lt"/>
                <a:cs typeface="Arial" pitchFamily="34" charset="0"/>
              </a:rPr>
              <a:t>audit </a:t>
            </a:r>
            <a:r>
              <a:rPr lang="en-US" sz="1800" b="0" dirty="0">
                <a:latin typeface="+mn-lt"/>
                <a:cs typeface="Arial" pitchFamily="34" charset="0"/>
              </a:rPr>
              <a:t>chit if dropped)</a:t>
            </a:r>
          </a:p>
          <a:p>
            <a:pPr marL="490537" lvl="3" indent="-171450">
              <a:buFont typeface="Arial" charset="0"/>
              <a:buChar char="•"/>
              <a:tabLst>
                <a:tab pos="358775" algn="l"/>
              </a:tabLst>
            </a:pPr>
            <a:r>
              <a:rPr lang="en-US" sz="1800" b="0" dirty="0">
                <a:latin typeface="+mn-lt"/>
                <a:cs typeface="Arial" pitchFamily="34" charset="0"/>
              </a:rPr>
              <a:t>Package </a:t>
            </a:r>
            <a:r>
              <a:rPr lang="en-US" sz="1800" b="0" dirty="0" err="1">
                <a:latin typeface="+mn-lt"/>
                <a:cs typeface="Arial" pitchFamily="34" charset="0"/>
              </a:rPr>
              <a:t>CoS</a:t>
            </a:r>
            <a:r>
              <a:rPr lang="en-US" sz="1800" b="0" dirty="0">
                <a:latin typeface="+mn-lt"/>
                <a:cs typeface="Arial" pitchFamily="34" charset="0"/>
              </a:rPr>
              <a:t> dependent on package type (scan data </a:t>
            </a:r>
            <a:r>
              <a:rPr lang="en-US" sz="1800" b="0" dirty="0" smtClean="0">
                <a:latin typeface="+mn-lt"/>
                <a:cs typeface="Arial" pitchFamily="34" charset="0"/>
              </a:rPr>
              <a:t>packages have priority </a:t>
            </a:r>
            <a:r>
              <a:rPr lang="en-US" sz="1800" b="0" dirty="0">
                <a:latin typeface="+mn-lt"/>
                <a:cs typeface="Arial" pitchFamily="34" charset="0"/>
              </a:rPr>
              <a:t>over management </a:t>
            </a:r>
            <a:r>
              <a:rPr lang="en-US" sz="1800" b="0" dirty="0" smtClean="0">
                <a:latin typeface="+mn-lt"/>
                <a:cs typeface="Arial" pitchFamily="34" charset="0"/>
              </a:rPr>
              <a:t>status packages)</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Package routing </a:t>
            </a:r>
          </a:p>
          <a:p>
            <a:pPr marL="495300" lvl="3" indent="-176213">
              <a:buFont typeface="Arial" charset="0"/>
              <a:buChar char="•"/>
              <a:tabLst>
                <a:tab pos="358775" algn="l"/>
              </a:tabLst>
            </a:pPr>
            <a:r>
              <a:rPr lang="en-US" sz="1800" b="0" dirty="0">
                <a:latin typeface="+mn-lt"/>
                <a:cs typeface="Arial" pitchFamily="34" charset="0"/>
              </a:rPr>
              <a:t>Transmission can depend on available network interface (</a:t>
            </a:r>
            <a:r>
              <a:rPr lang="en-US" sz="1800" b="0" dirty="0" smtClean="0">
                <a:latin typeface="+mn-lt"/>
                <a:cs typeface="Arial" pitchFamily="34" charset="0"/>
              </a:rPr>
              <a:t>primary, </a:t>
            </a:r>
            <a:r>
              <a:rPr lang="en-US" sz="1800" b="0" dirty="0">
                <a:latin typeface="+mn-lt"/>
                <a:cs typeface="Arial" pitchFamily="34" charset="0"/>
              </a:rPr>
              <a:t>failover) </a:t>
            </a:r>
          </a:p>
          <a:p>
            <a:pPr marL="495300" lvl="3" indent="-176213">
              <a:buFont typeface="Arial" charset="0"/>
              <a:buChar char="•"/>
              <a:tabLst>
                <a:tab pos="358775" algn="l"/>
              </a:tabLst>
            </a:pPr>
            <a:r>
              <a:rPr lang="en-US" sz="1800" b="0" dirty="0">
                <a:latin typeface="+mn-lt"/>
                <a:cs typeface="Arial" pitchFamily="34" charset="0"/>
              </a:rPr>
              <a:t>Depending on available interface, packages obey </a:t>
            </a:r>
            <a:r>
              <a:rPr lang="en-US" sz="1800" b="0" dirty="0" err="1" smtClean="0">
                <a:latin typeface="+mn-lt"/>
                <a:cs typeface="Arial" pitchFamily="34" charset="0"/>
              </a:rPr>
              <a:t>CoS</a:t>
            </a:r>
            <a:endParaRPr lang="en-US" sz="1800" b="0" dirty="0">
              <a:latin typeface="+mn-lt"/>
              <a:cs typeface="Arial" pitchFamily="34" charset="0"/>
            </a:endParaRPr>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11</a:t>
            </a:fld>
            <a:endParaRPr lang="en-US"/>
          </a:p>
        </p:txBody>
      </p:sp>
      <p:sp>
        <p:nvSpPr>
          <p:cNvPr id="8" name="Title 2"/>
          <p:cNvSpPr txBox="1">
            <a:spLocks/>
          </p:cNvSpPr>
          <p:nvPr/>
        </p:nvSpPr>
        <p:spPr bwMode="auto">
          <a:xfrm>
            <a:off x="696913" y="951525"/>
            <a:ext cx="7847012" cy="57247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smtClean="0"/>
              <a:t>SCOS Minimum Functional Spec – 3a</a:t>
            </a:r>
          </a:p>
          <a:p>
            <a:r>
              <a:rPr lang="en-US" kern="0" dirty="0" smtClean="0"/>
              <a:t>Transmission</a:t>
            </a:r>
            <a:endParaRPr lang="en-US" kern="0" dirty="0"/>
          </a:p>
        </p:txBody>
      </p:sp>
    </p:spTree>
    <p:extLst>
      <p:ext uri="{BB962C8B-B14F-4D97-AF65-F5344CB8AC3E}">
        <p14:creationId xmlns:p14="http://schemas.microsoft.com/office/powerpoint/2010/main" val="1853134344"/>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86594" y="1981199"/>
            <a:ext cx="7847012" cy="4494213"/>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Clr>
                <a:srgbClr val="FF0000"/>
              </a:buClr>
              <a:buNone/>
            </a:pPr>
            <a:r>
              <a:rPr lang="en-US" sz="2400" dirty="0">
                <a:latin typeface="+mn-lt"/>
                <a:cs typeface="Arial" pitchFamily="34" charset="0"/>
              </a:rPr>
              <a:t>Package must be </a:t>
            </a:r>
            <a:r>
              <a:rPr lang="en-US" sz="2400" dirty="0" smtClean="0">
                <a:latin typeface="+mn-lt"/>
                <a:cs typeface="Arial" pitchFamily="34" charset="0"/>
              </a:rPr>
              <a:t>reliably, </a:t>
            </a:r>
            <a:r>
              <a:rPr lang="en-US" sz="2400" dirty="0">
                <a:latin typeface="+mn-lt"/>
                <a:cs typeface="Arial" pitchFamily="34" charset="0"/>
              </a:rPr>
              <a:t>securely </a:t>
            </a:r>
            <a:r>
              <a:rPr lang="en-US" sz="2400" dirty="0" smtClean="0">
                <a:latin typeface="+mn-lt"/>
                <a:cs typeface="Arial" pitchFamily="34" charset="0"/>
              </a:rPr>
              <a:t>and </a:t>
            </a:r>
            <a:r>
              <a:rPr lang="en-US" sz="2400" dirty="0" err="1" smtClean="0">
                <a:latin typeface="+mn-lt"/>
                <a:cs typeface="Arial" pitchFamily="34" charset="0"/>
              </a:rPr>
              <a:t>scaleably</a:t>
            </a:r>
            <a:r>
              <a:rPr lang="en-US" sz="2400" dirty="0" smtClean="0">
                <a:latin typeface="+mn-lt"/>
                <a:cs typeface="Arial" pitchFamily="34" charset="0"/>
              </a:rPr>
              <a:t> received and transmitted </a:t>
            </a:r>
            <a:r>
              <a:rPr lang="en-US" sz="2400" dirty="0">
                <a:latin typeface="+mn-lt"/>
                <a:cs typeface="Arial" pitchFamily="34" charset="0"/>
              </a:rPr>
              <a:t>to data store</a:t>
            </a:r>
          </a:p>
          <a:p>
            <a:pPr marL="0" lvl="1" indent="0">
              <a:buClr>
                <a:srgbClr val="FF0000"/>
              </a:buClr>
              <a:buNone/>
            </a:pPr>
            <a:endParaRPr lang="en-US" sz="1800" dirty="0" smtClean="0">
              <a:latin typeface="+mn-lt"/>
              <a:cs typeface="Arial" pitchFamily="34" charset="0"/>
            </a:endParaRPr>
          </a:p>
          <a:p>
            <a:pPr marL="358775" lvl="2" indent="-176213">
              <a:buFont typeface="Courier New" pitchFamily="49" charset="0"/>
              <a:buChar char="o"/>
              <a:tabLst>
                <a:tab pos="358775" algn="l"/>
              </a:tabLst>
            </a:pPr>
            <a:r>
              <a:rPr lang="en-US" sz="1800" b="0" dirty="0" smtClean="0">
                <a:latin typeface="+mn-lt"/>
                <a:cs typeface="Arial" pitchFamily="34" charset="0"/>
              </a:rPr>
              <a:t>Packages </a:t>
            </a:r>
            <a:r>
              <a:rPr lang="en-US" sz="1800" b="0" dirty="0">
                <a:latin typeface="+mn-lt"/>
                <a:cs typeface="Arial" pitchFamily="34" charset="0"/>
              </a:rPr>
              <a:t>ingested depending on </a:t>
            </a:r>
            <a:r>
              <a:rPr lang="en-US" sz="1800" b="0" dirty="0" err="1">
                <a:latin typeface="+mn-lt"/>
                <a:cs typeface="Arial" pitchFamily="34" charset="0"/>
              </a:rPr>
              <a:t>CoS</a:t>
            </a:r>
            <a:r>
              <a:rPr lang="en-US" sz="1800" b="0" dirty="0">
                <a:latin typeface="+mn-lt"/>
                <a:cs typeface="Arial" pitchFamily="34" charset="0"/>
              </a:rPr>
              <a:t> and type</a:t>
            </a:r>
          </a:p>
          <a:p>
            <a:pPr marL="495300" lvl="3" indent="-176213">
              <a:buFont typeface="Arial" charset="0"/>
              <a:buChar char="•"/>
              <a:tabLst>
                <a:tab pos="358775" algn="l"/>
              </a:tabLst>
            </a:pPr>
            <a:r>
              <a:rPr lang="en-US" sz="1800" b="0" dirty="0">
                <a:latin typeface="+mn-lt"/>
                <a:cs typeface="Arial" pitchFamily="34" charset="0"/>
              </a:rPr>
              <a:t>Distribute ingestion across multiple servers for redundancy (i.e. packages could be sent as IP multicast)</a:t>
            </a:r>
          </a:p>
          <a:p>
            <a:pPr marL="495300" lvl="3" indent="-176213">
              <a:buFont typeface="Arial" charset="0"/>
              <a:buChar char="•"/>
              <a:tabLst>
                <a:tab pos="358775" algn="l"/>
              </a:tabLst>
            </a:pPr>
            <a:r>
              <a:rPr lang="en-US" sz="1800" b="0" dirty="0">
                <a:latin typeface="+mn-lt"/>
                <a:cs typeface="Arial" pitchFamily="34" charset="0"/>
              </a:rPr>
              <a:t>Allow for ingestion based on topic to separate functional areas (scans vs status</a:t>
            </a:r>
            <a:r>
              <a:rPr lang="en-US" sz="1800" b="0" dirty="0" smtClean="0">
                <a:latin typeface="+mn-lt"/>
                <a:cs typeface="Arial" pitchFamily="34" charset="0"/>
              </a:rPr>
              <a:t>)</a:t>
            </a:r>
          </a:p>
          <a:p>
            <a:pPr marL="360363" lvl="1" indent="-174625">
              <a:buFont typeface="Courier New" charset="0"/>
              <a:buChar char="o"/>
              <a:tabLst>
                <a:tab pos="358775" algn="l"/>
              </a:tabLst>
            </a:pPr>
            <a:r>
              <a:rPr lang="en-US" sz="1800" b="0" dirty="0" smtClean="0">
                <a:latin typeface="+mn-lt"/>
                <a:cs typeface="Arial" pitchFamily="34" charset="0"/>
              </a:rPr>
              <a:t>Manage completeness of data received</a:t>
            </a:r>
            <a:endParaRPr lang="en-US" sz="1800" b="0" dirty="0">
              <a:latin typeface="+mn-lt"/>
              <a:cs typeface="Arial" pitchFamily="34" charset="0"/>
            </a:endParaRPr>
          </a:p>
          <a:p>
            <a:pPr marL="495300" lvl="3" indent="-176213">
              <a:buFont typeface="Arial" charset="0"/>
              <a:buChar char="•"/>
              <a:tabLst>
                <a:tab pos="358775" algn="l"/>
              </a:tabLst>
            </a:pPr>
            <a:r>
              <a:rPr lang="en-US" sz="1800" b="0" dirty="0" smtClean="0">
                <a:latin typeface="+mn-lt"/>
                <a:cs typeface="Arial" pitchFamily="34" charset="0"/>
              </a:rPr>
              <a:t>Ingest function has </a:t>
            </a:r>
            <a:r>
              <a:rPr lang="en-US" sz="1800" b="0" dirty="0">
                <a:latin typeface="+mn-lt"/>
                <a:cs typeface="Arial" pitchFamily="34" charset="0"/>
              </a:rPr>
              <a:t>sequence monitoring on packages, forward to data store as </a:t>
            </a:r>
            <a:r>
              <a:rPr lang="en-US" sz="1800" b="0" dirty="0" smtClean="0">
                <a:latin typeface="+mn-lt"/>
                <a:cs typeface="Arial" pitchFamily="34" charset="0"/>
              </a:rPr>
              <a:t>complete scans (e.g. may need windowing if scan data is fragmented from SSD)</a:t>
            </a:r>
            <a:endParaRPr lang="en-US" sz="1800" b="0" dirty="0">
              <a:latin typeface="+mn-lt"/>
              <a:cs typeface="Arial" pitchFamily="34" charset="0"/>
            </a:endParaRPr>
          </a:p>
          <a:p>
            <a:pPr marL="495300" lvl="3" indent="-176213">
              <a:buFont typeface="Arial" charset="0"/>
              <a:buChar char="•"/>
              <a:tabLst>
                <a:tab pos="358775" algn="l"/>
              </a:tabLst>
            </a:pPr>
            <a:r>
              <a:rPr lang="en-US" sz="1800" b="0" dirty="0" smtClean="0">
                <a:latin typeface="+mn-lt"/>
                <a:cs typeface="Arial" pitchFamily="34" charset="0"/>
              </a:rPr>
              <a:t>Monitor audit </a:t>
            </a:r>
            <a:r>
              <a:rPr lang="en-US" sz="1800" b="0" dirty="0">
                <a:latin typeface="+mn-lt"/>
                <a:cs typeface="Arial" pitchFamily="34" charset="0"/>
              </a:rPr>
              <a:t>chits for dropped </a:t>
            </a:r>
            <a:r>
              <a:rPr lang="en-US" sz="1800" b="0" dirty="0" smtClean="0">
                <a:latin typeface="+mn-lt"/>
                <a:cs typeface="Arial" pitchFamily="34" charset="0"/>
              </a:rPr>
              <a:t>transmissions (and request re-tries?)</a:t>
            </a:r>
            <a:endParaRPr lang="en-US" sz="1800" b="0" dirty="0">
              <a:latin typeface="+mn-lt"/>
              <a:cs typeface="Arial" pitchFamily="34" charset="0"/>
            </a:endParaRPr>
          </a:p>
          <a:p>
            <a:pPr marL="495300" lvl="3" indent="-176213">
              <a:buFont typeface="Arial" charset="0"/>
              <a:buChar char="•"/>
              <a:tabLst>
                <a:tab pos="358775" algn="l"/>
              </a:tabLst>
            </a:pPr>
            <a:r>
              <a:rPr lang="en-US" sz="1800" b="0" dirty="0" smtClean="0">
                <a:latin typeface="+mn-lt"/>
                <a:cs typeface="Arial" pitchFamily="34" charset="0"/>
              </a:rPr>
              <a:t>Flag </a:t>
            </a:r>
            <a:r>
              <a:rPr lang="en-US" sz="1800" b="0" dirty="0">
                <a:latin typeface="+mn-lt"/>
                <a:cs typeface="Arial" pitchFamily="34" charset="0"/>
              </a:rPr>
              <a:t>missing </a:t>
            </a:r>
            <a:r>
              <a:rPr lang="en-US" sz="1800" b="0" dirty="0" smtClean="0">
                <a:latin typeface="+mn-lt"/>
                <a:cs typeface="Arial" pitchFamily="34" charset="0"/>
              </a:rPr>
              <a:t>scan packages and status packages </a:t>
            </a:r>
            <a:r>
              <a:rPr lang="en-US" sz="1800" b="0" dirty="0">
                <a:latin typeface="+mn-lt"/>
                <a:cs typeface="Arial" pitchFamily="34" charset="0"/>
              </a:rPr>
              <a:t>for scheduling of retransmit requests to </a:t>
            </a:r>
            <a:r>
              <a:rPr lang="en-US" sz="1800" b="0" dirty="0" smtClean="0">
                <a:latin typeface="+mn-lt"/>
                <a:cs typeface="Arial" pitchFamily="34" charset="0"/>
              </a:rPr>
              <a:t>SSD</a:t>
            </a:r>
            <a:endParaRPr lang="en-US" sz="1800" b="0" dirty="0">
              <a:latin typeface="+mn-lt"/>
              <a:cs typeface="Arial" pitchFamily="34" charset="0"/>
            </a:endParaRPr>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12</a:t>
            </a:fld>
            <a:endParaRPr lang="en-US"/>
          </a:p>
        </p:txBody>
      </p:sp>
      <p:sp>
        <p:nvSpPr>
          <p:cNvPr id="8" name="Title 2"/>
          <p:cNvSpPr txBox="1">
            <a:spLocks/>
          </p:cNvSpPr>
          <p:nvPr/>
        </p:nvSpPr>
        <p:spPr bwMode="auto">
          <a:xfrm>
            <a:off x="696913" y="951525"/>
            <a:ext cx="7847012" cy="57247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smtClean="0"/>
              <a:t>SCOS Minimum Functional Spec – 3b</a:t>
            </a:r>
          </a:p>
          <a:p>
            <a:r>
              <a:rPr lang="en-US" kern="0" dirty="0" smtClean="0"/>
              <a:t>Ingest</a:t>
            </a:r>
            <a:endParaRPr lang="en-US" kern="0" dirty="0"/>
          </a:p>
        </p:txBody>
      </p:sp>
    </p:spTree>
    <p:extLst>
      <p:ext uri="{BB962C8B-B14F-4D97-AF65-F5344CB8AC3E}">
        <p14:creationId xmlns:p14="http://schemas.microsoft.com/office/powerpoint/2010/main" val="673587167"/>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sz="quarter" idx="4294967295"/>
          </p:nvPr>
        </p:nvSpPr>
        <p:spPr>
          <a:xfrm>
            <a:off x="696913" y="1879603"/>
            <a:ext cx="7761287" cy="3681410"/>
          </a:xfrm>
          <a:prstGeom prst="rect">
            <a:avLst/>
          </a:prstGeom>
        </p:spPr>
        <p:txBody>
          <a:bodyPr/>
          <a:lstStyle/>
          <a:p>
            <a:pPr marL="0" lvl="1" indent="0">
              <a:spcBef>
                <a:spcPts val="0"/>
              </a:spcBef>
              <a:spcAft>
                <a:spcPts val="0"/>
              </a:spcAft>
              <a:buClr>
                <a:srgbClr val="FF0000"/>
              </a:buClr>
              <a:buNone/>
            </a:pPr>
            <a:r>
              <a:rPr lang="en-US" sz="2400" dirty="0"/>
              <a:t>Data moved into structured database</a:t>
            </a:r>
          </a:p>
          <a:p>
            <a:pPr marL="0" lvl="1" indent="0">
              <a:spcBef>
                <a:spcPts val="0"/>
              </a:spcBef>
              <a:spcAft>
                <a:spcPts val="0"/>
              </a:spcAft>
              <a:buClr>
                <a:srgbClr val="FF0000"/>
              </a:buClr>
              <a:buNone/>
            </a:pPr>
            <a:endParaRPr lang="en-US" dirty="0"/>
          </a:p>
          <a:p>
            <a:pPr marL="358775" lvl="2" indent="-176213">
              <a:spcBef>
                <a:spcPts val="0"/>
              </a:spcBef>
              <a:spcAft>
                <a:spcPts val="0"/>
              </a:spcAft>
              <a:buFont typeface="Courier New" pitchFamily="49" charset="0"/>
              <a:buChar char="o"/>
              <a:tabLst>
                <a:tab pos="358775" algn="l"/>
              </a:tabLst>
            </a:pPr>
            <a:r>
              <a:rPr lang="en-US" dirty="0" smtClean="0"/>
              <a:t>Data </a:t>
            </a:r>
            <a:r>
              <a:rPr lang="en-US" dirty="0"/>
              <a:t>store </a:t>
            </a:r>
            <a:r>
              <a:rPr lang="en-US" dirty="0" smtClean="0"/>
              <a:t>parameters</a:t>
            </a:r>
          </a:p>
          <a:p>
            <a:pPr marL="900113" lvl="3" indent="-176213">
              <a:spcBef>
                <a:spcPts val="0"/>
              </a:spcBef>
              <a:spcAft>
                <a:spcPts val="0"/>
              </a:spcAft>
              <a:buFont typeface="Arial" charset="0"/>
              <a:buChar char="•"/>
              <a:tabLst>
                <a:tab pos="358775" algn="l"/>
              </a:tabLst>
            </a:pPr>
            <a:r>
              <a:rPr lang="en-US" sz="1800" dirty="0" smtClean="0"/>
              <a:t>Scan data (split out static and mobile SSMs?)</a:t>
            </a:r>
          </a:p>
          <a:p>
            <a:pPr marL="900113" lvl="3" indent="-176213">
              <a:spcBef>
                <a:spcPts val="0"/>
              </a:spcBef>
              <a:spcAft>
                <a:spcPts val="0"/>
              </a:spcAft>
              <a:buFont typeface="Arial" charset="0"/>
              <a:buChar char="•"/>
              <a:tabLst>
                <a:tab pos="358775" algn="l"/>
              </a:tabLst>
            </a:pPr>
            <a:r>
              <a:rPr lang="en-US" sz="1800" dirty="0" smtClean="0"/>
              <a:t>Goodness metric on data</a:t>
            </a:r>
            <a:endParaRPr lang="en-US" sz="1800" dirty="0"/>
          </a:p>
          <a:p>
            <a:pPr marL="358775" lvl="2" indent="-176213">
              <a:spcBef>
                <a:spcPts val="0"/>
              </a:spcBef>
              <a:spcAft>
                <a:spcPts val="0"/>
              </a:spcAft>
              <a:buFont typeface="Courier New" charset="0"/>
              <a:buChar char="o"/>
              <a:tabLst>
                <a:tab pos="358775" algn="l"/>
              </a:tabLst>
            </a:pPr>
            <a:r>
              <a:rPr lang="en-US" dirty="0"/>
              <a:t>Three </a:t>
            </a:r>
            <a:r>
              <a:rPr lang="en-US" dirty="0" smtClean="0"/>
              <a:t>groups of scan data that should not be mixed</a:t>
            </a:r>
            <a:endParaRPr lang="en-US" dirty="0"/>
          </a:p>
          <a:p>
            <a:pPr marL="488950" lvl="3" indent="-163513">
              <a:spcBef>
                <a:spcPts val="0"/>
              </a:spcBef>
              <a:spcAft>
                <a:spcPts val="0"/>
              </a:spcAft>
              <a:buFont typeface="Arial" charset="0"/>
              <a:buChar char="•"/>
              <a:tabLst>
                <a:tab pos="358775" algn="l"/>
              </a:tabLst>
            </a:pPr>
            <a:r>
              <a:rPr lang="en-US" sz="1800" dirty="0"/>
              <a:t>Scheduled sample (i.e. building up a history of samples)</a:t>
            </a:r>
          </a:p>
          <a:p>
            <a:pPr marL="488950" lvl="3" indent="-163513">
              <a:spcBef>
                <a:spcPts val="0"/>
              </a:spcBef>
              <a:spcAft>
                <a:spcPts val="0"/>
              </a:spcAft>
              <a:buFont typeface="Arial" charset="0"/>
              <a:buChar char="•"/>
              <a:tabLst>
                <a:tab pos="358775" algn="l"/>
              </a:tabLst>
            </a:pPr>
            <a:r>
              <a:rPr lang="en-US" sz="1800" dirty="0" smtClean="0"/>
              <a:t>Unscheduled sample (</a:t>
            </a:r>
            <a:r>
              <a:rPr lang="en-US" sz="1800" dirty="0"/>
              <a:t>i.e. </a:t>
            </a:r>
            <a:r>
              <a:rPr lang="en-US" sz="1800" dirty="0" smtClean="0"/>
              <a:t>taken at time/place with decaying </a:t>
            </a:r>
            <a:r>
              <a:rPr lang="en-US" sz="1800" dirty="0"/>
              <a:t>goodness metric)</a:t>
            </a:r>
          </a:p>
          <a:p>
            <a:pPr marL="488950" lvl="3" indent="-163513">
              <a:spcBef>
                <a:spcPts val="0"/>
              </a:spcBef>
              <a:spcAft>
                <a:spcPts val="0"/>
              </a:spcAft>
              <a:buFont typeface="Arial" charset="0"/>
              <a:buChar char="•"/>
              <a:tabLst>
                <a:tab pos="358775" algn="l"/>
              </a:tabLst>
            </a:pPr>
            <a:r>
              <a:rPr lang="en-US" sz="1800" dirty="0" smtClean="0"/>
              <a:t>Exceptions bin (where </a:t>
            </a:r>
            <a:r>
              <a:rPr lang="en-US" sz="1800" dirty="0"/>
              <a:t>scan data is incompletely received, </a:t>
            </a:r>
            <a:r>
              <a:rPr lang="en-US" sz="1800" dirty="0" smtClean="0"/>
              <a:t>discrepancies </a:t>
            </a:r>
            <a:r>
              <a:rPr lang="en-US" sz="1800" dirty="0"/>
              <a:t>across </a:t>
            </a:r>
            <a:r>
              <a:rPr lang="en-US" sz="1800" dirty="0" smtClean="0"/>
              <a:t>SSDs, SSDs triggered by anomaly)</a:t>
            </a:r>
            <a:endParaRPr lang="en-US" sz="1800" dirty="0"/>
          </a:p>
          <a:p>
            <a:pPr marL="354012" lvl="2" indent="-171450">
              <a:spcBef>
                <a:spcPts val="0"/>
              </a:spcBef>
              <a:spcAft>
                <a:spcPts val="0"/>
              </a:spcAft>
              <a:buFont typeface="Courier New" charset="0"/>
              <a:buChar char="o"/>
              <a:tabLst>
                <a:tab pos="358775" algn="l"/>
              </a:tabLst>
            </a:pPr>
            <a:r>
              <a:rPr lang="en-US" dirty="0"/>
              <a:t>Data governance layers</a:t>
            </a:r>
          </a:p>
          <a:p>
            <a:pPr marL="895350" lvl="3" indent="-171450">
              <a:spcBef>
                <a:spcPts val="0"/>
              </a:spcBef>
              <a:spcAft>
                <a:spcPts val="0"/>
              </a:spcAft>
              <a:buFont typeface="Arial" charset="0"/>
              <a:buChar char="•"/>
              <a:tabLst>
                <a:tab pos="358775" algn="l"/>
              </a:tabLst>
            </a:pPr>
            <a:r>
              <a:rPr lang="en-US" sz="1800" dirty="0"/>
              <a:t>Security, redundancy, non-tampering</a:t>
            </a:r>
          </a:p>
          <a:p>
            <a:pPr marL="895350" lvl="3" indent="-171450">
              <a:spcBef>
                <a:spcPts val="0"/>
              </a:spcBef>
              <a:spcAft>
                <a:spcPts val="0"/>
              </a:spcAft>
              <a:buFont typeface="Arial" charset="0"/>
              <a:buChar char="•"/>
              <a:tabLst>
                <a:tab pos="358775" algn="l"/>
              </a:tabLst>
            </a:pPr>
            <a:r>
              <a:rPr lang="en-US" sz="1800" dirty="0"/>
              <a:t>What interfaces are opened to querying applications</a:t>
            </a:r>
          </a:p>
        </p:txBody>
      </p:sp>
      <p:sp>
        <p:nvSpPr>
          <p:cNvPr id="4" name="Date Placeholder 3"/>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13</a:t>
            </a:fld>
            <a:endParaRPr lang="en-US"/>
          </a:p>
        </p:txBody>
      </p:sp>
      <p:sp>
        <p:nvSpPr>
          <p:cNvPr id="7" name="Title 2"/>
          <p:cNvSpPr txBox="1">
            <a:spLocks/>
          </p:cNvSpPr>
          <p:nvPr/>
        </p:nvSpPr>
        <p:spPr bwMode="auto">
          <a:xfrm>
            <a:off x="696913" y="951525"/>
            <a:ext cx="7847012" cy="57247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smtClean="0"/>
              <a:t>SCOS Minimum Functional Spec – 3c</a:t>
            </a:r>
          </a:p>
          <a:p>
            <a:r>
              <a:rPr lang="en-US" kern="0" dirty="0" smtClean="0"/>
              <a:t>Storage</a:t>
            </a:r>
            <a:endParaRPr lang="en-US" kern="0" dirty="0"/>
          </a:p>
        </p:txBody>
      </p:sp>
    </p:spTree>
    <p:extLst>
      <p:ext uri="{BB962C8B-B14F-4D97-AF65-F5344CB8AC3E}">
        <p14:creationId xmlns:p14="http://schemas.microsoft.com/office/powerpoint/2010/main" val="159321243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762000" y="1825751"/>
            <a:ext cx="8047027" cy="4649661"/>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None/>
              <a:tabLst>
                <a:tab pos="182563" algn="l"/>
              </a:tabLst>
            </a:pPr>
            <a:r>
              <a:rPr lang="en-US" sz="2400" b="0" dirty="0">
                <a:cs typeface="Arial" pitchFamily="34" charset="0"/>
              </a:rPr>
              <a:t>The back-end management system exchanges control information with SSDs</a:t>
            </a:r>
          </a:p>
          <a:p>
            <a:pPr marL="0" lvl="1" indent="0">
              <a:spcBef>
                <a:spcPts val="0"/>
              </a:spcBef>
              <a:spcAft>
                <a:spcPts val="0"/>
              </a:spcAft>
              <a:buClr>
                <a:srgbClr val="FF0000"/>
              </a:buClr>
              <a:buNone/>
            </a:pPr>
            <a:r>
              <a:rPr lang="en-US" sz="2000" b="0" dirty="0" smtClean="0">
                <a:latin typeface="+mn-lt"/>
                <a:cs typeface="Arial" pitchFamily="34" charset="0"/>
              </a:rPr>
              <a:t>Manage </a:t>
            </a:r>
            <a:r>
              <a:rPr lang="en-US" sz="2000" b="0" dirty="0">
                <a:latin typeface="+mn-lt"/>
                <a:cs typeface="Arial" pitchFamily="34" charset="0"/>
              </a:rPr>
              <a:t>them</a:t>
            </a:r>
          </a:p>
          <a:p>
            <a:pPr marL="358775" lvl="2" indent="-176213">
              <a:spcBef>
                <a:spcPts val="0"/>
              </a:spcBef>
              <a:spcAft>
                <a:spcPts val="0"/>
              </a:spcAft>
              <a:buFont typeface="Courier New" pitchFamily="49" charset="0"/>
              <a:buChar char="o"/>
              <a:tabLst>
                <a:tab pos="358775" algn="l"/>
              </a:tabLst>
            </a:pPr>
            <a:r>
              <a:rPr lang="en-US" sz="1800" b="0" dirty="0">
                <a:latin typeface="+mn-lt"/>
                <a:cs typeface="Arial" pitchFamily="34" charset="0"/>
              </a:rPr>
              <a:t>Device health reports – power, temperature, location, GPS health, OS/environment health, network health, storage health, scheduled and by query </a:t>
            </a:r>
          </a:p>
          <a:p>
            <a:pPr marL="358775" lvl="2" indent="-176213">
              <a:spcBef>
                <a:spcPts val="0"/>
              </a:spcBef>
              <a:spcAft>
                <a:spcPts val="0"/>
              </a:spcAft>
              <a:buFont typeface="Courier New" pitchFamily="49" charset="0"/>
              <a:buChar char="o"/>
              <a:tabLst>
                <a:tab pos="358775" algn="l"/>
              </a:tabLst>
            </a:pPr>
            <a:r>
              <a:rPr lang="en-US" sz="1800" b="0" dirty="0">
                <a:latin typeface="+mn-lt"/>
                <a:cs typeface="Arial" pitchFamily="34" charset="0"/>
              </a:rPr>
              <a:t>Manage by device, group, Class of </a:t>
            </a:r>
            <a:r>
              <a:rPr lang="en-US" sz="1800" b="0" dirty="0" smtClean="0">
                <a:latin typeface="+mn-lt"/>
                <a:cs typeface="Arial" pitchFamily="34" charset="0"/>
              </a:rPr>
              <a:t>device</a:t>
            </a:r>
            <a:endParaRPr lang="en-US" sz="1800" b="0" dirty="0">
              <a:latin typeface="+mn-lt"/>
              <a:cs typeface="Arial" pitchFamily="34" charset="0"/>
            </a:endParaRPr>
          </a:p>
          <a:p>
            <a:pPr marL="69850" lvl="1" indent="0">
              <a:spcBef>
                <a:spcPts val="1200"/>
              </a:spcBef>
              <a:spcAft>
                <a:spcPts val="0"/>
              </a:spcAft>
              <a:buNone/>
              <a:tabLst>
                <a:tab pos="358775" algn="l"/>
              </a:tabLst>
            </a:pPr>
            <a:r>
              <a:rPr lang="en-US" sz="2000" b="0" dirty="0">
                <a:latin typeface="+mn-lt"/>
                <a:cs typeface="Arial" pitchFamily="34" charset="0"/>
              </a:rPr>
              <a:t>Validate their operation</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Run test scans against known data points (e.g. </a:t>
            </a:r>
            <a:r>
              <a:rPr lang="en-US" sz="1800" b="0" dirty="0" smtClean="0">
                <a:latin typeface="+mn-lt"/>
                <a:cs typeface="Arial" pitchFamily="34" charset="0"/>
              </a:rPr>
              <a:t>from WSDB</a:t>
            </a:r>
            <a:r>
              <a:rPr lang="en-US" sz="1800" b="0" dirty="0">
                <a:latin typeface="+mn-lt"/>
                <a:cs typeface="Arial" pitchFamily="34" charset="0"/>
              </a:rPr>
              <a:t>)</a:t>
            </a:r>
          </a:p>
          <a:p>
            <a:pPr marL="0" lvl="1" indent="0">
              <a:spcBef>
                <a:spcPts val="1200"/>
              </a:spcBef>
              <a:spcAft>
                <a:spcPts val="0"/>
              </a:spcAft>
              <a:buClr>
                <a:schemeClr val="accent1"/>
              </a:buClr>
              <a:buNone/>
              <a:tabLst>
                <a:tab pos="182563" algn="l"/>
              </a:tabLst>
            </a:pPr>
            <a:r>
              <a:rPr lang="en-US" sz="2000" b="0" dirty="0">
                <a:latin typeface="+mn-lt"/>
                <a:cs typeface="Arial" pitchFamily="34" charset="0"/>
              </a:rPr>
              <a:t>Verify integrity of information chain</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Software tools to validate process chain</a:t>
            </a:r>
          </a:p>
          <a:p>
            <a:pPr marL="0" lvl="1" indent="0">
              <a:spcBef>
                <a:spcPts val="1200"/>
              </a:spcBef>
              <a:spcAft>
                <a:spcPts val="0"/>
              </a:spcAft>
              <a:buClr>
                <a:schemeClr val="accent1"/>
              </a:buClr>
              <a:buNone/>
              <a:tabLst>
                <a:tab pos="182563" algn="l"/>
              </a:tabLst>
            </a:pPr>
            <a:r>
              <a:rPr lang="en-US" sz="2000" b="0" dirty="0">
                <a:latin typeface="+mn-lt"/>
                <a:cs typeface="Arial" pitchFamily="34" charset="0"/>
              </a:rPr>
              <a:t>Perform maintenance</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Push updates to devices (software, OS, firmware, certifications)</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Perform remote reboots, resets</a:t>
            </a:r>
          </a:p>
          <a:p>
            <a:pPr marL="358775" lvl="2" indent="-176213">
              <a:spcBef>
                <a:spcPts val="0"/>
              </a:spcBef>
              <a:spcAft>
                <a:spcPts val="0"/>
              </a:spcAft>
              <a:buFont typeface="Courier New" charset="0"/>
              <a:buChar char="o"/>
              <a:tabLst>
                <a:tab pos="358775" algn="l"/>
              </a:tabLst>
            </a:pPr>
            <a:r>
              <a:rPr lang="en-US" sz="1800" b="0" dirty="0">
                <a:latin typeface="+mn-lt"/>
                <a:cs typeface="Arial" pitchFamily="34" charset="0"/>
              </a:rPr>
              <a:t>Shell into device to do </a:t>
            </a:r>
            <a:r>
              <a:rPr lang="en-US" sz="1800" b="0" dirty="0" smtClean="0">
                <a:latin typeface="+mn-lt"/>
                <a:cs typeface="Arial" pitchFamily="34" charset="0"/>
              </a:rPr>
              <a:t>diagnostics</a:t>
            </a:r>
            <a:endParaRPr lang="en-US" b="0" dirty="0">
              <a:latin typeface="+mn-lt"/>
              <a:cs typeface="Arial" pitchFamily="34" charset="0"/>
            </a:endParaRPr>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14</a:t>
            </a:fld>
            <a:endParaRPr lang="en-US"/>
          </a:p>
        </p:txBody>
      </p:sp>
      <p:sp>
        <p:nvSpPr>
          <p:cNvPr id="8" name="Title 2"/>
          <p:cNvSpPr txBox="1">
            <a:spLocks/>
          </p:cNvSpPr>
          <p:nvPr/>
        </p:nvSpPr>
        <p:spPr bwMode="auto">
          <a:xfrm>
            <a:off x="696913" y="951525"/>
            <a:ext cx="7847012" cy="572475"/>
          </a:xfrm>
          <a:prstGeom prst="rect">
            <a:avLst/>
          </a:prstGeom>
          <a:noFill/>
          <a:ln w="9525">
            <a:noFill/>
            <a:miter lim="800000"/>
            <a:headEnd/>
            <a:tailEnd/>
          </a:ln>
          <a:effectLst/>
        </p:spPr>
        <p:txBody>
          <a:bodyPr vert="horz" wrap="square" lIns="92075" tIns="46038" rIns="92075" bIns="46038" numCol="1" anchor="ctr" anchorCtr="0" compatLnSpc="1">
            <a:prstTxWarp prst="textNoShape">
              <a:avLst/>
            </a:prstTxWarp>
          </a:bodyPr>
          <a:lstStyle>
            <a:lvl1pPr algn="ctr" rtl="0" eaLnBrk="1" fontAlgn="base" hangingPunct="1">
              <a:spcBef>
                <a:spcPct val="0"/>
              </a:spcBef>
              <a:spcAft>
                <a:spcPct val="0"/>
              </a:spcAft>
              <a:defRPr sz="3200" b="1">
                <a:solidFill>
                  <a:schemeClr val="tx2"/>
                </a:solidFill>
                <a:latin typeface="+mj-lt"/>
                <a:ea typeface="+mj-ea"/>
                <a:cs typeface="+mj-cs"/>
              </a:defRPr>
            </a:lvl1pPr>
            <a:lvl2pPr algn="ctr" rtl="0" eaLnBrk="1" fontAlgn="base" hangingPunct="1">
              <a:spcBef>
                <a:spcPct val="0"/>
              </a:spcBef>
              <a:spcAft>
                <a:spcPct val="0"/>
              </a:spcAft>
              <a:defRPr sz="3200" b="1">
                <a:solidFill>
                  <a:schemeClr val="tx2"/>
                </a:solidFill>
                <a:latin typeface="Times New Roman" pitchFamily="18" charset="0"/>
              </a:defRPr>
            </a:lvl2pPr>
            <a:lvl3pPr algn="ctr" rtl="0" eaLnBrk="1" fontAlgn="base" hangingPunct="1">
              <a:spcBef>
                <a:spcPct val="0"/>
              </a:spcBef>
              <a:spcAft>
                <a:spcPct val="0"/>
              </a:spcAft>
              <a:defRPr sz="3200" b="1">
                <a:solidFill>
                  <a:schemeClr val="tx2"/>
                </a:solidFill>
                <a:latin typeface="Times New Roman" pitchFamily="18" charset="0"/>
              </a:defRPr>
            </a:lvl3pPr>
            <a:lvl4pPr algn="ctr" rtl="0" eaLnBrk="1" fontAlgn="base" hangingPunct="1">
              <a:spcBef>
                <a:spcPct val="0"/>
              </a:spcBef>
              <a:spcAft>
                <a:spcPct val="0"/>
              </a:spcAft>
              <a:defRPr sz="3200" b="1">
                <a:solidFill>
                  <a:schemeClr val="tx2"/>
                </a:solidFill>
                <a:latin typeface="Times New Roman" pitchFamily="18" charset="0"/>
              </a:defRPr>
            </a:lvl4pPr>
            <a:lvl5pPr algn="ctr" rtl="0" eaLnBrk="1" fontAlgn="base" hangingPunct="1">
              <a:spcBef>
                <a:spcPct val="0"/>
              </a:spcBef>
              <a:spcAft>
                <a:spcPct val="0"/>
              </a:spcAft>
              <a:defRPr sz="3200" b="1">
                <a:solidFill>
                  <a:schemeClr val="tx2"/>
                </a:solidFill>
                <a:latin typeface="Times New Roman" pitchFamily="18" charset="0"/>
              </a:defRPr>
            </a:lvl5pPr>
            <a:lvl6pPr marL="457200" algn="ctr" rtl="0" eaLnBrk="1" fontAlgn="base" hangingPunct="1">
              <a:spcBef>
                <a:spcPct val="0"/>
              </a:spcBef>
              <a:spcAft>
                <a:spcPct val="0"/>
              </a:spcAft>
              <a:defRPr sz="3200" b="1">
                <a:solidFill>
                  <a:schemeClr val="tx2"/>
                </a:solidFill>
                <a:latin typeface="Times New Roman" pitchFamily="18" charset="0"/>
              </a:defRPr>
            </a:lvl6pPr>
            <a:lvl7pPr marL="914400" algn="ctr" rtl="0" eaLnBrk="1" fontAlgn="base" hangingPunct="1">
              <a:spcBef>
                <a:spcPct val="0"/>
              </a:spcBef>
              <a:spcAft>
                <a:spcPct val="0"/>
              </a:spcAft>
              <a:defRPr sz="3200" b="1">
                <a:solidFill>
                  <a:schemeClr val="tx2"/>
                </a:solidFill>
                <a:latin typeface="Times New Roman" pitchFamily="18" charset="0"/>
              </a:defRPr>
            </a:lvl7pPr>
            <a:lvl8pPr marL="1371600" algn="ctr" rtl="0" eaLnBrk="1" fontAlgn="base" hangingPunct="1">
              <a:spcBef>
                <a:spcPct val="0"/>
              </a:spcBef>
              <a:spcAft>
                <a:spcPct val="0"/>
              </a:spcAft>
              <a:defRPr sz="3200" b="1">
                <a:solidFill>
                  <a:schemeClr val="tx2"/>
                </a:solidFill>
                <a:latin typeface="Times New Roman" pitchFamily="18" charset="0"/>
              </a:defRPr>
            </a:lvl8pPr>
            <a:lvl9pPr marL="1828800" algn="ctr" rtl="0" eaLnBrk="1" fontAlgn="base" hangingPunct="1">
              <a:spcBef>
                <a:spcPct val="0"/>
              </a:spcBef>
              <a:spcAft>
                <a:spcPct val="0"/>
              </a:spcAft>
              <a:defRPr sz="3200" b="1">
                <a:solidFill>
                  <a:schemeClr val="tx2"/>
                </a:solidFill>
                <a:latin typeface="Times New Roman" pitchFamily="18" charset="0"/>
              </a:defRPr>
            </a:lvl9pPr>
          </a:lstStyle>
          <a:p>
            <a:r>
              <a:rPr lang="en-US" kern="0" dirty="0" smtClean="0"/>
              <a:t>SCOS Minimum Functional Spec – 4</a:t>
            </a:r>
          </a:p>
          <a:p>
            <a:r>
              <a:rPr lang="en-US" kern="0" dirty="0" smtClean="0"/>
              <a:t>Management and Maintenance</a:t>
            </a:r>
            <a:endParaRPr lang="en-US" kern="0" dirty="0"/>
          </a:p>
        </p:txBody>
      </p:sp>
    </p:spTree>
    <p:extLst>
      <p:ext uri="{BB962C8B-B14F-4D97-AF65-F5344CB8AC3E}">
        <p14:creationId xmlns:p14="http://schemas.microsoft.com/office/powerpoint/2010/main" val="14775018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685800" y="1905000"/>
            <a:ext cx="8161340" cy="4195551"/>
          </a:xfrm>
        </p:spPr>
        <p:txBody>
          <a:bodyPr>
            <a:noAutofit/>
          </a:bodyPr>
          <a:lstStyle/>
          <a:p>
            <a:pPr marL="0" indent="0">
              <a:buNone/>
            </a:pPr>
            <a:r>
              <a:rPr lang="en-US" sz="2000" b="0" dirty="0"/>
              <a:t>How much can we do on SSM, to reduce transmission and back end load?</a:t>
            </a:r>
          </a:p>
          <a:p>
            <a:pPr marL="285750" indent="-285750">
              <a:buFont typeface="Arial" charset="0"/>
              <a:buChar char="•"/>
            </a:pPr>
            <a:r>
              <a:rPr lang="en-US" sz="1800" b="0" dirty="0"/>
              <a:t>How is this transmitted to back end, and how does back end resolve differences of opinion? Kick off raw scan gathering and comparison by server side AI</a:t>
            </a:r>
          </a:p>
          <a:p>
            <a:pPr marL="0" indent="0">
              <a:buNone/>
            </a:pPr>
            <a:endParaRPr lang="en-US" sz="2000" b="0" dirty="0" smtClean="0"/>
          </a:p>
          <a:p>
            <a:pPr marL="0" indent="0">
              <a:buNone/>
            </a:pPr>
            <a:r>
              <a:rPr lang="en-US" sz="2000" b="0" dirty="0" smtClean="0"/>
              <a:t>How </a:t>
            </a:r>
            <a:r>
              <a:rPr lang="en-US" sz="2000" b="0" dirty="0"/>
              <a:t>can other systems request scan resources?</a:t>
            </a:r>
          </a:p>
          <a:p>
            <a:pPr marL="285750" indent="-285750">
              <a:buFont typeface="Arial" charset="0"/>
              <a:buChar char="•"/>
            </a:pPr>
            <a:r>
              <a:rPr lang="en-US" sz="1800" b="0" dirty="0"/>
              <a:t>Define an API to allow remote fetches of scans – does it go via RSMS? Can it go directly to SSM, under what case?</a:t>
            </a:r>
          </a:p>
          <a:p>
            <a:pPr marL="0" indent="0">
              <a:buNone/>
            </a:pPr>
            <a:endParaRPr lang="en-US" sz="2000" b="0" dirty="0" smtClean="0"/>
          </a:p>
          <a:p>
            <a:pPr marL="0" indent="0">
              <a:buNone/>
            </a:pPr>
            <a:r>
              <a:rPr lang="en-US" sz="2000" b="0" dirty="0" smtClean="0"/>
              <a:t>What </a:t>
            </a:r>
            <a:r>
              <a:rPr lang="en-US" sz="2000" b="0" dirty="0"/>
              <a:t>about CPE or BS devices that </a:t>
            </a:r>
            <a:r>
              <a:rPr lang="en-US" sz="2000" b="0" dirty="0" smtClean="0"/>
              <a:t>do sensing – can they feed into .22.3?</a:t>
            </a:r>
            <a:endParaRPr lang="en-US" sz="2000" b="0" dirty="0"/>
          </a:p>
          <a:p>
            <a:pPr marL="285750" indent="-285750">
              <a:spcBef>
                <a:spcPts val="0"/>
              </a:spcBef>
              <a:buFont typeface="Arial" charset="0"/>
              <a:buChar char="•"/>
            </a:pPr>
            <a:r>
              <a:rPr lang="en-US" sz="1800" b="0" dirty="0"/>
              <a:t>Mobile phone handsets and base stations</a:t>
            </a:r>
          </a:p>
          <a:p>
            <a:pPr marL="285750" indent="-285750">
              <a:spcBef>
                <a:spcPts val="0"/>
              </a:spcBef>
              <a:buFont typeface="Arial" charset="0"/>
              <a:buChar char="•"/>
            </a:pPr>
            <a:r>
              <a:rPr lang="en-US" sz="1800" b="0" dirty="0"/>
              <a:t>Wi-Fi devices (802.11ac)</a:t>
            </a:r>
          </a:p>
          <a:p>
            <a:pPr marL="285750" indent="-285750">
              <a:spcBef>
                <a:spcPts val="0"/>
              </a:spcBef>
              <a:buFont typeface="Arial" charset="0"/>
              <a:buChar char="•"/>
            </a:pPr>
            <a:r>
              <a:rPr lang="en-US" sz="1800" b="0" dirty="0"/>
              <a:t>802.22 devices</a:t>
            </a:r>
          </a:p>
        </p:txBody>
      </p:sp>
      <p:sp>
        <p:nvSpPr>
          <p:cNvPr id="3" name="Title 2"/>
          <p:cNvSpPr>
            <a:spLocks noGrp="1"/>
          </p:cNvSpPr>
          <p:nvPr>
            <p:ph type="title"/>
          </p:nvPr>
        </p:nvSpPr>
        <p:spPr>
          <a:xfrm>
            <a:off x="685800" y="685800"/>
            <a:ext cx="7252007" cy="763300"/>
          </a:xfrm>
        </p:spPr>
        <p:txBody>
          <a:bodyPr/>
          <a:lstStyle/>
          <a:p>
            <a:r>
              <a:rPr lang="en-US" dirty="0" smtClean="0"/>
              <a:t>Other Considerations</a:t>
            </a:r>
            <a:endParaRPr lang="en-US" dirty="0"/>
          </a:p>
        </p:txBody>
      </p:sp>
    </p:spTree>
    <p:extLst>
      <p:ext uri="{BB962C8B-B14F-4D97-AF65-F5344CB8AC3E}">
        <p14:creationId xmlns:p14="http://schemas.microsoft.com/office/powerpoint/2010/main" val="13942465"/>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685800" y="1905000"/>
            <a:ext cx="8161340" cy="4195551"/>
          </a:xfrm>
        </p:spPr>
        <p:txBody>
          <a:bodyPr>
            <a:normAutofit/>
          </a:bodyPr>
          <a:lstStyle/>
          <a:p>
            <a:pPr marL="0" indent="0">
              <a:buNone/>
            </a:pPr>
            <a:r>
              <a:rPr lang="en-US" dirty="0"/>
              <a:t>SSD </a:t>
            </a:r>
            <a:r>
              <a:rPr lang="en-US" dirty="0" err="1"/>
              <a:t>Synchronisation</a:t>
            </a:r>
            <a:endParaRPr lang="en-US" dirty="0"/>
          </a:p>
          <a:p>
            <a:pPr marL="285750" indent="-285750">
              <a:buFont typeface="Arial" charset="0"/>
              <a:buChar char="•"/>
            </a:pPr>
            <a:r>
              <a:rPr lang="en-US" sz="1800" b="0" dirty="0"/>
              <a:t>It may be advantageous if SSDs can be </a:t>
            </a:r>
            <a:r>
              <a:rPr lang="en-US" sz="1800" b="0" dirty="0" err="1"/>
              <a:t>synchronised</a:t>
            </a:r>
            <a:r>
              <a:rPr lang="en-US" sz="1800" b="0" dirty="0"/>
              <a:t> to perform scans simultaneously in certain case</a:t>
            </a:r>
          </a:p>
          <a:p>
            <a:pPr marL="285750" indent="-285750">
              <a:buFont typeface="Arial" charset="0"/>
              <a:buChar char="•"/>
            </a:pPr>
            <a:r>
              <a:rPr lang="en-US" sz="1800" b="0" dirty="0"/>
              <a:t>Read time from NTP server, conduct schedule scans in defined time multiples – data between SSMs correlate by time</a:t>
            </a:r>
          </a:p>
          <a:p>
            <a:endParaRPr lang="en-US" sz="1400" dirty="0"/>
          </a:p>
        </p:txBody>
      </p:sp>
      <p:sp>
        <p:nvSpPr>
          <p:cNvPr id="5" name="Title 2"/>
          <p:cNvSpPr>
            <a:spLocks noGrp="1"/>
          </p:cNvSpPr>
          <p:nvPr>
            <p:ph type="title"/>
          </p:nvPr>
        </p:nvSpPr>
        <p:spPr>
          <a:xfrm>
            <a:off x="685800" y="685800"/>
            <a:ext cx="7252007" cy="763300"/>
          </a:xfrm>
        </p:spPr>
        <p:txBody>
          <a:bodyPr/>
          <a:lstStyle/>
          <a:p>
            <a:r>
              <a:rPr lang="en-US" dirty="0" smtClean="0"/>
              <a:t>Other Considerations</a:t>
            </a:r>
            <a:endParaRPr lang="en-US" dirty="0"/>
          </a:p>
        </p:txBody>
      </p:sp>
    </p:spTree>
    <p:extLst>
      <p:ext uri="{BB962C8B-B14F-4D97-AF65-F5344CB8AC3E}">
        <p14:creationId xmlns:p14="http://schemas.microsoft.com/office/powerpoint/2010/main" val="255291732"/>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296865" y="1215812"/>
            <a:ext cx="8550275" cy="5489788"/>
          </a:xfrm>
        </p:spPr>
        <p:txBody>
          <a:bodyPr>
            <a:normAutofit fontScale="77500" lnSpcReduction="20000"/>
          </a:bodyPr>
          <a:lstStyle/>
          <a:p>
            <a:r>
              <a:rPr lang="en-GB" dirty="0" smtClean="0"/>
              <a:t>Quick view what’s in 802.22 that can be pulled out:</a:t>
            </a:r>
          </a:p>
          <a:p>
            <a:pPr lvl="1"/>
            <a:r>
              <a:rPr lang="en-GB" dirty="0" smtClean="0"/>
              <a:t>5.1.3.2 Spectrum Sensing Automation</a:t>
            </a:r>
          </a:p>
          <a:p>
            <a:pPr lvl="1"/>
            <a:r>
              <a:rPr lang="en-GB" dirty="0" smtClean="0"/>
              <a:t>5.1.3.3 Security </a:t>
            </a:r>
            <a:r>
              <a:rPr lang="en-GB" dirty="0" err="1" smtClean="0"/>
              <a:t>sublayer</a:t>
            </a:r>
            <a:r>
              <a:rPr lang="en-GB" dirty="0" smtClean="0"/>
              <a:t> 2</a:t>
            </a:r>
          </a:p>
          <a:p>
            <a:pPr lvl="1"/>
            <a:r>
              <a:rPr lang="en-GB" dirty="0" smtClean="0"/>
              <a:t>7 Management messages, </a:t>
            </a:r>
            <a:r>
              <a:rPr lang="en-GB" dirty="0" err="1" smtClean="0"/>
              <a:t>esp</a:t>
            </a:r>
            <a:r>
              <a:rPr lang="en-GB" dirty="0" smtClean="0"/>
              <a:t> </a:t>
            </a:r>
          </a:p>
          <a:p>
            <a:pPr lvl="2"/>
            <a:r>
              <a:rPr lang="en-GB" dirty="0" smtClean="0"/>
              <a:t>7.1.1.1.1 NMEA location</a:t>
            </a:r>
          </a:p>
          <a:p>
            <a:pPr lvl="2"/>
            <a:r>
              <a:rPr lang="en-GB" dirty="0" smtClean="0"/>
              <a:t>7.1.1.1.2 IP version</a:t>
            </a:r>
          </a:p>
          <a:p>
            <a:pPr lvl="2"/>
            <a:r>
              <a:rPr lang="en-GB" dirty="0" smtClean="0"/>
              <a:t>7.1.1.1.3 Spectrum sensing capability</a:t>
            </a:r>
          </a:p>
          <a:p>
            <a:pPr lvl="3"/>
            <a:r>
              <a:rPr lang="en-GB" dirty="0" smtClean="0"/>
              <a:t>Antenna model</a:t>
            </a:r>
          </a:p>
          <a:p>
            <a:pPr lvl="3"/>
            <a:r>
              <a:rPr lang="en-GB" dirty="0" smtClean="0"/>
              <a:t>Antenna gain</a:t>
            </a:r>
          </a:p>
          <a:p>
            <a:pPr lvl="3"/>
            <a:r>
              <a:rPr lang="en-GB" dirty="0" smtClean="0"/>
              <a:t>Sensor ID</a:t>
            </a:r>
          </a:p>
          <a:p>
            <a:pPr lvl="3"/>
            <a:r>
              <a:rPr lang="en-GB" dirty="0" smtClean="0"/>
              <a:t>Operational Capability</a:t>
            </a:r>
          </a:p>
          <a:p>
            <a:pPr lvl="3"/>
            <a:r>
              <a:rPr lang="en-GB" dirty="0" smtClean="0"/>
              <a:t>Registration timer (use for WSDB to SSD, not CPE/BS</a:t>
            </a:r>
          </a:p>
          <a:p>
            <a:pPr lvl="2"/>
            <a:r>
              <a:rPr lang="en-GB" dirty="0" smtClean="0"/>
              <a:t>7.1.6 Measurement management</a:t>
            </a:r>
          </a:p>
          <a:p>
            <a:pPr lvl="2"/>
            <a:r>
              <a:rPr lang="en-GB" dirty="0" smtClean="0"/>
              <a:t>7.2 MAC PDU</a:t>
            </a:r>
          </a:p>
          <a:p>
            <a:pPr lvl="2"/>
            <a:r>
              <a:rPr lang="en-GB" dirty="0" smtClean="0"/>
              <a:t>7.3 Initialisation, authentication, registration</a:t>
            </a:r>
          </a:p>
          <a:p>
            <a:pPr lvl="1"/>
            <a:r>
              <a:rPr lang="en-GB" dirty="0" smtClean="0"/>
              <a:t>8 Security </a:t>
            </a:r>
            <a:r>
              <a:rPr lang="en-GB" dirty="0" err="1" smtClean="0"/>
              <a:t>sublayer</a:t>
            </a:r>
            <a:endParaRPr lang="en-GB" dirty="0" smtClean="0"/>
          </a:p>
          <a:p>
            <a:pPr lvl="1"/>
            <a:r>
              <a:rPr lang="en-GB" dirty="0" smtClean="0"/>
              <a:t>9 some may be relevant in antenna, receiver spec</a:t>
            </a:r>
          </a:p>
          <a:p>
            <a:pPr lvl="1"/>
            <a:r>
              <a:rPr lang="en-GB" dirty="0" smtClean="0"/>
              <a:t>10.1 and 2 Spectrum Manager falls out of scope – back end function</a:t>
            </a:r>
          </a:p>
          <a:p>
            <a:pPr lvl="1"/>
            <a:r>
              <a:rPr lang="en-GB" dirty="0" smtClean="0"/>
              <a:t>10.3 SSA </a:t>
            </a:r>
          </a:p>
          <a:p>
            <a:pPr lvl="1"/>
            <a:r>
              <a:rPr lang="en-GB" dirty="0" smtClean="0"/>
              <a:t>10.4 Spectrum Sensing </a:t>
            </a:r>
            <a:r>
              <a:rPr lang="en-GB" dirty="0" err="1" smtClean="0"/>
              <a:t>Funtion</a:t>
            </a:r>
            <a:endParaRPr lang="en-GB" dirty="0" smtClean="0"/>
          </a:p>
          <a:p>
            <a:pPr lvl="1"/>
            <a:r>
              <a:rPr lang="en-GB" dirty="0" smtClean="0"/>
              <a:t>10.5 Geolocation</a:t>
            </a:r>
          </a:p>
          <a:p>
            <a:pPr lvl="1"/>
            <a:r>
              <a:rPr lang="en-GB" dirty="0" smtClean="0"/>
              <a:t>10.6 Database service</a:t>
            </a:r>
          </a:p>
          <a:p>
            <a:pPr lvl="1"/>
            <a:r>
              <a:rPr lang="en-GB" dirty="0" smtClean="0"/>
              <a:t>10.7 Primitives largely falls outside scope (Cognitive Radio control) until 10.7.4</a:t>
            </a:r>
            <a:endParaRPr lang="en-GB" dirty="0"/>
          </a:p>
        </p:txBody>
      </p:sp>
      <p:sp>
        <p:nvSpPr>
          <p:cNvPr id="3" name="Title 2"/>
          <p:cNvSpPr>
            <a:spLocks noGrp="1"/>
          </p:cNvSpPr>
          <p:nvPr>
            <p:ph type="title"/>
          </p:nvPr>
        </p:nvSpPr>
        <p:spPr/>
        <p:txBody>
          <a:bodyPr/>
          <a:lstStyle/>
          <a:p>
            <a:endParaRPr lang="en-GB" dirty="0"/>
          </a:p>
        </p:txBody>
      </p:sp>
    </p:spTree>
    <p:extLst>
      <p:ext uri="{BB962C8B-B14F-4D97-AF65-F5344CB8AC3E}">
        <p14:creationId xmlns:p14="http://schemas.microsoft.com/office/powerpoint/2010/main" val="979265855"/>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1"/>
          </p:nvPr>
        </p:nvSpPr>
        <p:spPr>
          <a:xfrm>
            <a:off x="685800" y="1905000"/>
            <a:ext cx="8161340" cy="4495799"/>
          </a:xfrm>
        </p:spPr>
        <p:txBody>
          <a:bodyPr>
            <a:normAutofit lnSpcReduction="10000"/>
          </a:bodyPr>
          <a:lstStyle/>
          <a:p>
            <a:pPr marL="0" indent="0">
              <a:buNone/>
            </a:pPr>
            <a:r>
              <a:rPr lang="en-US" b="0" dirty="0"/>
              <a:t>Extraction of sensing </a:t>
            </a:r>
            <a:r>
              <a:rPr lang="en-US" b="0" dirty="0" smtClean="0"/>
              <a:t>standards defined in 802.22</a:t>
            </a:r>
            <a:endParaRPr lang="en-US" b="0" dirty="0"/>
          </a:p>
          <a:p>
            <a:pPr marL="285750" indent="-285750">
              <a:buFont typeface="Arial" charset="0"/>
              <a:buChar char="•"/>
            </a:pPr>
            <a:r>
              <a:rPr lang="en-US" sz="1900" b="0" dirty="0"/>
              <a:t>There’s a lot in the standard that can be forklifted into 802.22.3</a:t>
            </a:r>
          </a:p>
          <a:p>
            <a:pPr marL="0" lvl="0" indent="0">
              <a:spcBef>
                <a:spcPts val="1200"/>
              </a:spcBef>
              <a:buNone/>
            </a:pPr>
            <a:r>
              <a:rPr lang="en-US" b="0" dirty="0" smtClean="0"/>
              <a:t>Define a </a:t>
            </a:r>
            <a:r>
              <a:rPr lang="en-US" b="0" dirty="0"/>
              <a:t>framework to can accommodate many sensing methods</a:t>
            </a:r>
          </a:p>
          <a:p>
            <a:pPr marL="285750" indent="-285750">
              <a:buFont typeface="Arial" charset="0"/>
              <a:buChar char="•"/>
            </a:pPr>
            <a:r>
              <a:rPr lang="en-US" sz="1900" b="0" dirty="0"/>
              <a:t>SDR means sensing technique is a software </a:t>
            </a:r>
            <a:r>
              <a:rPr lang="en-US" sz="1900" b="0" dirty="0" smtClean="0"/>
              <a:t>library – how many is enough?</a:t>
            </a:r>
          </a:p>
          <a:p>
            <a:pPr marL="285750" lvl="0" indent="-285750">
              <a:buFont typeface="Arial" charset="0"/>
              <a:buChar char="•"/>
            </a:pPr>
            <a:r>
              <a:rPr lang="en-US" sz="2000" b="0" dirty="0"/>
              <a:t>Identify sensing techniques and if there are existing software </a:t>
            </a:r>
            <a:r>
              <a:rPr lang="en-US" sz="2000" b="0" dirty="0" smtClean="0"/>
              <a:t>implementations</a:t>
            </a:r>
            <a:endParaRPr lang="en-US" sz="1900" b="0" dirty="0"/>
          </a:p>
          <a:p>
            <a:pPr marL="0" lvl="0" indent="0">
              <a:spcBef>
                <a:spcPts val="1200"/>
              </a:spcBef>
              <a:buNone/>
            </a:pPr>
            <a:r>
              <a:rPr lang="en-US" b="0" dirty="0" smtClean="0"/>
              <a:t>Identify hardware (now and coming) to establish possible sensing band at </a:t>
            </a:r>
            <a:r>
              <a:rPr lang="en-US" b="0" dirty="0"/>
              <a:t>low </a:t>
            </a:r>
            <a:r>
              <a:rPr lang="en-US" b="0" dirty="0" smtClean="0"/>
              <a:t>cost</a:t>
            </a:r>
          </a:p>
          <a:p>
            <a:r>
              <a:rPr lang="en-US" sz="1900" b="0" dirty="0" smtClean="0"/>
              <a:t>Antenna, RF front end, SDR</a:t>
            </a:r>
          </a:p>
          <a:p>
            <a:pPr marL="0" indent="0">
              <a:spcBef>
                <a:spcPts val="1200"/>
              </a:spcBef>
              <a:buNone/>
            </a:pPr>
            <a:r>
              <a:rPr lang="en-US" b="0" dirty="0" smtClean="0"/>
              <a:t>Review </a:t>
            </a:r>
            <a:r>
              <a:rPr lang="en-US" b="0" dirty="0"/>
              <a:t>of bigger picture requirements </a:t>
            </a:r>
          </a:p>
          <a:p>
            <a:pPr marL="285750" indent="-285750">
              <a:buFont typeface="Arial" charset="0"/>
              <a:buChar char="•"/>
            </a:pPr>
            <a:r>
              <a:rPr lang="en-US" sz="1900" b="0" dirty="0"/>
              <a:t>How do we ensure relevance across many standards and regimes</a:t>
            </a:r>
          </a:p>
          <a:p>
            <a:pPr marL="285750" indent="-285750">
              <a:buFont typeface="Arial" charset="0"/>
              <a:buChar char="•"/>
            </a:pPr>
            <a:r>
              <a:rPr lang="en-US" sz="1900" b="0" dirty="0"/>
              <a:t>How do we connect what we’re doing to </a:t>
            </a:r>
            <a:r>
              <a:rPr lang="en-US" sz="1900" b="0" dirty="0" smtClean="0"/>
              <a:t>802.18, .24</a:t>
            </a:r>
            <a:endParaRPr lang="en-US" sz="1900" b="0" dirty="0"/>
          </a:p>
        </p:txBody>
      </p:sp>
      <p:sp>
        <p:nvSpPr>
          <p:cNvPr id="3" name="Title 2"/>
          <p:cNvSpPr>
            <a:spLocks noGrp="1"/>
          </p:cNvSpPr>
          <p:nvPr>
            <p:ph type="title"/>
          </p:nvPr>
        </p:nvSpPr>
        <p:spPr>
          <a:xfrm>
            <a:off x="685800" y="834162"/>
            <a:ext cx="7252007" cy="763300"/>
          </a:xfrm>
        </p:spPr>
        <p:txBody>
          <a:bodyPr/>
          <a:lstStyle/>
          <a:p>
            <a:r>
              <a:rPr lang="en-US" dirty="0" smtClean="0"/>
              <a:t>Next Steps</a:t>
            </a:r>
            <a:endParaRPr lang="en-US" dirty="0"/>
          </a:p>
        </p:txBody>
      </p:sp>
    </p:spTree>
    <p:extLst>
      <p:ext uri="{BB962C8B-B14F-4D97-AF65-F5344CB8AC3E}">
        <p14:creationId xmlns:p14="http://schemas.microsoft.com/office/powerpoint/2010/main" val="15813018"/>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a:t>Slide </a:t>
            </a:r>
            <a:fld id="{9BD72A93-D113-4964-9716-13DC6EFB6825}" type="slidenum">
              <a:rPr lang="en-US"/>
              <a:pPr/>
              <a:t>19</a:t>
            </a:fld>
            <a:endParaRPr lang="en-US"/>
          </a:p>
        </p:txBody>
      </p:sp>
      <p:sp>
        <p:nvSpPr>
          <p:cNvPr id="32770" name="Rectangle 2"/>
          <p:cNvSpPr>
            <a:spLocks noGrp="1" noChangeArrowheads="1"/>
          </p:cNvSpPr>
          <p:nvPr>
            <p:ph type="title"/>
          </p:nvPr>
        </p:nvSpPr>
        <p:spPr/>
        <p:txBody>
          <a:bodyPr/>
          <a:lstStyle/>
          <a:p>
            <a:r>
              <a:rPr lang="en-GB" dirty="0"/>
              <a:t>References</a:t>
            </a:r>
          </a:p>
        </p:txBody>
      </p:sp>
      <p:sp>
        <p:nvSpPr>
          <p:cNvPr id="32771" name="Rectangle 3"/>
          <p:cNvSpPr>
            <a:spLocks noGrp="1" noChangeArrowheads="1"/>
          </p:cNvSpPr>
          <p:nvPr>
            <p:ph type="body" idx="1"/>
          </p:nvPr>
        </p:nvSpPr>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dirty="0" smtClean="0"/>
              <a:t>IEEE Standard 802.22.3-Draft0.1</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Date Placeholder 3"/>
          <p:cNvSpPr>
            <a:spLocks noGrp="1"/>
          </p:cNvSpPr>
          <p:nvPr>
            <p:ph type="dt" sz="half" idx="10"/>
          </p:nvPr>
        </p:nvSpPr>
        <p:spPr>
          <a:xfrm>
            <a:off x="696913" y="332601"/>
            <a:ext cx="1182055" cy="276999"/>
          </a:xfrm>
        </p:spPr>
        <p:txBody>
          <a:bodyPr/>
          <a:lstStyle/>
          <a:p>
            <a:r>
              <a:rPr lang="en-GB" dirty="0" smtClean="0"/>
              <a:t>March </a:t>
            </a:r>
            <a:r>
              <a:rPr lang="en-GB" dirty="0" smtClean="0"/>
              <a:t>2016</a:t>
            </a:r>
            <a:endParaRPr lang="en-US" dirty="0"/>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a:t>Slide </a:t>
            </a:r>
            <a:fld id="{5372F170-D2F3-4A26-A627-43A3F5C5FED3}" type="slidenum">
              <a:rPr lang="en-US"/>
              <a:pPr/>
              <a:t>2</a:t>
            </a:fld>
            <a:endParaRPr lang="en-US"/>
          </a:p>
        </p:txBody>
      </p:sp>
      <p:sp>
        <p:nvSpPr>
          <p:cNvPr id="5122" name="Rectangle 2"/>
          <p:cNvSpPr>
            <a:spLocks noGrp="1" noChangeArrowheads="1"/>
          </p:cNvSpPr>
          <p:nvPr>
            <p:ph type="title"/>
          </p:nvPr>
        </p:nvSpPr>
        <p:spPr>
          <a:noFill/>
          <a:ln/>
        </p:spPr>
        <p:txBody>
          <a:bodyPr/>
          <a:lstStyle/>
          <a:p>
            <a:r>
              <a:rPr lang="en-US" dirty="0"/>
              <a:t>Abstract</a:t>
            </a:r>
          </a:p>
        </p:txBody>
      </p:sp>
      <p:sp>
        <p:nvSpPr>
          <p:cNvPr id="5123" name="Rectangle 3"/>
          <p:cNvSpPr>
            <a:spLocks noGrp="1" noChangeArrowheads="1"/>
          </p:cNvSpPr>
          <p:nvPr>
            <p:ph type="body" idx="1"/>
          </p:nvPr>
        </p:nvSpPr>
        <p:spPr>
          <a:noFill/>
          <a:ln/>
        </p:spPr>
        <p:txBody>
          <a:bodyPr/>
          <a:lstStyle/>
          <a:p>
            <a:pPr marL="11113" indent="-11113">
              <a:buFontTx/>
              <a:buNone/>
            </a:pPr>
            <a:r>
              <a:rPr lang="en-US" dirty="0" smtClean="0"/>
              <a:t>Submission on proposed</a:t>
            </a:r>
            <a:r>
              <a:rPr lang="en-US" baseline="0" dirty="0" smtClean="0"/>
              <a:t> sub-groups and desired outcomes of 802.22.3 task group with estimates of milestones.</a:t>
            </a:r>
            <a:endParaRPr lang="en-US"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3963" y="990600"/>
            <a:ext cx="7772400" cy="685800"/>
          </a:xfrm>
        </p:spPr>
        <p:txBody>
          <a:bodyPr/>
          <a:lstStyle/>
          <a:p>
            <a:r>
              <a:rPr lang="en-GB" dirty="0" smtClean="0"/>
              <a:t>Golden Rule of White Space Regulation	</a:t>
            </a:r>
            <a:endParaRPr lang="en-GB" dirty="0"/>
          </a:p>
        </p:txBody>
      </p:sp>
      <p:sp>
        <p:nvSpPr>
          <p:cNvPr id="3" name="Content Placeholder 2"/>
          <p:cNvSpPr>
            <a:spLocks noGrp="1"/>
          </p:cNvSpPr>
          <p:nvPr>
            <p:ph sz="quarter" idx="4294967295"/>
          </p:nvPr>
        </p:nvSpPr>
        <p:spPr>
          <a:xfrm>
            <a:off x="823363" y="2209800"/>
            <a:ext cx="7633000" cy="4191000"/>
          </a:xfrm>
          <a:prstGeom prst="rect">
            <a:avLst/>
          </a:prstGeom>
        </p:spPr>
        <p:txBody>
          <a:bodyPr>
            <a:noAutofit/>
          </a:bodyPr>
          <a:lstStyle/>
          <a:p>
            <a:pPr marL="0" indent="0">
              <a:buNone/>
            </a:pPr>
            <a:r>
              <a:rPr lang="en-US" sz="2800" dirty="0" smtClean="0"/>
              <a:t>“Operation </a:t>
            </a:r>
            <a:r>
              <a:rPr lang="en-US" sz="2800" dirty="0"/>
              <a:t>of an unlicensed, secondary device in TVWS may only be permitted if it does not interfere with incumbent </a:t>
            </a:r>
            <a:r>
              <a:rPr lang="en-US" sz="2800" dirty="0" smtClean="0"/>
              <a:t>services”</a:t>
            </a:r>
          </a:p>
          <a:p>
            <a:pPr marL="0" indent="0" algn="ctr">
              <a:buNone/>
            </a:pPr>
            <a:r>
              <a:rPr lang="en-US" b="0" dirty="0" smtClean="0"/>
              <a:t>or </a:t>
            </a:r>
          </a:p>
          <a:p>
            <a:pPr marL="0" indent="0">
              <a:buNone/>
            </a:pPr>
            <a:r>
              <a:rPr lang="en-GB" sz="2800" dirty="0" smtClean="0"/>
              <a:t>“Thou </a:t>
            </a:r>
            <a:r>
              <a:rPr lang="en-GB" sz="2800" dirty="0"/>
              <a:t>Shalt Not </a:t>
            </a:r>
            <a:r>
              <a:rPr lang="en-GB" sz="2800" dirty="0" smtClean="0"/>
              <a:t>Be Where the Incumbent Is”</a:t>
            </a:r>
            <a:endParaRPr lang="en-GB" sz="2800" dirty="0"/>
          </a:p>
          <a:p>
            <a:pPr marL="0" indent="0">
              <a:buNone/>
            </a:pPr>
            <a:endParaRPr lang="en-GB" dirty="0" smtClean="0"/>
          </a:p>
          <a:p>
            <a:pPr marL="182563" indent="-182563">
              <a:buNone/>
            </a:pPr>
            <a:r>
              <a:rPr lang="en-GB" b="0" dirty="0" smtClean="0"/>
              <a:t>- Problematic, as it assumes you know where the incumbent is, and will be</a:t>
            </a:r>
          </a:p>
          <a:p>
            <a:pPr marL="182563" indent="-182563">
              <a:buNone/>
            </a:pPr>
            <a:r>
              <a:rPr lang="en-GB" b="0" dirty="0" smtClean="0"/>
              <a:t>- Problematic, as it does not address other band users</a:t>
            </a:r>
            <a:endParaRPr lang="en-GB" b="0" dirty="0"/>
          </a:p>
        </p:txBody>
      </p:sp>
      <p:sp>
        <p:nvSpPr>
          <p:cNvPr id="4" name="Date Placeholder 3"/>
          <p:cNvSpPr>
            <a:spLocks noGrp="1"/>
          </p:cNvSpPr>
          <p:nvPr>
            <p:ph type="dt" sz="half" idx="10"/>
          </p:nvPr>
        </p:nvSpPr>
        <p:spPr>
          <a:xfrm>
            <a:off x="696913" y="332601"/>
            <a:ext cx="1182055" cy="276999"/>
          </a:xfrm>
        </p:spPr>
        <p:txBody>
          <a:bodyPr/>
          <a:lstStyle/>
          <a:p>
            <a:r>
              <a:rPr lang="en-GB" dirty="0" smtClean="0"/>
              <a:t>March </a:t>
            </a:r>
            <a:r>
              <a:rPr lang="en-GB" dirty="0" smtClean="0"/>
              <a:t>2016</a:t>
            </a:r>
            <a:endParaRPr lang="en-US" dirty="0"/>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3</a:t>
            </a:fld>
            <a:endParaRPr lang="en-US"/>
          </a:p>
        </p:txBody>
      </p:sp>
    </p:spTree>
    <p:extLst>
      <p:ext uri="{BB962C8B-B14F-4D97-AF65-F5344CB8AC3E}">
        <p14:creationId xmlns:p14="http://schemas.microsoft.com/office/powerpoint/2010/main" val="77039939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639161"/>
            <a:ext cx="8001000" cy="1265839"/>
          </a:xfrm>
        </p:spPr>
        <p:txBody>
          <a:bodyPr/>
          <a:lstStyle/>
          <a:p>
            <a:r>
              <a:rPr lang="en-GB" dirty="0" smtClean="0"/>
              <a:t>New Golden </a:t>
            </a:r>
            <a:r>
              <a:rPr lang="en-GB" dirty="0"/>
              <a:t>Rule of White Space Regulation	</a:t>
            </a:r>
          </a:p>
        </p:txBody>
      </p:sp>
      <p:sp>
        <p:nvSpPr>
          <p:cNvPr id="5" name="Content Placeholder 2"/>
          <p:cNvSpPr>
            <a:spLocks noGrp="1"/>
          </p:cNvSpPr>
          <p:nvPr>
            <p:ph sz="quarter" idx="4294967295"/>
          </p:nvPr>
        </p:nvSpPr>
        <p:spPr>
          <a:xfrm>
            <a:off x="696913" y="1978026"/>
            <a:ext cx="7761287" cy="3893535"/>
          </a:xfrm>
          <a:prstGeom prst="rect">
            <a:avLst/>
          </a:prstGeom>
        </p:spPr>
        <p:txBody>
          <a:bodyPr>
            <a:normAutofit/>
          </a:bodyPr>
          <a:lstStyle/>
          <a:p>
            <a:pPr marL="0" indent="0">
              <a:buNone/>
            </a:pPr>
            <a:r>
              <a:rPr lang="en-GB" sz="2800" dirty="0"/>
              <a:t>Thou Shalt Be </a:t>
            </a:r>
            <a:r>
              <a:rPr lang="en-GB" sz="2800" dirty="0" smtClean="0"/>
              <a:t>Where the Incumbent Isn’t</a:t>
            </a:r>
          </a:p>
          <a:p>
            <a:pPr marL="0" indent="0">
              <a:buNone/>
            </a:pPr>
            <a:endParaRPr lang="en-GB" sz="2800" dirty="0"/>
          </a:p>
          <a:p>
            <a:pPr marL="228600" indent="-228600">
              <a:buNone/>
            </a:pPr>
            <a:r>
              <a:rPr lang="en-GB" b="0" dirty="0" smtClean="0"/>
              <a:t>- An appropriate mix of White Space Database and SCOS</a:t>
            </a:r>
            <a:endParaRPr lang="en-GB" b="0" dirty="0"/>
          </a:p>
        </p:txBody>
      </p:sp>
      <p:sp>
        <p:nvSpPr>
          <p:cNvPr id="3" name="Date Placeholder 2"/>
          <p:cNvSpPr>
            <a:spLocks noGrp="1"/>
          </p:cNvSpPr>
          <p:nvPr>
            <p:ph type="dt" sz="half" idx="10"/>
          </p:nvPr>
        </p:nvSpPr>
        <p:spPr>
          <a:xfrm>
            <a:off x="696913" y="332601"/>
            <a:ext cx="1182055" cy="276999"/>
          </a:xfrm>
        </p:spPr>
        <p:txBody>
          <a:bodyPr/>
          <a:lstStyle/>
          <a:p>
            <a:r>
              <a:rPr lang="en-GB" dirty="0" smtClean="0"/>
              <a:t>March </a:t>
            </a:r>
            <a:r>
              <a:rPr lang="en-GB" dirty="0" smtClean="0"/>
              <a:t>2016</a:t>
            </a:r>
            <a:endParaRPr lang="en-US" dirty="0"/>
          </a:p>
        </p:txBody>
      </p:sp>
      <p:sp>
        <p:nvSpPr>
          <p:cNvPr id="4" name="Footer Placeholder 3"/>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4</a:t>
            </a:fld>
            <a:endParaRPr lang="en-US"/>
          </a:p>
        </p:txBody>
      </p:sp>
    </p:spTree>
    <p:extLst>
      <p:ext uri="{BB962C8B-B14F-4D97-AF65-F5344CB8AC3E}">
        <p14:creationId xmlns:p14="http://schemas.microsoft.com/office/powerpoint/2010/main" val="1956193901"/>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3" y="1825752"/>
            <a:ext cx="7847012" cy="4575048"/>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a:buClr>
                <a:schemeClr val="tx1"/>
              </a:buClr>
            </a:pPr>
            <a:r>
              <a:rPr lang="en-US" sz="2400" b="0" dirty="0">
                <a:latin typeface="+mn-lt"/>
                <a:cs typeface="Arial" pitchFamily="34" charset="0"/>
              </a:rPr>
              <a:t>Within a White Space radio system </a:t>
            </a:r>
            <a:r>
              <a:rPr lang="en-US" sz="2400" b="0" u="sng" dirty="0">
                <a:latin typeface="+mn-lt"/>
                <a:cs typeface="Arial" pitchFamily="34" charset="0"/>
              </a:rPr>
              <a:t>with</a:t>
            </a:r>
            <a:r>
              <a:rPr lang="en-US" sz="2400" b="0" dirty="0">
                <a:latin typeface="+mn-lt"/>
                <a:cs typeface="Arial" pitchFamily="34" charset="0"/>
              </a:rPr>
              <a:t> built-on scanning</a:t>
            </a:r>
          </a:p>
          <a:p>
            <a:pPr marL="182563" lvl="1" indent="-182563">
              <a:tabLst>
                <a:tab pos="182563" algn="l"/>
              </a:tabLst>
            </a:pPr>
            <a:r>
              <a:rPr lang="en-US" sz="1600" b="0" dirty="0">
                <a:latin typeface="+mn-lt"/>
                <a:cs typeface="Arial" pitchFamily="34" charset="0"/>
              </a:rPr>
              <a:t>802.22 uses a scanning subsystem (which is being liberally borrowed from for this TG)</a:t>
            </a:r>
          </a:p>
          <a:p>
            <a:pPr marL="0" lvl="3" indent="0">
              <a:buNone/>
              <a:tabLst>
                <a:tab pos="182563" algn="l"/>
              </a:tabLst>
            </a:pPr>
            <a:endParaRPr lang="en-US" sz="1100" b="0" dirty="0">
              <a:latin typeface="+mn-lt"/>
              <a:cs typeface="Arial" pitchFamily="34" charset="0"/>
            </a:endParaRPr>
          </a:p>
          <a:p>
            <a:pPr>
              <a:buClr>
                <a:schemeClr val="tx1"/>
              </a:buClr>
            </a:pPr>
            <a:r>
              <a:rPr lang="en-US" sz="2400" b="0" dirty="0">
                <a:latin typeface="+mn-lt"/>
                <a:cs typeface="Arial" pitchFamily="34" charset="0"/>
              </a:rPr>
              <a:t>With a Cognitive Radio system </a:t>
            </a:r>
            <a:r>
              <a:rPr lang="en-US" sz="2400" b="0" u="sng" dirty="0">
                <a:latin typeface="+mn-lt"/>
                <a:cs typeface="Arial" pitchFamily="34" charset="0"/>
              </a:rPr>
              <a:t>without</a:t>
            </a:r>
            <a:r>
              <a:rPr lang="en-US" sz="2400" b="0" dirty="0">
                <a:latin typeface="+mn-lt"/>
                <a:cs typeface="Arial" pitchFamily="34" charset="0"/>
              </a:rPr>
              <a:t> sensing capability</a:t>
            </a:r>
          </a:p>
          <a:p>
            <a:pPr marL="182563" lvl="1" indent="-182563">
              <a:tabLst>
                <a:tab pos="182563" algn="l"/>
              </a:tabLst>
            </a:pPr>
            <a:r>
              <a:rPr lang="en-US" sz="1600" b="0" dirty="0">
                <a:latin typeface="+mn-lt"/>
                <a:cs typeface="Arial" pitchFamily="34" charset="0"/>
              </a:rPr>
              <a:t>802.11af has no sensing capability of its own, dependent on a WSDB to allocate channels correctly</a:t>
            </a:r>
          </a:p>
          <a:p>
            <a:pPr marL="0" lvl="3" indent="0">
              <a:buNone/>
              <a:tabLst>
                <a:tab pos="182563" algn="l"/>
              </a:tabLst>
            </a:pPr>
            <a:endParaRPr lang="en-US" sz="1200" b="0" dirty="0">
              <a:latin typeface="+mn-lt"/>
              <a:cs typeface="Arial" pitchFamily="34" charset="0"/>
            </a:endParaRPr>
          </a:p>
          <a:p>
            <a:pPr>
              <a:buClr>
                <a:schemeClr val="tx1"/>
              </a:buClr>
            </a:pPr>
            <a:r>
              <a:rPr lang="en-US" sz="2400" b="0" dirty="0">
                <a:latin typeface="+mn-lt"/>
                <a:cs typeface="Arial" pitchFamily="34" charset="0"/>
              </a:rPr>
              <a:t>For use in future real-time spectrum assignment systems</a:t>
            </a:r>
          </a:p>
          <a:p>
            <a:pPr lvl="1"/>
            <a:r>
              <a:rPr lang="en-US" sz="1600" b="0" dirty="0">
                <a:latin typeface="+mn-lt"/>
                <a:cs typeface="Arial" pitchFamily="34" charset="0"/>
              </a:rPr>
              <a:t>Especially in remote rural areas, there is considerable scope for opportunistic use of spectrum </a:t>
            </a:r>
          </a:p>
          <a:p>
            <a:pPr>
              <a:buClr>
                <a:schemeClr val="tx1"/>
              </a:buClr>
            </a:pPr>
            <a:endParaRPr lang="en-US" sz="1200" b="0" dirty="0">
              <a:latin typeface="+mn-lt"/>
              <a:cs typeface="Arial" pitchFamily="34" charset="0"/>
            </a:endParaRPr>
          </a:p>
          <a:p>
            <a:pPr>
              <a:buClr>
                <a:schemeClr val="tx1"/>
              </a:buClr>
            </a:pPr>
            <a:r>
              <a:rPr lang="en-US" sz="2400" b="0" dirty="0">
                <a:latin typeface="+mn-lt"/>
                <a:cs typeface="Arial" pitchFamily="34" charset="0"/>
              </a:rPr>
              <a:t>For use by regulators, network operators and law enforcement</a:t>
            </a:r>
          </a:p>
          <a:p>
            <a:pPr lvl="1"/>
            <a:r>
              <a:rPr lang="en-US" sz="1600" b="0" dirty="0">
                <a:latin typeface="+mn-lt"/>
                <a:cs typeface="Arial" pitchFamily="34" charset="0"/>
              </a:rPr>
              <a:t>Real-time spectrum management by operators and regulators</a:t>
            </a:r>
          </a:p>
          <a:p>
            <a:pPr lvl="1"/>
            <a:r>
              <a:rPr lang="en-US" sz="1600" b="0" dirty="0">
                <a:latin typeface="+mn-lt"/>
                <a:cs typeface="Arial" pitchFamily="34" charset="0"/>
              </a:rPr>
              <a:t>Detection of anomalous radio activity, especially criminal activity (e.g. remote jammers)</a:t>
            </a:r>
          </a:p>
          <a:p>
            <a:pPr>
              <a:buClr>
                <a:schemeClr val="tx1"/>
              </a:buClr>
            </a:pPr>
            <a:endParaRPr lang="en-US" sz="1600" b="0" dirty="0">
              <a:latin typeface="+mn-lt"/>
              <a:cs typeface="Arial" pitchFamily="34" charset="0"/>
            </a:endParaRPr>
          </a:p>
          <a:p>
            <a:pPr>
              <a:buClr>
                <a:schemeClr val="tx1"/>
              </a:buClr>
            </a:pPr>
            <a:endParaRPr lang="en-US" sz="1600" b="0" dirty="0">
              <a:latin typeface="+mn-lt"/>
              <a:cs typeface="Arial" pitchFamily="34" charset="0"/>
            </a:endParaRPr>
          </a:p>
          <a:p>
            <a:pPr>
              <a:buClr>
                <a:schemeClr val="tx1"/>
              </a:buClr>
            </a:pPr>
            <a:endParaRPr lang="en-US" sz="1600" b="0" dirty="0">
              <a:latin typeface="+mn-lt"/>
              <a:cs typeface="Arial" pitchFamily="34" charset="0"/>
            </a:endParaRPr>
          </a:p>
        </p:txBody>
      </p:sp>
      <p:sp>
        <p:nvSpPr>
          <p:cNvPr id="4" name="Title 2"/>
          <p:cNvSpPr>
            <a:spLocks noGrp="1"/>
          </p:cNvSpPr>
          <p:nvPr>
            <p:ph type="title"/>
          </p:nvPr>
        </p:nvSpPr>
        <p:spPr>
          <a:xfrm>
            <a:off x="278428" y="795616"/>
            <a:ext cx="7252007" cy="572475"/>
          </a:xfrm>
        </p:spPr>
        <p:txBody>
          <a:bodyPr/>
          <a:lstStyle/>
          <a:p>
            <a:r>
              <a:rPr lang="en-US" dirty="0" smtClean="0"/>
              <a:t>Use cases for SCOS</a:t>
            </a:r>
            <a:endParaRPr lang="en-US" dirty="0"/>
          </a:p>
        </p:txBody>
      </p:sp>
      <p:sp>
        <p:nvSpPr>
          <p:cNvPr id="2" name="Date Placeholder 1"/>
          <p:cNvSpPr>
            <a:spLocks noGrp="1"/>
          </p:cNvSpPr>
          <p:nvPr>
            <p:ph type="dt" sz="half" idx="10"/>
          </p:nvPr>
        </p:nvSpPr>
        <p:spPr>
          <a:xfrm>
            <a:off x="696913" y="332601"/>
            <a:ext cx="1182055" cy="276999"/>
          </a:xfrm>
        </p:spPr>
        <p:txBody>
          <a:bodyPr/>
          <a:lstStyle/>
          <a:p>
            <a:r>
              <a:rPr lang="en-GB" smtClean="0"/>
              <a:t>March </a:t>
            </a:r>
            <a:r>
              <a:rPr lang="en-GB" smtClean="0"/>
              <a:t>2016</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5</a:t>
            </a:fld>
            <a:endParaRPr lang="en-US"/>
          </a:p>
        </p:txBody>
      </p:sp>
    </p:spTree>
    <p:extLst>
      <p:ext uri="{BB962C8B-B14F-4D97-AF65-F5344CB8AC3E}">
        <p14:creationId xmlns:p14="http://schemas.microsoft.com/office/powerpoint/2010/main" val="19685809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6913" y="1137429"/>
            <a:ext cx="7772400" cy="841375"/>
          </a:xfrm>
        </p:spPr>
        <p:txBody>
          <a:bodyPr/>
          <a:lstStyle/>
          <a:p>
            <a:r>
              <a:rPr lang="en-GB" dirty="0" smtClean="0"/>
              <a:t>How should we sense?</a:t>
            </a:r>
            <a:endParaRPr lang="en-GB" dirty="0"/>
          </a:p>
        </p:txBody>
      </p:sp>
      <p:sp>
        <p:nvSpPr>
          <p:cNvPr id="6" name="Rectangle 5"/>
          <p:cNvSpPr/>
          <p:nvPr/>
        </p:nvSpPr>
        <p:spPr>
          <a:xfrm>
            <a:off x="1736004" y="2876420"/>
            <a:ext cx="1677180" cy="5343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000" dirty="0"/>
              <a:t>On exception</a:t>
            </a:r>
          </a:p>
        </p:txBody>
      </p:sp>
      <p:sp>
        <p:nvSpPr>
          <p:cNvPr id="7" name="Rectangle 6"/>
          <p:cNvSpPr/>
          <p:nvPr/>
        </p:nvSpPr>
        <p:spPr>
          <a:xfrm>
            <a:off x="3597904" y="2876420"/>
            <a:ext cx="1675360" cy="5343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000" dirty="0"/>
              <a:t>On schedule</a:t>
            </a:r>
          </a:p>
        </p:txBody>
      </p:sp>
      <p:sp>
        <p:nvSpPr>
          <p:cNvPr id="8" name="Rectangle 7"/>
          <p:cNvSpPr/>
          <p:nvPr/>
        </p:nvSpPr>
        <p:spPr>
          <a:xfrm>
            <a:off x="5431500" y="2876420"/>
            <a:ext cx="1714704" cy="534310"/>
          </a:xfrm>
          <a:prstGeom prst="rect">
            <a:avLst/>
          </a:prstGeom>
          <a:solidFill>
            <a:schemeClr val="bg1">
              <a:lumMod val="85000"/>
            </a:schemeClr>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p>
            <a:pPr algn="ctr"/>
            <a:r>
              <a:rPr lang="en-GB" sz="2000" dirty="0" smtClean="0"/>
              <a:t>Continuous</a:t>
            </a:r>
            <a:endParaRPr lang="en-GB" sz="2000" dirty="0"/>
          </a:p>
        </p:txBody>
      </p:sp>
      <p:cxnSp>
        <p:nvCxnSpPr>
          <p:cNvPr id="14" name="Straight Arrow Connector 13"/>
          <p:cNvCxnSpPr>
            <a:endCxn id="7" idx="0"/>
          </p:cNvCxnSpPr>
          <p:nvPr/>
        </p:nvCxnSpPr>
        <p:spPr>
          <a:xfrm>
            <a:off x="4428404" y="2209800"/>
            <a:ext cx="7180" cy="666620"/>
          </a:xfrm>
          <a:prstGeom prst="straightConnector1">
            <a:avLst/>
          </a:prstGeom>
          <a:ln w="381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6" name="Straight Arrow Connector 15"/>
          <p:cNvCxnSpPr>
            <a:endCxn id="8" idx="0"/>
          </p:cNvCxnSpPr>
          <p:nvPr/>
        </p:nvCxnSpPr>
        <p:spPr>
          <a:xfrm flipH="1">
            <a:off x="6288852" y="2358895"/>
            <a:ext cx="823" cy="517525"/>
          </a:xfrm>
          <a:prstGeom prst="straightConnector1">
            <a:avLst/>
          </a:prstGeom>
          <a:ln w="381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7" name="Straight Arrow Connector 16"/>
          <p:cNvCxnSpPr>
            <a:endCxn id="6" idx="0"/>
          </p:cNvCxnSpPr>
          <p:nvPr/>
        </p:nvCxnSpPr>
        <p:spPr>
          <a:xfrm flipH="1">
            <a:off x="2574594" y="2342110"/>
            <a:ext cx="910" cy="534310"/>
          </a:xfrm>
          <a:prstGeom prst="straightConnector1">
            <a:avLst/>
          </a:prstGeom>
          <a:ln w="38100">
            <a:solidFill>
              <a:schemeClr val="tx1"/>
            </a:solidFill>
            <a:tailEnd type="triangle"/>
          </a:ln>
          <a:effectLst/>
        </p:spPr>
        <p:style>
          <a:lnRef idx="2">
            <a:schemeClr val="accent1"/>
          </a:lnRef>
          <a:fillRef idx="0">
            <a:schemeClr val="accent1"/>
          </a:fillRef>
          <a:effectRef idx="1">
            <a:schemeClr val="accent1"/>
          </a:effectRef>
          <a:fontRef idx="minor">
            <a:schemeClr val="tx1"/>
          </a:fontRef>
        </p:style>
      </p:cxnSp>
      <p:cxnSp>
        <p:nvCxnSpPr>
          <p:cNvPr id="19" name="Straight Connector 18"/>
          <p:cNvCxnSpPr/>
          <p:nvPr/>
        </p:nvCxnSpPr>
        <p:spPr>
          <a:xfrm>
            <a:off x="2557271" y="2353733"/>
            <a:ext cx="3731213" cy="25437"/>
          </a:xfrm>
          <a:prstGeom prst="line">
            <a:avLst/>
          </a:prstGeom>
          <a:ln w="38100">
            <a:solidFill>
              <a:schemeClr val="tx1"/>
            </a:solidFill>
          </a:ln>
          <a:effectLst/>
        </p:spPr>
        <p:style>
          <a:lnRef idx="2">
            <a:schemeClr val="accent1"/>
          </a:lnRef>
          <a:fillRef idx="0">
            <a:schemeClr val="accent1"/>
          </a:fillRef>
          <a:effectRef idx="1">
            <a:schemeClr val="accent1"/>
          </a:effectRef>
          <a:fontRef idx="minor">
            <a:schemeClr val="tx1"/>
          </a:fontRef>
        </p:style>
      </p:cxnSp>
      <p:sp>
        <p:nvSpPr>
          <p:cNvPr id="3" name="Date Placeholder 2"/>
          <p:cNvSpPr>
            <a:spLocks noGrp="1"/>
          </p:cNvSpPr>
          <p:nvPr>
            <p:ph type="dt" sz="half" idx="10"/>
          </p:nvPr>
        </p:nvSpPr>
        <p:spPr/>
        <p:txBody>
          <a:bodyPr/>
          <a:lstStyle/>
          <a:p>
            <a:r>
              <a:rPr lang="en-GB" smtClean="0"/>
              <a:t>March 2015</a:t>
            </a:r>
            <a:endParaRPr lang="en-US"/>
          </a:p>
        </p:txBody>
      </p:sp>
      <p:sp>
        <p:nvSpPr>
          <p:cNvPr id="10" name="Footer Placeholder 9"/>
          <p:cNvSpPr>
            <a:spLocks noGrp="1"/>
          </p:cNvSpPr>
          <p:nvPr>
            <p:ph type="ftr" sz="quarter" idx="11"/>
          </p:nvPr>
        </p:nvSpPr>
        <p:spPr/>
        <p:txBody>
          <a:bodyPr/>
          <a:lstStyle/>
          <a:p>
            <a:r>
              <a:rPr lang="en-US" smtClean="0"/>
              <a:t>Roger Hislop, Internet Solutions</a:t>
            </a:r>
            <a:endParaRPr lang="en-US"/>
          </a:p>
        </p:txBody>
      </p:sp>
      <p:sp>
        <p:nvSpPr>
          <p:cNvPr id="12" name="Slide Number Placeholder 11"/>
          <p:cNvSpPr>
            <a:spLocks noGrp="1"/>
          </p:cNvSpPr>
          <p:nvPr>
            <p:ph type="sldNum" sz="quarter" idx="12"/>
          </p:nvPr>
        </p:nvSpPr>
        <p:spPr/>
        <p:txBody>
          <a:bodyPr/>
          <a:lstStyle/>
          <a:p>
            <a:r>
              <a:rPr lang="en-US" smtClean="0"/>
              <a:t>Slide </a:t>
            </a:r>
            <a:fld id="{0E87EFAD-3A5E-48DC-BEEE-791E84F09C6B}" type="slidenum">
              <a:rPr lang="en-US" smtClean="0"/>
              <a:pPr/>
              <a:t>6</a:t>
            </a:fld>
            <a:endParaRPr lang="en-US"/>
          </a:p>
        </p:txBody>
      </p:sp>
      <p:sp>
        <p:nvSpPr>
          <p:cNvPr id="30" name="Text Placeholder 2"/>
          <p:cNvSpPr txBox="1">
            <a:spLocks/>
          </p:cNvSpPr>
          <p:nvPr>
            <p:custDataLst>
              <p:tags r:id="rId1"/>
            </p:custDataLst>
          </p:nvPr>
        </p:nvSpPr>
        <p:spPr>
          <a:xfrm>
            <a:off x="696912" y="3928254"/>
            <a:ext cx="7847013" cy="1664897"/>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None/>
              <a:tabLst>
                <a:tab pos="182563" algn="l"/>
              </a:tabLst>
            </a:pPr>
            <a:r>
              <a:rPr lang="en-US" sz="2000" b="0" dirty="0" smtClean="0">
                <a:latin typeface="+mn-lt"/>
                <a:cs typeface="Arial" pitchFamily="34" charset="0"/>
              </a:rPr>
              <a:t>An open question – the answer to which is driven by what data the radios need </a:t>
            </a:r>
          </a:p>
          <a:p>
            <a:pPr marL="425450" lvl="2" indent="-312738">
              <a:tabLst>
                <a:tab pos="182563" algn="l"/>
              </a:tabLst>
            </a:pPr>
            <a:r>
              <a:rPr lang="en-US" sz="2000" b="0" dirty="0" smtClean="0">
                <a:latin typeface="+mn-lt"/>
                <a:cs typeface="Arial" pitchFamily="34" charset="0"/>
              </a:rPr>
              <a:t>Is it tactical (e.g. for meshed </a:t>
            </a:r>
            <a:r>
              <a:rPr lang="en-US" sz="2000" b="0" dirty="0" err="1" smtClean="0">
                <a:latin typeface="+mn-lt"/>
                <a:cs typeface="Arial" pitchFamily="34" charset="0"/>
              </a:rPr>
              <a:t>IoT</a:t>
            </a:r>
            <a:r>
              <a:rPr lang="en-US" sz="2000" b="0" dirty="0" smtClean="0">
                <a:latin typeface="+mn-lt"/>
                <a:cs typeface="Arial" pitchFamily="34" charset="0"/>
              </a:rPr>
              <a:t> device communication) </a:t>
            </a:r>
          </a:p>
          <a:p>
            <a:pPr marL="425450" lvl="2" indent="-312738">
              <a:tabLst>
                <a:tab pos="182563" algn="l"/>
              </a:tabLst>
            </a:pPr>
            <a:r>
              <a:rPr lang="en-US" sz="2000" b="0" dirty="0" smtClean="0">
                <a:latin typeface="+mn-lt"/>
                <a:cs typeface="Arial" pitchFamily="34" charset="0"/>
              </a:rPr>
              <a:t>Is it strategic (e.g. for spectrum management purpose)</a:t>
            </a:r>
            <a:endParaRPr lang="en-US" sz="2000" b="0" dirty="0">
              <a:latin typeface="+mn-lt"/>
              <a:cs typeface="Arial" pitchFamily="34" charset="0"/>
            </a:endParaRPr>
          </a:p>
        </p:txBody>
      </p:sp>
    </p:spTree>
    <p:extLst>
      <p:ext uri="{BB962C8B-B14F-4D97-AF65-F5344CB8AC3E}">
        <p14:creationId xmlns:p14="http://schemas.microsoft.com/office/powerpoint/2010/main" val="192374218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2" y="1825752"/>
            <a:ext cx="7847013" cy="4422648"/>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457200" lvl="1" indent="-457200">
              <a:buFont typeface="+mj-lt"/>
              <a:buAutoNum type="arabicPeriod"/>
              <a:tabLst>
                <a:tab pos="182563" algn="l"/>
              </a:tabLst>
            </a:pPr>
            <a:r>
              <a:rPr lang="en-US" sz="2000" b="0" dirty="0">
                <a:latin typeface="+mn-lt"/>
                <a:cs typeface="Arial" pitchFamily="34" charset="0"/>
              </a:rPr>
              <a:t>Radio spectrum is sensed according to an accepted technique by a Spectrum Sensing </a:t>
            </a:r>
            <a:r>
              <a:rPr lang="en-US" sz="2000" b="0" dirty="0" smtClean="0">
                <a:latin typeface="+mn-lt"/>
                <a:cs typeface="Arial" pitchFamily="34" charset="0"/>
              </a:rPr>
              <a:t>Device within established hardware parameters</a:t>
            </a:r>
          </a:p>
          <a:p>
            <a:pPr marL="312738" lvl="1" indent="-312738">
              <a:tabLst>
                <a:tab pos="182563" algn="l"/>
              </a:tabLst>
            </a:pPr>
            <a:endParaRPr lang="en-US" sz="2000" b="0" dirty="0">
              <a:latin typeface="+mn-lt"/>
              <a:cs typeface="Arial" pitchFamily="34" charset="0"/>
            </a:endParaRPr>
          </a:p>
          <a:p>
            <a:pPr marL="457200" lvl="1" indent="-457200">
              <a:buFont typeface="+mj-lt"/>
              <a:buAutoNum type="arabicPeriod" startAt="2"/>
              <a:tabLst>
                <a:tab pos="182563" algn="l"/>
              </a:tabLst>
            </a:pPr>
            <a:r>
              <a:rPr lang="en-US" sz="2000" b="0" dirty="0">
                <a:latin typeface="+mn-lt"/>
                <a:cs typeface="Arial" pitchFamily="34" charset="0"/>
              </a:rPr>
              <a:t>This sensing </a:t>
            </a:r>
            <a:r>
              <a:rPr lang="en-US" sz="2000" b="0" dirty="0" smtClean="0">
                <a:latin typeface="+mn-lt"/>
                <a:cs typeface="Arial" pitchFamily="34" charset="0"/>
              </a:rPr>
              <a:t>data is </a:t>
            </a:r>
            <a:r>
              <a:rPr lang="en-US" sz="2000" b="0" dirty="0">
                <a:latin typeface="+mn-lt"/>
                <a:cs typeface="Arial" pitchFamily="34" charset="0"/>
              </a:rPr>
              <a:t>packaged along with key </a:t>
            </a:r>
            <a:r>
              <a:rPr lang="en-US" sz="2000" b="0" dirty="0" smtClean="0">
                <a:latin typeface="+mn-lt"/>
                <a:cs typeface="Arial" pitchFamily="34" charset="0"/>
              </a:rPr>
              <a:t>metadata</a:t>
            </a:r>
          </a:p>
          <a:p>
            <a:pPr marL="674688" lvl="2" indent="-314325">
              <a:tabLst>
                <a:tab pos="182563" algn="l"/>
              </a:tabLst>
            </a:pPr>
            <a:r>
              <a:rPr lang="en-US" sz="1600" b="0" dirty="0" smtClean="0">
                <a:latin typeface="+mn-lt"/>
                <a:cs typeface="Arial" pitchFamily="34" charset="0"/>
              </a:rPr>
              <a:t>e.g. scan </a:t>
            </a:r>
            <a:r>
              <a:rPr lang="en-US" sz="1600" b="0" dirty="0">
                <a:latin typeface="+mn-lt"/>
                <a:cs typeface="Arial" pitchFamily="34" charset="0"/>
              </a:rPr>
              <a:t>time, scan duration, scan location, device </a:t>
            </a:r>
            <a:r>
              <a:rPr lang="en-US" sz="1600" b="0" dirty="0" smtClean="0">
                <a:latin typeface="+mn-lt"/>
                <a:cs typeface="Arial" pitchFamily="34" charset="0"/>
              </a:rPr>
              <a:t>identifiers…</a:t>
            </a:r>
          </a:p>
          <a:p>
            <a:pPr marL="312738" lvl="1" indent="-312738">
              <a:tabLst>
                <a:tab pos="182563" algn="l"/>
              </a:tabLst>
            </a:pPr>
            <a:endParaRPr lang="en-US" sz="2000" b="0" dirty="0">
              <a:latin typeface="+mn-lt"/>
              <a:cs typeface="Arial" pitchFamily="34" charset="0"/>
            </a:endParaRPr>
          </a:p>
          <a:p>
            <a:pPr marL="457200" lvl="1" indent="-457200">
              <a:buFont typeface="+mj-lt"/>
              <a:buAutoNum type="arabicPeriod" startAt="3"/>
              <a:tabLst>
                <a:tab pos="182563" algn="l"/>
              </a:tabLst>
            </a:pPr>
            <a:r>
              <a:rPr lang="en-US" sz="2000" b="0" dirty="0">
                <a:latin typeface="+mn-lt"/>
                <a:cs typeface="Arial" pitchFamily="34" charset="0"/>
              </a:rPr>
              <a:t>The package is </a:t>
            </a:r>
            <a:r>
              <a:rPr lang="en-US" sz="2000" b="0" dirty="0" smtClean="0">
                <a:latin typeface="+mn-lt"/>
                <a:cs typeface="Arial" pitchFamily="34" charset="0"/>
              </a:rPr>
              <a:t>(a) transmitted </a:t>
            </a:r>
            <a:r>
              <a:rPr lang="en-US" sz="2000" b="0" dirty="0">
                <a:latin typeface="+mn-lt"/>
                <a:cs typeface="Arial" pitchFamily="34" charset="0"/>
              </a:rPr>
              <a:t>to a remote system that </a:t>
            </a:r>
            <a:r>
              <a:rPr lang="en-US" sz="2000" b="0" dirty="0" smtClean="0">
                <a:latin typeface="+mn-lt"/>
                <a:cs typeface="Arial" pitchFamily="34" charset="0"/>
              </a:rPr>
              <a:t>(b) ingests </a:t>
            </a:r>
            <a:r>
              <a:rPr lang="en-US" sz="2000" b="0" dirty="0">
                <a:latin typeface="+mn-lt"/>
                <a:cs typeface="Arial" pitchFamily="34" charset="0"/>
              </a:rPr>
              <a:t>and validates data, and </a:t>
            </a:r>
            <a:r>
              <a:rPr lang="en-US" sz="2000" b="0" dirty="0" smtClean="0">
                <a:latin typeface="+mn-lt"/>
                <a:cs typeface="Arial" pitchFamily="34" charset="0"/>
              </a:rPr>
              <a:t>(c) stores </a:t>
            </a:r>
            <a:r>
              <a:rPr lang="en-US" sz="2000" b="0" dirty="0">
                <a:latin typeface="+mn-lt"/>
                <a:cs typeface="Arial" pitchFamily="34" charset="0"/>
              </a:rPr>
              <a:t>for further </a:t>
            </a:r>
            <a:r>
              <a:rPr lang="en-US" sz="2000" b="0" dirty="0" smtClean="0">
                <a:latin typeface="+mn-lt"/>
                <a:cs typeface="Arial" pitchFamily="34" charset="0"/>
              </a:rPr>
              <a:t>processing</a:t>
            </a:r>
          </a:p>
          <a:p>
            <a:pPr marL="312738" lvl="1" indent="-312738">
              <a:tabLst>
                <a:tab pos="182563" algn="l"/>
              </a:tabLst>
            </a:pPr>
            <a:endParaRPr lang="en-US" sz="2000" b="0" dirty="0">
              <a:latin typeface="+mn-lt"/>
              <a:cs typeface="Arial" pitchFamily="34" charset="0"/>
            </a:endParaRPr>
          </a:p>
          <a:p>
            <a:pPr marL="457200" lvl="1" indent="-457200">
              <a:buFont typeface="+mj-lt"/>
              <a:buAutoNum type="arabicPeriod" startAt="4"/>
              <a:tabLst>
                <a:tab pos="182563" algn="l"/>
              </a:tabLst>
            </a:pPr>
            <a:r>
              <a:rPr lang="en-US" sz="2000" b="0" dirty="0">
                <a:latin typeface="+mn-lt"/>
                <a:cs typeface="Arial" pitchFamily="34" charset="0"/>
              </a:rPr>
              <a:t>The back-end management system exchanges control information with </a:t>
            </a:r>
            <a:r>
              <a:rPr lang="en-US" sz="2000" b="0" dirty="0" smtClean="0">
                <a:latin typeface="+mn-lt"/>
                <a:cs typeface="Arial" pitchFamily="34" charset="0"/>
              </a:rPr>
              <a:t>SSDs</a:t>
            </a:r>
          </a:p>
          <a:p>
            <a:pPr marL="674688" lvl="2" indent="-314325">
              <a:tabLst>
                <a:tab pos="182563" algn="l"/>
              </a:tabLst>
            </a:pPr>
            <a:r>
              <a:rPr lang="en-US" sz="1600" b="0" dirty="0" smtClean="0">
                <a:latin typeface="+mn-lt"/>
                <a:cs typeface="Arial" pitchFamily="34" charset="0"/>
              </a:rPr>
              <a:t>e.g. device management, operation validation, integrity </a:t>
            </a:r>
            <a:r>
              <a:rPr lang="en-US" sz="1600" b="0" dirty="0">
                <a:latin typeface="+mn-lt"/>
                <a:cs typeface="Arial" pitchFamily="34" charset="0"/>
              </a:rPr>
              <a:t>of information </a:t>
            </a:r>
            <a:r>
              <a:rPr lang="en-US" sz="1600" b="0" dirty="0" smtClean="0">
                <a:latin typeface="+mn-lt"/>
                <a:cs typeface="Arial" pitchFamily="34" charset="0"/>
              </a:rPr>
              <a:t>chain verification, maintenance tasks</a:t>
            </a:r>
            <a:endParaRPr lang="en-US" sz="1600" b="0" dirty="0">
              <a:latin typeface="+mn-lt"/>
              <a:cs typeface="Arial" pitchFamily="34" charset="0"/>
            </a:endParaRPr>
          </a:p>
        </p:txBody>
      </p:sp>
      <p:sp>
        <p:nvSpPr>
          <p:cNvPr id="4" name="Title 2"/>
          <p:cNvSpPr>
            <a:spLocks noGrp="1"/>
          </p:cNvSpPr>
          <p:nvPr>
            <p:ph type="title"/>
          </p:nvPr>
        </p:nvSpPr>
        <p:spPr>
          <a:xfrm>
            <a:off x="696912" y="795616"/>
            <a:ext cx="7847013" cy="572475"/>
          </a:xfrm>
        </p:spPr>
        <p:txBody>
          <a:bodyPr/>
          <a:lstStyle/>
          <a:p>
            <a:r>
              <a:rPr lang="en-US" smtClean="0"/>
              <a:t>802.22.3 minimum </a:t>
            </a:r>
            <a:r>
              <a:rPr lang="en-US" dirty="0" smtClean="0"/>
              <a:t>functional requirements</a:t>
            </a:r>
            <a:endParaRPr lang="en-US" dirty="0"/>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7</a:t>
            </a:fld>
            <a:endParaRPr lang="en-US"/>
          </a:p>
        </p:txBody>
      </p:sp>
    </p:spTree>
    <p:extLst>
      <p:ext uri="{BB962C8B-B14F-4D97-AF65-F5344CB8AC3E}">
        <p14:creationId xmlns:p14="http://schemas.microsoft.com/office/powerpoint/2010/main" val="1806171039"/>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562707"/>
          </a:xfrm>
        </p:spPr>
        <p:txBody>
          <a:bodyPr/>
          <a:lstStyle/>
          <a:p>
            <a:r>
              <a:rPr lang="en-GB" dirty="0" smtClean="0"/>
              <a:t>Sensing Chain</a:t>
            </a:r>
            <a:endParaRPr lang="en-GB" dirty="0"/>
          </a:p>
        </p:txBody>
      </p:sp>
      <p:sp>
        <p:nvSpPr>
          <p:cNvPr id="4" name="Date Placeholder 3"/>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a:xfrm>
            <a:off x="8077200" y="6523038"/>
            <a:ext cx="466725" cy="182562"/>
          </a:xfrm>
        </p:spPr>
        <p:txBody>
          <a:bodyPr/>
          <a:lstStyle/>
          <a:p>
            <a:r>
              <a:rPr lang="en-US" dirty="0" smtClean="0"/>
              <a:t>Roger </a:t>
            </a:r>
            <a:r>
              <a:rPr lang="en-US" dirty="0" err="1" smtClean="0"/>
              <a:t>Hislop</a:t>
            </a:r>
            <a:r>
              <a:rPr lang="en-US" dirty="0" smtClean="0"/>
              <a:t>, Internet Solutions</a:t>
            </a:r>
            <a:endParaRPr lang="en-US" dirty="0"/>
          </a:p>
        </p:txBody>
      </p:sp>
      <p:sp>
        <p:nvSpPr>
          <p:cNvPr id="6" name="Slide Number Placeholder 5"/>
          <p:cNvSpPr>
            <a:spLocks noGrp="1"/>
          </p:cNvSpPr>
          <p:nvPr>
            <p:ph type="sldNum" sz="quarter" idx="12"/>
          </p:nvPr>
        </p:nvSpPr>
        <p:spPr>
          <a:xfrm>
            <a:off x="4107359" y="6523038"/>
            <a:ext cx="530225" cy="182562"/>
          </a:xfrm>
        </p:spPr>
        <p:txBody>
          <a:bodyPr/>
          <a:lstStyle/>
          <a:p>
            <a:r>
              <a:rPr lang="en-US" dirty="0" smtClean="0"/>
              <a:t>Slide </a:t>
            </a:r>
            <a:fld id="{4D4FA1FF-0ED4-4B96-B4F5-2F01A1E3F25F}" type="slidenum">
              <a:rPr lang="en-US" smtClean="0"/>
              <a:pPr/>
              <a:t>8</a:t>
            </a:fld>
            <a:endParaRPr lang="en-US" dirty="0"/>
          </a:p>
        </p:txBody>
      </p:sp>
      <p:sp>
        <p:nvSpPr>
          <p:cNvPr id="7" name="Triangle 6"/>
          <p:cNvSpPr/>
          <p:nvPr/>
        </p:nvSpPr>
        <p:spPr bwMode="auto">
          <a:xfrm>
            <a:off x="914400" y="2286000"/>
            <a:ext cx="381000" cy="381000"/>
          </a:xfrm>
          <a:prstGeom prst="triangle">
            <a:avLst>
              <a:gd name="adj" fmla="val 46923"/>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cxnSp>
        <p:nvCxnSpPr>
          <p:cNvPr id="9" name="Straight Connector 8"/>
          <p:cNvCxnSpPr>
            <a:stCxn id="7" idx="0"/>
          </p:cNvCxnSpPr>
          <p:nvPr/>
        </p:nvCxnSpPr>
        <p:spPr bwMode="auto">
          <a:xfrm flipH="1" flipV="1">
            <a:off x="1066800" y="1219200"/>
            <a:ext cx="26377" cy="1066800"/>
          </a:xfrm>
          <a:prstGeom prst="line">
            <a:avLst/>
          </a:prstGeom>
          <a:noFill/>
          <a:ln w="76200" cap="flat" cmpd="sng" algn="ctr">
            <a:solidFill>
              <a:schemeClr val="tx1"/>
            </a:solidFill>
            <a:prstDash val="solid"/>
            <a:round/>
            <a:headEnd type="none" w="med" len="med"/>
            <a:tailEnd type="none" w="med" len="med"/>
          </a:ln>
          <a:effectLst/>
        </p:spPr>
      </p:cxnSp>
      <p:sp>
        <p:nvSpPr>
          <p:cNvPr id="11" name="Freeform 10"/>
          <p:cNvSpPr/>
          <p:nvPr/>
        </p:nvSpPr>
        <p:spPr bwMode="auto">
          <a:xfrm>
            <a:off x="1289538" y="2391508"/>
            <a:ext cx="938222" cy="152434"/>
          </a:xfrm>
          <a:custGeom>
            <a:avLst/>
            <a:gdLst>
              <a:gd name="connsiteX0" fmla="*/ 0 w 938222"/>
              <a:gd name="connsiteY0" fmla="*/ 70338 h 152434"/>
              <a:gd name="connsiteX1" fmla="*/ 480647 w 938222"/>
              <a:gd name="connsiteY1" fmla="*/ 128954 h 152434"/>
              <a:gd name="connsiteX2" fmla="*/ 457200 w 938222"/>
              <a:gd name="connsiteY2" fmla="*/ 0 h 152434"/>
              <a:gd name="connsiteX3" fmla="*/ 867508 w 938222"/>
              <a:gd name="connsiteY3" fmla="*/ 128954 h 152434"/>
              <a:gd name="connsiteX4" fmla="*/ 937847 w 938222"/>
              <a:gd name="connsiteY4" fmla="*/ 152400 h 152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8222" h="152434">
                <a:moveTo>
                  <a:pt x="0" y="70338"/>
                </a:moveTo>
                <a:cubicBezTo>
                  <a:pt x="202223" y="105507"/>
                  <a:pt x="404447" y="140677"/>
                  <a:pt x="480647" y="128954"/>
                </a:cubicBezTo>
                <a:cubicBezTo>
                  <a:pt x="556847" y="117231"/>
                  <a:pt x="392723" y="0"/>
                  <a:pt x="457200" y="0"/>
                </a:cubicBezTo>
                <a:cubicBezTo>
                  <a:pt x="521677" y="0"/>
                  <a:pt x="787400" y="103554"/>
                  <a:pt x="867508" y="128954"/>
                </a:cubicBezTo>
                <a:cubicBezTo>
                  <a:pt x="947616" y="154354"/>
                  <a:pt x="937847" y="152400"/>
                  <a:pt x="937847" y="152400"/>
                </a:cubicBezTo>
              </a:path>
            </a:pathLst>
          </a:cu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12" name="Rectangle 11"/>
          <p:cNvSpPr/>
          <p:nvPr/>
        </p:nvSpPr>
        <p:spPr bwMode="auto">
          <a:xfrm>
            <a:off x="2227760" y="2133600"/>
            <a:ext cx="1201240"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Amplifier, Tuner, Filter</a:t>
            </a:r>
          </a:p>
        </p:txBody>
      </p:sp>
      <p:sp>
        <p:nvSpPr>
          <p:cNvPr id="13" name="Freeform 12"/>
          <p:cNvSpPr/>
          <p:nvPr/>
        </p:nvSpPr>
        <p:spPr bwMode="auto">
          <a:xfrm>
            <a:off x="3434251" y="2400300"/>
            <a:ext cx="938222" cy="152434"/>
          </a:xfrm>
          <a:custGeom>
            <a:avLst/>
            <a:gdLst>
              <a:gd name="connsiteX0" fmla="*/ 0 w 938222"/>
              <a:gd name="connsiteY0" fmla="*/ 70338 h 152434"/>
              <a:gd name="connsiteX1" fmla="*/ 480647 w 938222"/>
              <a:gd name="connsiteY1" fmla="*/ 128954 h 152434"/>
              <a:gd name="connsiteX2" fmla="*/ 457200 w 938222"/>
              <a:gd name="connsiteY2" fmla="*/ 0 h 152434"/>
              <a:gd name="connsiteX3" fmla="*/ 867508 w 938222"/>
              <a:gd name="connsiteY3" fmla="*/ 128954 h 152434"/>
              <a:gd name="connsiteX4" fmla="*/ 937847 w 938222"/>
              <a:gd name="connsiteY4" fmla="*/ 152400 h 152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8222" h="152434">
                <a:moveTo>
                  <a:pt x="0" y="70338"/>
                </a:moveTo>
                <a:cubicBezTo>
                  <a:pt x="202223" y="105507"/>
                  <a:pt x="404447" y="140677"/>
                  <a:pt x="480647" y="128954"/>
                </a:cubicBezTo>
                <a:cubicBezTo>
                  <a:pt x="556847" y="117231"/>
                  <a:pt x="392723" y="0"/>
                  <a:pt x="457200" y="0"/>
                </a:cubicBezTo>
                <a:cubicBezTo>
                  <a:pt x="521677" y="0"/>
                  <a:pt x="787400" y="103554"/>
                  <a:pt x="867508" y="128954"/>
                </a:cubicBezTo>
                <a:cubicBezTo>
                  <a:pt x="947616" y="154354"/>
                  <a:pt x="937847" y="152400"/>
                  <a:pt x="937847" y="152400"/>
                </a:cubicBezTo>
              </a:path>
            </a:pathLst>
          </a:cu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14" name="Rectangle 13"/>
          <p:cNvSpPr/>
          <p:nvPr/>
        </p:nvSpPr>
        <p:spPr bwMode="auto">
          <a:xfrm>
            <a:off x="4372473" y="2104292"/>
            <a:ext cx="1201240"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SDR</a:t>
            </a:r>
          </a:p>
        </p:txBody>
      </p:sp>
      <p:sp>
        <p:nvSpPr>
          <p:cNvPr id="15" name="Rectangle 14"/>
          <p:cNvSpPr/>
          <p:nvPr/>
        </p:nvSpPr>
        <p:spPr bwMode="auto">
          <a:xfrm>
            <a:off x="6494960" y="2133600"/>
            <a:ext cx="1201240"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2"/>
                </a:solidFill>
                <a:effectLst/>
                <a:latin typeface="Arial" charset="0"/>
                <a:ea typeface="Arial" charset="0"/>
                <a:cs typeface="Arial" charset="0"/>
              </a:rPr>
              <a:t>DAC</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sp>
        <p:nvSpPr>
          <p:cNvPr id="16" name="Freeform 15"/>
          <p:cNvSpPr/>
          <p:nvPr/>
        </p:nvSpPr>
        <p:spPr bwMode="auto">
          <a:xfrm>
            <a:off x="5542225" y="2324083"/>
            <a:ext cx="938222" cy="152434"/>
          </a:xfrm>
          <a:custGeom>
            <a:avLst/>
            <a:gdLst>
              <a:gd name="connsiteX0" fmla="*/ 0 w 938222"/>
              <a:gd name="connsiteY0" fmla="*/ 70338 h 152434"/>
              <a:gd name="connsiteX1" fmla="*/ 480647 w 938222"/>
              <a:gd name="connsiteY1" fmla="*/ 128954 h 152434"/>
              <a:gd name="connsiteX2" fmla="*/ 457200 w 938222"/>
              <a:gd name="connsiteY2" fmla="*/ 0 h 152434"/>
              <a:gd name="connsiteX3" fmla="*/ 867508 w 938222"/>
              <a:gd name="connsiteY3" fmla="*/ 128954 h 152434"/>
              <a:gd name="connsiteX4" fmla="*/ 937847 w 938222"/>
              <a:gd name="connsiteY4" fmla="*/ 152400 h 15243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938222" h="152434">
                <a:moveTo>
                  <a:pt x="0" y="70338"/>
                </a:moveTo>
                <a:cubicBezTo>
                  <a:pt x="202223" y="105507"/>
                  <a:pt x="404447" y="140677"/>
                  <a:pt x="480647" y="128954"/>
                </a:cubicBezTo>
                <a:cubicBezTo>
                  <a:pt x="556847" y="117231"/>
                  <a:pt x="392723" y="0"/>
                  <a:pt x="457200" y="0"/>
                </a:cubicBezTo>
                <a:cubicBezTo>
                  <a:pt x="521677" y="0"/>
                  <a:pt x="787400" y="103554"/>
                  <a:pt x="867508" y="128954"/>
                </a:cubicBezTo>
                <a:cubicBezTo>
                  <a:pt x="947616" y="154354"/>
                  <a:pt x="937847" y="152400"/>
                  <a:pt x="937847" y="152400"/>
                </a:cubicBezTo>
              </a:path>
            </a:pathLst>
          </a:cu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cxnSp>
        <p:nvCxnSpPr>
          <p:cNvPr id="20" name="Straight Connector 19"/>
          <p:cNvCxnSpPr/>
          <p:nvPr/>
        </p:nvCxnSpPr>
        <p:spPr bwMode="auto">
          <a:xfrm>
            <a:off x="7696200" y="2391508"/>
            <a:ext cx="553915" cy="0"/>
          </a:xfrm>
          <a:prstGeom prst="line">
            <a:avLst/>
          </a:prstGeom>
          <a:noFill/>
          <a:ln w="76200" cap="flat" cmpd="sng" algn="ctr">
            <a:solidFill>
              <a:schemeClr val="tx1"/>
            </a:solidFill>
            <a:prstDash val="solid"/>
            <a:round/>
            <a:headEnd type="none" w="med" len="med"/>
            <a:tailEnd type="none" w="med" len="med"/>
          </a:ln>
          <a:effectLst/>
        </p:spPr>
      </p:cxnSp>
      <p:sp>
        <p:nvSpPr>
          <p:cNvPr id="21" name="Rectangle 20"/>
          <p:cNvSpPr/>
          <p:nvPr/>
        </p:nvSpPr>
        <p:spPr bwMode="auto">
          <a:xfrm>
            <a:off x="1485900" y="3238500"/>
            <a:ext cx="1201240"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Signal Processing</a:t>
            </a:r>
          </a:p>
        </p:txBody>
      </p:sp>
      <p:sp>
        <p:nvSpPr>
          <p:cNvPr id="23" name="Rectangle 22"/>
          <p:cNvSpPr/>
          <p:nvPr/>
        </p:nvSpPr>
        <p:spPr bwMode="auto">
          <a:xfrm>
            <a:off x="3241055" y="3226777"/>
            <a:ext cx="1201240"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Packaging</a:t>
            </a:r>
          </a:p>
        </p:txBody>
      </p:sp>
      <p:sp>
        <p:nvSpPr>
          <p:cNvPr id="24" name="Rectangle 23"/>
          <p:cNvSpPr/>
          <p:nvPr/>
        </p:nvSpPr>
        <p:spPr bwMode="auto">
          <a:xfrm>
            <a:off x="4955508" y="3226777"/>
            <a:ext cx="1411880"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smtClean="0">
                <a:ln>
                  <a:noFill/>
                </a:ln>
                <a:solidFill>
                  <a:schemeClr val="tx2"/>
                </a:solidFill>
                <a:effectLst/>
                <a:latin typeface="Arial" charset="0"/>
                <a:ea typeface="Arial" charset="0"/>
                <a:cs typeface="Arial" charset="0"/>
              </a:rPr>
              <a:t>Transmission</a:t>
            </a:r>
            <a:endParaRPr kumimoji="0" lang="en-GB" sz="1400" b="1" i="0" u="none" strike="noStrike" cap="none" normalizeH="0" baseline="0" dirty="0" smtClean="0">
              <a:ln>
                <a:noFill/>
              </a:ln>
              <a:solidFill>
                <a:schemeClr val="tx2"/>
              </a:solidFill>
              <a:effectLst/>
              <a:latin typeface="Arial" charset="0"/>
              <a:ea typeface="Arial" charset="0"/>
              <a:cs typeface="Arial" charset="0"/>
            </a:endParaRPr>
          </a:p>
        </p:txBody>
      </p:sp>
      <p:sp>
        <p:nvSpPr>
          <p:cNvPr id="25" name="Rectangle 24"/>
          <p:cNvSpPr/>
          <p:nvPr/>
        </p:nvSpPr>
        <p:spPr bwMode="auto">
          <a:xfrm>
            <a:off x="6660501" y="4197380"/>
            <a:ext cx="1411880"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Message Queue</a:t>
            </a:r>
          </a:p>
        </p:txBody>
      </p:sp>
      <p:sp>
        <p:nvSpPr>
          <p:cNvPr id="26" name="Rectangle 25"/>
          <p:cNvSpPr/>
          <p:nvPr/>
        </p:nvSpPr>
        <p:spPr bwMode="auto">
          <a:xfrm>
            <a:off x="6660501" y="4997481"/>
            <a:ext cx="1411880"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Ingest</a:t>
            </a:r>
          </a:p>
        </p:txBody>
      </p:sp>
      <p:sp>
        <p:nvSpPr>
          <p:cNvPr id="27" name="Rectangle 26"/>
          <p:cNvSpPr/>
          <p:nvPr/>
        </p:nvSpPr>
        <p:spPr bwMode="auto">
          <a:xfrm>
            <a:off x="6660501" y="5797582"/>
            <a:ext cx="1411880" cy="533400"/>
          </a:xfrm>
          <a:prstGeom prst="rect">
            <a:avLst/>
          </a:prstGeom>
          <a:noFill/>
          <a:ln w="76200"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r>
              <a:rPr kumimoji="0" lang="en-GB" sz="1400" b="1" i="0" u="none" strike="noStrike" cap="none" normalizeH="0" baseline="0" dirty="0" smtClean="0">
                <a:ln>
                  <a:noFill/>
                </a:ln>
                <a:solidFill>
                  <a:schemeClr val="tx2"/>
                </a:solidFill>
                <a:effectLst/>
                <a:latin typeface="Arial" charset="0"/>
                <a:ea typeface="Arial" charset="0"/>
                <a:cs typeface="Arial" charset="0"/>
              </a:rPr>
              <a:t>Data Store</a:t>
            </a:r>
          </a:p>
        </p:txBody>
      </p:sp>
      <p:cxnSp>
        <p:nvCxnSpPr>
          <p:cNvPr id="29" name="Straight Connector 28"/>
          <p:cNvCxnSpPr>
            <a:stCxn id="24" idx="2"/>
          </p:cNvCxnSpPr>
          <p:nvPr/>
        </p:nvCxnSpPr>
        <p:spPr bwMode="auto">
          <a:xfrm>
            <a:off x="5661448" y="3760177"/>
            <a:ext cx="901248" cy="443065"/>
          </a:xfrm>
          <a:prstGeom prst="line">
            <a:avLst/>
          </a:prstGeom>
          <a:noFill/>
          <a:ln w="76200" cap="flat" cmpd="sng" algn="ctr">
            <a:solidFill>
              <a:schemeClr val="tx1"/>
            </a:solidFill>
            <a:prstDash val="sysDash"/>
            <a:round/>
            <a:headEnd type="none" w="med" len="med"/>
            <a:tailEnd type="none" w="med" len="med"/>
          </a:ln>
          <a:effectLst/>
        </p:spPr>
      </p:cxnSp>
      <p:cxnSp>
        <p:nvCxnSpPr>
          <p:cNvPr id="31" name="Straight Connector 30"/>
          <p:cNvCxnSpPr/>
          <p:nvPr/>
        </p:nvCxnSpPr>
        <p:spPr bwMode="auto">
          <a:xfrm>
            <a:off x="4973093" y="4358574"/>
            <a:ext cx="1579637" cy="1037"/>
          </a:xfrm>
          <a:prstGeom prst="line">
            <a:avLst/>
          </a:prstGeom>
          <a:noFill/>
          <a:ln w="76200" cap="flat" cmpd="sng" algn="ctr">
            <a:solidFill>
              <a:schemeClr val="tx1"/>
            </a:solidFill>
            <a:prstDash val="sysDash"/>
            <a:round/>
            <a:headEnd type="none" w="med" len="med"/>
            <a:tailEnd type="none" w="med" len="med"/>
          </a:ln>
          <a:effectLst/>
        </p:spPr>
      </p:cxnSp>
      <p:cxnSp>
        <p:nvCxnSpPr>
          <p:cNvPr id="33" name="Straight Connector 32"/>
          <p:cNvCxnSpPr/>
          <p:nvPr/>
        </p:nvCxnSpPr>
        <p:spPr bwMode="auto">
          <a:xfrm flipV="1">
            <a:off x="4973093" y="4509601"/>
            <a:ext cx="1595038" cy="203260"/>
          </a:xfrm>
          <a:prstGeom prst="line">
            <a:avLst/>
          </a:prstGeom>
          <a:noFill/>
          <a:ln w="76200" cap="flat" cmpd="sng" algn="ctr">
            <a:solidFill>
              <a:schemeClr val="tx1"/>
            </a:solidFill>
            <a:prstDash val="sysDash"/>
            <a:round/>
            <a:headEnd type="none" w="med" len="med"/>
            <a:tailEnd type="none" w="med" len="med"/>
          </a:ln>
          <a:effectLst/>
        </p:spPr>
      </p:cxnSp>
      <p:sp>
        <p:nvSpPr>
          <p:cNvPr id="35" name="TextBox 34"/>
          <p:cNvSpPr txBox="1"/>
          <p:nvPr/>
        </p:nvSpPr>
        <p:spPr>
          <a:xfrm>
            <a:off x="3952165" y="4211158"/>
            <a:ext cx="840615" cy="707886"/>
          </a:xfrm>
          <a:prstGeom prst="rect">
            <a:avLst/>
          </a:prstGeom>
          <a:noFill/>
        </p:spPr>
        <p:txBody>
          <a:bodyPr wrap="square" rtlCol="0">
            <a:spAutoFit/>
          </a:bodyPr>
          <a:lstStyle/>
          <a:p>
            <a:r>
              <a:rPr lang="en-GB" sz="2000" dirty="0" smtClean="0"/>
              <a:t>Other SSDs</a:t>
            </a:r>
            <a:endParaRPr lang="en-GB" sz="2000" dirty="0"/>
          </a:p>
        </p:txBody>
      </p:sp>
      <p:sp>
        <p:nvSpPr>
          <p:cNvPr id="37" name="Rectangle 36"/>
          <p:cNvSpPr/>
          <p:nvPr/>
        </p:nvSpPr>
        <p:spPr bwMode="auto">
          <a:xfrm>
            <a:off x="685800" y="1601757"/>
            <a:ext cx="7924800" cy="2403567"/>
          </a:xfrm>
          <a:prstGeom prst="rect">
            <a:avLst/>
          </a:prstGeom>
          <a:noFill/>
          <a:ln w="9525" cap="flat" cmpd="sng" algn="ctr">
            <a:solidFill>
              <a:schemeClr val="tx1"/>
            </a:solidFill>
            <a:prstDash val="solid"/>
            <a:round/>
            <a:headEnd type="none" w="med" len="med"/>
            <a:tailEnd type="none" w="med" len="med"/>
          </a:ln>
          <a:effectLst/>
        </p:spPr>
        <p:txBody>
          <a:bodyPr vert="horz" wrap="square" lIns="92075" tIns="46038" rIns="92075" bIns="46038" numCol="1" rtlCol="0" anchor="ctr" anchorCtr="0" compatLnSpc="1">
            <a:prstTxWarp prst="textNoShape">
              <a:avLst/>
            </a:prstTxWarp>
          </a:bodyPr>
          <a:lstStyle/>
          <a:p>
            <a:pPr marL="0" marR="0" indent="0" algn="ctr" defTabSz="914400" rtl="0" eaLnBrk="0" fontAlgn="base" latinLnBrk="0" hangingPunct="0">
              <a:lnSpc>
                <a:spcPct val="100000"/>
              </a:lnSpc>
              <a:spcBef>
                <a:spcPct val="0"/>
              </a:spcBef>
              <a:spcAft>
                <a:spcPct val="0"/>
              </a:spcAft>
              <a:buClrTx/>
              <a:buSzTx/>
              <a:buFontTx/>
              <a:buNone/>
              <a:tabLst/>
            </a:pPr>
            <a:endParaRPr kumimoji="0" lang="en-GB" sz="3200" b="1" i="0" u="none" strike="noStrike" cap="none" normalizeH="0" baseline="0" smtClean="0">
              <a:ln>
                <a:noFill/>
              </a:ln>
              <a:solidFill>
                <a:schemeClr val="tx2"/>
              </a:solidFill>
              <a:effectLst/>
              <a:latin typeface="Times New Roman" pitchFamily="18" charset="0"/>
            </a:endParaRPr>
          </a:p>
        </p:txBody>
      </p:sp>
      <p:sp>
        <p:nvSpPr>
          <p:cNvPr id="38" name="TextBox 37"/>
          <p:cNvSpPr txBox="1"/>
          <p:nvPr/>
        </p:nvSpPr>
        <p:spPr>
          <a:xfrm>
            <a:off x="4275827" y="1252860"/>
            <a:ext cx="840615" cy="400110"/>
          </a:xfrm>
          <a:prstGeom prst="rect">
            <a:avLst/>
          </a:prstGeom>
          <a:noFill/>
        </p:spPr>
        <p:txBody>
          <a:bodyPr wrap="square" rtlCol="0">
            <a:spAutoFit/>
          </a:bodyPr>
          <a:lstStyle/>
          <a:p>
            <a:r>
              <a:rPr lang="en-GB" sz="2000" smtClean="0"/>
              <a:t>SSD</a:t>
            </a:r>
            <a:endParaRPr lang="en-GB" sz="2000" dirty="0"/>
          </a:p>
        </p:txBody>
      </p:sp>
      <p:cxnSp>
        <p:nvCxnSpPr>
          <p:cNvPr id="39" name="Straight Connector 38"/>
          <p:cNvCxnSpPr/>
          <p:nvPr/>
        </p:nvCxnSpPr>
        <p:spPr bwMode="auto">
          <a:xfrm>
            <a:off x="2687140" y="3481754"/>
            <a:ext cx="553915" cy="0"/>
          </a:xfrm>
          <a:prstGeom prst="line">
            <a:avLst/>
          </a:prstGeom>
          <a:noFill/>
          <a:ln w="76200" cap="flat" cmpd="sng" algn="ctr">
            <a:solidFill>
              <a:schemeClr val="tx1"/>
            </a:solidFill>
            <a:prstDash val="solid"/>
            <a:round/>
            <a:headEnd type="none" w="med" len="med"/>
            <a:tailEnd type="none" w="med" len="med"/>
          </a:ln>
          <a:effectLst/>
        </p:spPr>
      </p:cxnSp>
      <p:cxnSp>
        <p:nvCxnSpPr>
          <p:cNvPr id="40" name="Straight Connector 39"/>
          <p:cNvCxnSpPr/>
          <p:nvPr/>
        </p:nvCxnSpPr>
        <p:spPr bwMode="auto">
          <a:xfrm>
            <a:off x="4442295" y="3505200"/>
            <a:ext cx="553915" cy="0"/>
          </a:xfrm>
          <a:prstGeom prst="line">
            <a:avLst/>
          </a:prstGeom>
          <a:noFill/>
          <a:ln w="76200" cap="flat" cmpd="sng" algn="ctr">
            <a:solidFill>
              <a:schemeClr val="tx1"/>
            </a:solidFill>
            <a:prstDash val="solid"/>
            <a:round/>
            <a:headEnd type="none" w="med" len="med"/>
            <a:tailEnd type="none" w="med" len="med"/>
          </a:ln>
          <a:effectLst/>
        </p:spPr>
      </p:cxnSp>
      <p:cxnSp>
        <p:nvCxnSpPr>
          <p:cNvPr id="41" name="Straight Connector 40"/>
          <p:cNvCxnSpPr/>
          <p:nvPr/>
        </p:nvCxnSpPr>
        <p:spPr bwMode="auto">
          <a:xfrm>
            <a:off x="934915" y="3481754"/>
            <a:ext cx="553915" cy="0"/>
          </a:xfrm>
          <a:prstGeom prst="line">
            <a:avLst/>
          </a:prstGeom>
          <a:noFill/>
          <a:ln w="76200" cap="flat" cmpd="sng" algn="ctr">
            <a:solidFill>
              <a:schemeClr val="tx1"/>
            </a:solidFill>
            <a:prstDash val="solid"/>
            <a:round/>
            <a:headEnd type="none" w="med" len="med"/>
            <a:tailEnd type="none" w="med" len="med"/>
          </a:ln>
          <a:effectLst/>
        </p:spPr>
      </p:cxnSp>
      <p:sp>
        <p:nvSpPr>
          <p:cNvPr id="45" name="TextBox 44"/>
          <p:cNvSpPr txBox="1"/>
          <p:nvPr/>
        </p:nvSpPr>
        <p:spPr>
          <a:xfrm>
            <a:off x="4648200" y="4844706"/>
            <a:ext cx="1904530" cy="523220"/>
          </a:xfrm>
          <a:prstGeom prst="rect">
            <a:avLst/>
          </a:prstGeom>
          <a:noFill/>
        </p:spPr>
        <p:txBody>
          <a:bodyPr wrap="square" rtlCol="0">
            <a:spAutoFit/>
          </a:bodyPr>
          <a:lstStyle/>
          <a:p>
            <a:r>
              <a:rPr lang="en-GB" sz="1400" dirty="0" smtClean="0"/>
              <a:t>Best Effort</a:t>
            </a:r>
            <a:br>
              <a:rPr lang="en-GB" sz="1400" dirty="0" smtClean="0"/>
            </a:br>
            <a:r>
              <a:rPr lang="en-GB" sz="1400" dirty="0" smtClean="0"/>
              <a:t>IP link</a:t>
            </a:r>
            <a:endParaRPr lang="en-GB" sz="1400" dirty="0"/>
          </a:p>
        </p:txBody>
      </p:sp>
      <p:cxnSp>
        <p:nvCxnSpPr>
          <p:cNvPr id="46" name="Straight Connector 45"/>
          <p:cNvCxnSpPr>
            <a:stCxn id="25" idx="2"/>
            <a:endCxn id="26" idx="0"/>
          </p:cNvCxnSpPr>
          <p:nvPr/>
        </p:nvCxnSpPr>
        <p:spPr bwMode="auto">
          <a:xfrm>
            <a:off x="7366441" y="4730780"/>
            <a:ext cx="0" cy="266701"/>
          </a:xfrm>
          <a:prstGeom prst="line">
            <a:avLst/>
          </a:prstGeom>
          <a:noFill/>
          <a:ln w="76200" cap="flat" cmpd="sng" algn="ctr">
            <a:solidFill>
              <a:schemeClr val="tx1"/>
            </a:solidFill>
            <a:prstDash val="sysDot"/>
            <a:round/>
            <a:headEnd type="none" w="med" len="med"/>
            <a:tailEnd type="none" w="med" len="med"/>
          </a:ln>
          <a:effectLst/>
        </p:spPr>
      </p:cxnSp>
      <p:cxnSp>
        <p:nvCxnSpPr>
          <p:cNvPr id="49" name="Straight Connector 48"/>
          <p:cNvCxnSpPr/>
          <p:nvPr/>
        </p:nvCxnSpPr>
        <p:spPr bwMode="auto">
          <a:xfrm>
            <a:off x="7366441" y="5530881"/>
            <a:ext cx="0" cy="266701"/>
          </a:xfrm>
          <a:prstGeom prst="line">
            <a:avLst/>
          </a:prstGeom>
          <a:noFill/>
          <a:ln w="76200" cap="flat" cmpd="sng" algn="ctr">
            <a:solidFill>
              <a:schemeClr val="tx1"/>
            </a:solidFill>
            <a:prstDash val="sysDot"/>
            <a:round/>
            <a:headEnd type="none" w="med" len="med"/>
            <a:tailEnd type="none" w="med" len="med"/>
          </a:ln>
          <a:effectLst/>
        </p:spPr>
      </p:cxnSp>
    </p:spTree>
    <p:extLst>
      <p:ext uri="{BB962C8B-B14F-4D97-AF65-F5344CB8AC3E}">
        <p14:creationId xmlns:p14="http://schemas.microsoft.com/office/powerpoint/2010/main" val="44765616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ext Placeholder 2"/>
          <p:cNvSpPr txBox="1">
            <a:spLocks/>
          </p:cNvSpPr>
          <p:nvPr>
            <p:custDataLst>
              <p:tags r:id="rId1"/>
            </p:custDataLst>
          </p:nvPr>
        </p:nvSpPr>
        <p:spPr>
          <a:xfrm>
            <a:off x="696913" y="1825751"/>
            <a:ext cx="7847012" cy="4649661"/>
          </a:xfrm>
          <a:prstGeom prst="rect">
            <a:avLst/>
          </a:prstGeom>
        </p:spPr>
        <p:txBody>
          <a:bodyPr vert="horz" lIns="0" tIns="0" rIns="0" bIns="0" rtlCol="0">
            <a:noAutofit/>
          </a:bodyPr>
          <a:lstStyle>
            <a:lvl1pPr marL="0" indent="0" algn="l" defTabSz="457200" rtl="0" eaLnBrk="1" latinLnBrk="0" hangingPunct="1">
              <a:spcBef>
                <a:spcPts val="300"/>
              </a:spcBef>
              <a:spcAft>
                <a:spcPts val="300"/>
              </a:spcAft>
              <a:buClr>
                <a:srgbClr val="FF0000"/>
              </a:buClr>
              <a:buFont typeface="Wingdings" charset="2"/>
              <a:buNone/>
              <a:defRPr sz="1400" kern="1200">
                <a:solidFill>
                  <a:schemeClr val="tx1"/>
                </a:solidFill>
                <a:latin typeface="+mj-lt"/>
                <a:ea typeface="+mn-ea"/>
                <a:cs typeface="Calibri"/>
              </a:defRPr>
            </a:lvl1pPr>
            <a:lvl2pPr marL="106363"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2pPr>
            <a:lvl3pPr marL="219075" indent="-106363" algn="l" defTabSz="457200" rtl="0" eaLnBrk="1" latinLnBrk="0" hangingPunct="1">
              <a:spcBef>
                <a:spcPts val="300"/>
              </a:spcBef>
              <a:spcAft>
                <a:spcPts val="300"/>
              </a:spcAft>
              <a:buClr>
                <a:schemeClr val="tx1"/>
              </a:buClr>
              <a:buFont typeface="Arial" pitchFamily="34" charset="0"/>
              <a:buChar char="–"/>
              <a:defRPr sz="1400" kern="1200">
                <a:solidFill>
                  <a:schemeClr val="tx1"/>
                </a:solidFill>
                <a:latin typeface="+mj-lt"/>
                <a:ea typeface="+mn-ea"/>
                <a:cs typeface="Calibri"/>
              </a:defRPr>
            </a:lvl3pPr>
            <a:lvl4pPr marL="355600" indent="-130175" algn="l" defTabSz="457200" rtl="0" eaLnBrk="1" latinLnBrk="0" hangingPunct="1">
              <a:spcBef>
                <a:spcPts val="300"/>
              </a:spcBef>
              <a:spcAft>
                <a:spcPts val="300"/>
              </a:spcAft>
              <a:buClr>
                <a:schemeClr val="tx1"/>
              </a:buClr>
              <a:buFont typeface="Wingdings" charset="2"/>
              <a:buChar char="§"/>
              <a:defRPr sz="1400" kern="1200">
                <a:solidFill>
                  <a:schemeClr val="tx1"/>
                </a:solidFill>
                <a:latin typeface="+mj-lt"/>
                <a:ea typeface="+mn-ea"/>
                <a:cs typeface="Calibri"/>
              </a:defRPr>
            </a:lvl4pPr>
            <a:lvl5pPr marL="498475" indent="-142875" algn="l" defTabSz="457200" rtl="0" eaLnBrk="1" latinLnBrk="0" hangingPunct="1">
              <a:spcBef>
                <a:spcPts val="300"/>
              </a:spcBef>
              <a:spcAft>
                <a:spcPts val="300"/>
              </a:spcAft>
              <a:buClr>
                <a:schemeClr val="tx1"/>
              </a:buClr>
              <a:buFont typeface="Courier New" pitchFamily="49" charset="0"/>
              <a:buChar char="o"/>
              <a:tabLst/>
              <a:defRPr sz="1200" kern="1200">
                <a:solidFill>
                  <a:srgbClr val="404F3C"/>
                </a:solidFill>
                <a:latin typeface="+mj-lt"/>
                <a:ea typeface="+mn-ea"/>
                <a:cs typeface="Calibri"/>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a:lstStyle>
          <a:p>
            <a:pPr marL="0" lvl="1" indent="0">
              <a:buClr>
                <a:srgbClr val="FF0000"/>
              </a:buClr>
              <a:buNone/>
            </a:pPr>
            <a:r>
              <a:rPr lang="en-US" sz="2400" b="0" dirty="0">
                <a:latin typeface="+mn-lt"/>
                <a:cs typeface="Arial" pitchFamily="34" charset="0"/>
              </a:rPr>
              <a:t>Radio spectrum is sensed according to an accepted technique by a Spectrum Sensing </a:t>
            </a:r>
            <a:r>
              <a:rPr lang="en-US" sz="2400" b="0" dirty="0" smtClean="0">
                <a:latin typeface="+mn-lt"/>
                <a:cs typeface="Arial" pitchFamily="34" charset="0"/>
              </a:rPr>
              <a:t>Module and within hardware parameters</a:t>
            </a:r>
            <a:endParaRPr lang="en-US" sz="2400" b="0" dirty="0">
              <a:latin typeface="+mn-lt"/>
              <a:cs typeface="Arial" pitchFamily="34" charset="0"/>
            </a:endParaRPr>
          </a:p>
          <a:p>
            <a:pPr marL="0" lvl="1" indent="0">
              <a:buClr>
                <a:srgbClr val="FF0000"/>
              </a:buClr>
              <a:buNone/>
            </a:pPr>
            <a:endParaRPr lang="en-US" sz="600" b="0" dirty="0">
              <a:latin typeface="+mn-lt"/>
              <a:cs typeface="Arial" pitchFamily="34" charset="0"/>
            </a:endParaRPr>
          </a:p>
          <a:p>
            <a:pPr marL="0" lvl="1" indent="0">
              <a:buClr>
                <a:srgbClr val="FF0000"/>
              </a:buClr>
              <a:buNone/>
            </a:pP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What sensing library is being used (</a:t>
            </a:r>
            <a:r>
              <a:rPr lang="en-US" sz="1800" b="0" dirty="0" err="1">
                <a:latin typeface="+mn-lt"/>
                <a:cs typeface="Arial" pitchFamily="34" charset="0"/>
              </a:rPr>
              <a:t>standardised</a:t>
            </a:r>
            <a:r>
              <a:rPr lang="en-US" sz="1800" b="0" dirty="0">
                <a:latin typeface="+mn-lt"/>
                <a:cs typeface="Arial" pitchFamily="34" charset="0"/>
              </a:rPr>
              <a:t>, </a:t>
            </a:r>
            <a:r>
              <a:rPr lang="en-US" sz="1800" b="0" dirty="0" err="1">
                <a:latin typeface="+mn-lt"/>
                <a:cs typeface="Arial" pitchFamily="34" charset="0"/>
              </a:rPr>
              <a:t>authorised</a:t>
            </a:r>
            <a:r>
              <a:rPr lang="en-US" sz="1800" b="0" dirty="0">
                <a:latin typeface="+mn-lt"/>
                <a:cs typeface="Arial" pitchFamily="34" charset="0"/>
              </a:rPr>
              <a:t> for use in SSM, signed)</a:t>
            </a:r>
          </a:p>
          <a:p>
            <a:pPr marL="358775" lvl="2" indent="-176213">
              <a:buFont typeface="Courier New" pitchFamily="49" charset="0"/>
              <a:buChar char="o"/>
              <a:tabLst>
                <a:tab pos="358775" algn="l"/>
              </a:tabLst>
            </a:pPr>
            <a:r>
              <a:rPr lang="en-US" sz="1800" b="0" dirty="0">
                <a:latin typeface="+mn-lt"/>
                <a:cs typeface="Arial" pitchFamily="34" charset="0"/>
              </a:rPr>
              <a:t>Accepted standard for </a:t>
            </a:r>
            <a:r>
              <a:rPr lang="en-US" sz="1800" b="0" dirty="0" smtClean="0">
                <a:latin typeface="+mn-lt"/>
                <a:cs typeface="Arial" pitchFamily="34" charset="0"/>
              </a:rPr>
              <a:t>hardware/OS </a:t>
            </a:r>
            <a:r>
              <a:rPr lang="en-US" sz="1800" b="0" dirty="0">
                <a:latin typeface="+mn-lt"/>
                <a:cs typeface="Arial" pitchFamily="34" charset="0"/>
              </a:rPr>
              <a:t>implementation – defined in terms of </a:t>
            </a:r>
            <a:r>
              <a:rPr lang="en-US" sz="1800" b="0" dirty="0" smtClean="0">
                <a:latin typeface="+mn-lt"/>
                <a:cs typeface="Arial" pitchFamily="34" charset="0"/>
              </a:rPr>
              <a:t>performance parameters </a:t>
            </a:r>
            <a:r>
              <a:rPr lang="en-US" sz="1800" b="0" dirty="0">
                <a:latin typeface="+mn-lt"/>
                <a:cs typeface="Arial" pitchFamily="34" charset="0"/>
              </a:rPr>
              <a:t>for scanning system </a:t>
            </a:r>
            <a:r>
              <a:rPr lang="en-US" sz="1800" b="0" dirty="0" smtClean="0">
                <a:latin typeface="+mn-lt"/>
                <a:cs typeface="Arial" pitchFamily="34" charset="0"/>
              </a:rPr>
              <a:t>(there could be many </a:t>
            </a:r>
            <a:r>
              <a:rPr lang="en-US" sz="1800" b="0" dirty="0">
                <a:latin typeface="+mn-lt"/>
                <a:cs typeface="Arial" pitchFamily="34" charset="0"/>
              </a:rPr>
              <a:t>permutations for </a:t>
            </a:r>
            <a:r>
              <a:rPr lang="en-US" sz="1800" b="0" dirty="0" err="1" smtClean="0">
                <a:latin typeface="+mn-lt"/>
                <a:cs typeface="Arial" pitchFamily="34" charset="0"/>
              </a:rPr>
              <a:t>hw</a:t>
            </a:r>
            <a:r>
              <a:rPr lang="en-US" sz="1800" b="0" dirty="0" smtClean="0">
                <a:latin typeface="+mn-lt"/>
                <a:cs typeface="Arial" pitchFamily="34" charset="0"/>
              </a:rPr>
              <a:t>, </a:t>
            </a:r>
            <a:r>
              <a:rPr lang="en-US" sz="1800" b="0" dirty="0" err="1" smtClean="0">
                <a:latin typeface="+mn-lt"/>
                <a:cs typeface="Arial" pitchFamily="34" charset="0"/>
              </a:rPr>
              <a:t>sw</a:t>
            </a:r>
            <a:r>
              <a:rPr lang="en-US" sz="1800" b="0" dirty="0" smtClean="0">
                <a:latin typeface="+mn-lt"/>
                <a:cs typeface="Arial" pitchFamily="34" charset="0"/>
              </a:rPr>
              <a:t> and architectures</a:t>
            </a:r>
            <a:r>
              <a:rPr lang="en-US" sz="1800" b="0" dirty="0">
                <a:latin typeface="+mn-lt"/>
                <a:cs typeface="Arial" pitchFamily="34" charset="0"/>
              </a:rPr>
              <a:t>)</a:t>
            </a:r>
          </a:p>
          <a:p>
            <a:pPr marL="358775" lvl="2" indent="-176213">
              <a:buFont typeface="Courier New" pitchFamily="49" charset="0"/>
              <a:buChar char="o"/>
              <a:tabLst>
                <a:tab pos="358775" algn="l"/>
              </a:tabLst>
            </a:pPr>
            <a:r>
              <a:rPr lang="en-US" sz="1800" b="0" dirty="0" err="1">
                <a:latin typeface="+mn-lt"/>
                <a:cs typeface="Arial" pitchFamily="34" charset="0"/>
              </a:rPr>
              <a:t>Standardisation</a:t>
            </a:r>
            <a:r>
              <a:rPr lang="en-US" sz="1800" b="0" dirty="0">
                <a:latin typeface="+mn-lt"/>
                <a:cs typeface="Arial" pitchFamily="34" charset="0"/>
              </a:rPr>
              <a:t> of </a:t>
            </a:r>
            <a:r>
              <a:rPr lang="en-US" sz="1800" b="0" dirty="0" smtClean="0">
                <a:latin typeface="+mn-lt"/>
                <a:cs typeface="Arial" pitchFamily="34" charset="0"/>
              </a:rPr>
              <a:t>hardware metrics </a:t>
            </a:r>
            <a:r>
              <a:rPr lang="en-US" sz="1800" b="0" dirty="0">
                <a:latin typeface="+mn-lt"/>
                <a:cs typeface="Arial" pitchFamily="34" charset="0"/>
              </a:rPr>
              <a:t>in scanning chain – </a:t>
            </a:r>
            <a:r>
              <a:rPr lang="en-US" sz="1800" b="0" dirty="0" smtClean="0">
                <a:latin typeface="+mn-lt"/>
                <a:cs typeface="Arial" pitchFamily="34" charset="0"/>
              </a:rPr>
              <a:t>antenna</a:t>
            </a:r>
            <a:r>
              <a:rPr lang="en-US" sz="1800" b="0" dirty="0">
                <a:latin typeface="+mn-lt"/>
                <a:cs typeface="Arial" pitchFamily="34" charset="0"/>
              </a:rPr>
              <a:t>, </a:t>
            </a:r>
            <a:r>
              <a:rPr lang="en-US" sz="1800" b="0" dirty="0" smtClean="0">
                <a:latin typeface="+mn-lt"/>
                <a:cs typeface="Arial" pitchFamily="34" charset="0"/>
              </a:rPr>
              <a:t>cables, radio receiver</a:t>
            </a:r>
          </a:p>
          <a:p>
            <a:pPr marL="358775" lvl="2" indent="-176213">
              <a:buFont typeface="Courier New" pitchFamily="49" charset="0"/>
              <a:buChar char="o"/>
              <a:tabLst>
                <a:tab pos="358775" algn="l"/>
              </a:tabLst>
            </a:pPr>
            <a:r>
              <a:rPr lang="en-US" sz="1800" b="0" dirty="0" smtClean="0">
                <a:latin typeface="+mn-lt"/>
                <a:cs typeface="Arial" pitchFamily="34" charset="0"/>
              </a:rPr>
              <a:t>Type-approval </a:t>
            </a:r>
            <a:r>
              <a:rPr lang="en-US" sz="1800" b="0" dirty="0">
                <a:latin typeface="+mn-lt"/>
                <a:cs typeface="Arial" pitchFamily="34" charset="0"/>
              </a:rPr>
              <a:t>and </a:t>
            </a:r>
            <a:r>
              <a:rPr lang="en-US" sz="1800" b="0" dirty="0" smtClean="0">
                <a:latin typeface="+mn-lt"/>
                <a:cs typeface="Arial" pitchFamily="34" charset="0"/>
              </a:rPr>
              <a:t>calibration standards</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smtClean="0">
                <a:latin typeface="+mn-lt"/>
                <a:cs typeface="Arial" pitchFamily="34" charset="0"/>
              </a:rPr>
              <a:t>Standards for signal processing in </a:t>
            </a:r>
            <a:r>
              <a:rPr lang="en-US" sz="1800" b="0" dirty="0">
                <a:latin typeface="+mn-lt"/>
                <a:cs typeface="Arial" pitchFamily="34" charset="0"/>
              </a:rPr>
              <a:t>amplifiers, </a:t>
            </a:r>
            <a:r>
              <a:rPr lang="en-US" sz="1800" b="0" dirty="0" smtClean="0">
                <a:latin typeface="+mn-lt"/>
                <a:cs typeface="Arial" pitchFamily="34" charset="0"/>
              </a:rPr>
              <a:t>filters, FFT</a:t>
            </a:r>
            <a:r>
              <a:rPr lang="en-US" sz="1800" b="0" dirty="0" smtClean="0">
                <a:cs typeface="Arial" pitchFamily="34" charset="0"/>
              </a:rPr>
              <a:t>, </a:t>
            </a:r>
            <a:r>
              <a:rPr lang="en-US" sz="1800" b="0" dirty="0" err="1" smtClean="0">
                <a:cs typeface="Arial" pitchFamily="34" charset="0"/>
              </a:rPr>
              <a:t>etc</a:t>
            </a:r>
            <a:endParaRPr lang="en-US" sz="1800" b="0" dirty="0">
              <a:latin typeface="+mn-lt"/>
              <a:cs typeface="Arial" pitchFamily="34" charset="0"/>
            </a:endParaRPr>
          </a:p>
          <a:p>
            <a:pPr marL="358775" lvl="2" indent="-176213">
              <a:buFont typeface="Courier New" pitchFamily="49" charset="0"/>
              <a:buChar char="o"/>
              <a:tabLst>
                <a:tab pos="358775" algn="l"/>
              </a:tabLst>
            </a:pPr>
            <a:r>
              <a:rPr lang="en-US" sz="1800" b="0" dirty="0">
                <a:latin typeface="+mn-lt"/>
                <a:cs typeface="Arial" pitchFamily="34" charset="0"/>
              </a:rPr>
              <a:t>Signed verification of current calibration </a:t>
            </a:r>
            <a:r>
              <a:rPr lang="en-US" sz="1800" b="0" dirty="0" smtClean="0">
                <a:latin typeface="+mn-lt"/>
                <a:cs typeface="Arial" pitchFamily="34" charset="0"/>
              </a:rPr>
              <a:t>certificate (or none)</a:t>
            </a:r>
            <a:endParaRPr lang="en-US" sz="1800" b="0" dirty="0">
              <a:latin typeface="+mn-lt"/>
              <a:cs typeface="Arial" pitchFamily="34" charset="0"/>
            </a:endParaRPr>
          </a:p>
        </p:txBody>
      </p:sp>
      <p:sp>
        <p:nvSpPr>
          <p:cNvPr id="4" name="Title 2"/>
          <p:cNvSpPr>
            <a:spLocks noGrp="1"/>
          </p:cNvSpPr>
          <p:nvPr>
            <p:ph type="title"/>
          </p:nvPr>
        </p:nvSpPr>
        <p:spPr>
          <a:xfrm>
            <a:off x="696913" y="951525"/>
            <a:ext cx="6833522" cy="572475"/>
          </a:xfrm>
        </p:spPr>
        <p:txBody>
          <a:bodyPr/>
          <a:lstStyle/>
          <a:p>
            <a:r>
              <a:rPr lang="en-US" dirty="0" smtClean="0"/>
              <a:t>SCOS Minimum Functional </a:t>
            </a:r>
            <a:r>
              <a:rPr lang="en-US" smtClean="0"/>
              <a:t>Spec – 1</a:t>
            </a:r>
            <a:br>
              <a:rPr lang="en-US" smtClean="0"/>
            </a:br>
            <a:r>
              <a:rPr lang="en-US" smtClean="0"/>
              <a:t>Sensing</a:t>
            </a:r>
            <a:endParaRPr lang="en-US" dirty="0"/>
          </a:p>
        </p:txBody>
      </p:sp>
      <p:sp>
        <p:nvSpPr>
          <p:cNvPr id="2" name="Date Placeholder 1"/>
          <p:cNvSpPr>
            <a:spLocks noGrp="1"/>
          </p:cNvSpPr>
          <p:nvPr>
            <p:ph type="dt" sz="half" idx="10"/>
          </p:nvPr>
        </p:nvSpPr>
        <p:spPr/>
        <p:txBody>
          <a:bodyPr/>
          <a:lstStyle/>
          <a:p>
            <a:r>
              <a:rPr lang="en-GB" smtClean="0"/>
              <a:t>March 2015</a:t>
            </a:r>
            <a:endParaRPr lang="en-US"/>
          </a:p>
        </p:txBody>
      </p:sp>
      <p:sp>
        <p:nvSpPr>
          <p:cNvPr id="5" name="Footer Placeholder 4"/>
          <p:cNvSpPr>
            <a:spLocks noGrp="1"/>
          </p:cNvSpPr>
          <p:nvPr>
            <p:ph type="ftr" sz="quarter" idx="11"/>
          </p:nvPr>
        </p:nvSpPr>
        <p:spPr/>
        <p:txBody>
          <a:bodyPr/>
          <a:lstStyle/>
          <a:p>
            <a:r>
              <a:rPr lang="en-US" smtClean="0"/>
              <a:t>Roger Hislop, Internet Solutions</a:t>
            </a:r>
            <a:endParaRPr lang="en-US"/>
          </a:p>
        </p:txBody>
      </p:sp>
      <p:sp>
        <p:nvSpPr>
          <p:cNvPr id="6" name="Slide Number Placeholder 5"/>
          <p:cNvSpPr>
            <a:spLocks noGrp="1"/>
          </p:cNvSpPr>
          <p:nvPr>
            <p:ph type="sldNum" sz="quarter" idx="12"/>
          </p:nvPr>
        </p:nvSpPr>
        <p:spPr/>
        <p:txBody>
          <a:bodyPr/>
          <a:lstStyle/>
          <a:p>
            <a:r>
              <a:rPr lang="en-US" smtClean="0"/>
              <a:t>Slide </a:t>
            </a:r>
            <a:fld id="{0E87EFAD-3A5E-48DC-BEEE-791E84F09C6B}" type="slidenum">
              <a:rPr lang="en-US" smtClean="0"/>
              <a:pPr/>
              <a:t>9</a:t>
            </a:fld>
            <a:endParaRPr lang="en-US"/>
          </a:p>
        </p:txBody>
      </p:sp>
    </p:spTree>
    <p:extLst>
      <p:ext uri="{BB962C8B-B14F-4D97-AF65-F5344CB8AC3E}">
        <p14:creationId xmlns:p14="http://schemas.microsoft.com/office/powerpoint/2010/main" val="1635302128"/>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2.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3.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4.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5.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6.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7.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ags/tag8.xml><?xml version="1.0" encoding="utf-8"?>
<p:tagLst xmlns:a="http://schemas.openxmlformats.org/drawingml/2006/main" xmlns:r="http://schemas.openxmlformats.org/officeDocument/2006/relationships" xmlns:p="http://schemas.openxmlformats.org/presentationml/2006/main">
  <p:tag name="THINKCELLSHAPEDONOTDELETE" val="p7Dv_REajDEaXLrZ7SvsfJw"/>
</p:tagLst>
</file>

<file path=ppt/theme/theme1.xml><?xml version="1.0" encoding="utf-8"?>
<a:theme xmlns:a="http://schemas.openxmlformats.org/drawingml/2006/main" name="802-22-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22-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spDef>
    <a:lnDef>
      <a:spPr bwMode="auto">
        <a:xfrm>
          <a:off x="0" y="0"/>
          <a:ext cx="1" cy="1"/>
        </a:xfrm>
        <a:custGeom>
          <a:avLst/>
          <a:gdLst/>
          <a:ahLst/>
          <a:cxnLst/>
          <a:rect l="0" t="0" r="0" b="0"/>
          <a:pathLst/>
        </a:custGeom>
        <a:noFill/>
        <a:ln w="9525" cap="flat" cmpd="sng" algn="ctr">
          <a:noFill/>
          <a:prstDash val="solid"/>
          <a:round/>
          <a:headEnd type="none" w="med" len="med"/>
          <a:tailEnd type="none" w="med" len="med"/>
        </a:ln>
        <a:effectLst/>
      </a:spPr>
      <a:bodyPr vert="horz" wrap="square" lIns="92075" tIns="46038" rIns="92075" bIns="46038" numCol="1" anchor="ctr" anchorCtr="0" compatLnSpc="1">
        <a:prstTxWarp prst="textNoShape">
          <a:avLst/>
        </a:prstTxWarp>
      </a:bodyPr>
      <a:lstStyle>
        <a:defPPr marL="0" marR="0" indent="0" algn="ctr" defTabSz="914400" rtl="0" eaLnBrk="0" fontAlgn="base" latinLnBrk="0" hangingPunct="0">
          <a:lnSpc>
            <a:spcPct val="100000"/>
          </a:lnSpc>
          <a:spcBef>
            <a:spcPct val="0"/>
          </a:spcBef>
          <a:spcAft>
            <a:spcPct val="0"/>
          </a:spcAft>
          <a:buClrTx/>
          <a:buSzTx/>
          <a:buFontTx/>
          <a:buNone/>
          <a:tabLst/>
          <a:defRPr kumimoji="0" lang="en-US" sz="3200" b="1" i="0" u="none" strike="noStrike" cap="none" normalizeH="0" baseline="0" smtClean="0">
            <a:ln>
              <a:noFill/>
            </a:ln>
            <a:solidFill>
              <a:schemeClr val="tx2"/>
            </a:solidFill>
            <a:effectLst/>
            <a:latin typeface="Times New Roman" pitchFamily="18" charset="0"/>
          </a:defRPr>
        </a:defPPr>
      </a:lstStyle>
    </a:lnDef>
  </a:objectDefaults>
  <a:extraClrSchemeLst>
    <a:extraClrScheme>
      <a:clrScheme name="802-22-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22-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22-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22-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22-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22-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22-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2595</TotalTime>
  <Words>1857</Words>
  <Application>Microsoft Office PowerPoint</Application>
  <PresentationFormat>On-screen Show (4:3)</PresentationFormat>
  <Paragraphs>240</Paragraphs>
  <Slides>19</Slides>
  <Notes>2</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19</vt:i4>
      </vt:variant>
    </vt:vector>
  </HeadingPairs>
  <TitlesOfParts>
    <vt:vector size="26" baseType="lpstr">
      <vt:lpstr>Arial</vt:lpstr>
      <vt:lpstr>Calibri</vt:lpstr>
      <vt:lpstr>Courier New</vt:lpstr>
      <vt:lpstr>Times New Roman</vt:lpstr>
      <vt:lpstr>Wingdings</vt:lpstr>
      <vt:lpstr>802-22-Submission</vt:lpstr>
      <vt:lpstr>Document</vt:lpstr>
      <vt:lpstr>Proposed Work Streams </vt:lpstr>
      <vt:lpstr>Abstract</vt:lpstr>
      <vt:lpstr>Golden Rule of White Space Regulation </vt:lpstr>
      <vt:lpstr>New Golden Rule of White Space Regulation </vt:lpstr>
      <vt:lpstr>Use cases for SCOS</vt:lpstr>
      <vt:lpstr>How should we sense?</vt:lpstr>
      <vt:lpstr>802.22.3 minimum functional requirements</vt:lpstr>
      <vt:lpstr>Sensing Chain</vt:lpstr>
      <vt:lpstr>SCOS Minimum Functional Spec – 1 Sensing</vt:lpstr>
      <vt:lpstr>SCOS Minimum Functional Spec – 2 Packaging</vt:lpstr>
      <vt:lpstr>PowerPoint Presentation</vt:lpstr>
      <vt:lpstr>PowerPoint Presentation</vt:lpstr>
      <vt:lpstr>PowerPoint Presentation</vt:lpstr>
      <vt:lpstr>PowerPoint Presentation</vt:lpstr>
      <vt:lpstr>Other Considerations</vt:lpstr>
      <vt:lpstr>Other Considerations</vt:lpstr>
      <vt:lpstr>PowerPoint Presentation</vt:lpstr>
      <vt:lpstr>Next Steps</vt:lpstr>
      <vt:lpstr>References</vt:lpstr>
    </vt:vector>
  </TitlesOfParts>
  <Manager/>
  <Company>Internet Solutions</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802.22.3 TG task breakdown</dc:title>
  <dc:subject/>
  <dc:creator>Roger Hislop</dc:creator>
  <cp:keywords/>
  <dc:description/>
  <cp:lastModifiedBy>Apurva Mody</cp:lastModifiedBy>
  <cp:revision>57</cp:revision>
  <cp:lastPrinted>1998-02-10T13:28:06Z</cp:lastPrinted>
  <dcterms:created xsi:type="dcterms:W3CDTF">2010-04-08T03:57:18Z</dcterms:created>
  <dcterms:modified xsi:type="dcterms:W3CDTF">2016-03-17T01:20:11Z</dcterms:modified>
  <cp:category/>
</cp:coreProperties>
</file>