
<file path=[Content_Types].xml><?xml version="1.0" encoding="utf-8"?>
<Types xmlns="http://schemas.openxmlformats.org/package/2006/content-types">
  <Default Extension="xml" ContentType="application/xml"/>
  <Default Extension="jpeg" ContentType="image/jpeg"/>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57" r:id="rId3"/>
    <p:sldId id="275" r:id="rId4"/>
    <p:sldId id="279" r:id="rId5"/>
    <p:sldId id="281" r:id="rId6"/>
    <p:sldId id="280" r:id="rId7"/>
    <p:sldId id="282" r:id="rId8"/>
    <p:sldId id="292" r:id="rId9"/>
    <p:sldId id="283" r:id="rId10"/>
    <p:sldId id="284" r:id="rId11"/>
    <p:sldId id="285" r:id="rId12"/>
    <p:sldId id="286" r:id="rId13"/>
    <p:sldId id="287" r:id="rId14"/>
    <p:sldId id="288" r:id="rId15"/>
    <p:sldId id="289" r:id="rId16"/>
    <p:sldId id="290" r:id="rId17"/>
    <p:sldId id="293" r:id="rId18"/>
    <p:sldId id="291" r:id="rId19"/>
    <p:sldId id="270" r:id="rId20"/>
  </p:sldIdLst>
  <p:sldSz cx="9144000" cy="6858000" type="screen4x3"/>
  <p:notesSz cx="6858000" cy="9034463"/>
  <p:defaultTextStyle>
    <a:defPPr>
      <a:defRPr lang="en-US"/>
    </a:defPPr>
    <a:lvl1pPr algn="ctr" rtl="0" eaLnBrk="0" fontAlgn="base" hangingPunct="0">
      <a:spcBef>
        <a:spcPct val="0"/>
      </a:spcBef>
      <a:spcAft>
        <a:spcPct val="0"/>
      </a:spcAft>
      <a:defRPr sz="32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0"/>
    <p:restoredTop sz="86395"/>
  </p:normalViewPr>
  <p:slideViewPr>
    <p:cSldViewPr>
      <p:cViewPr>
        <p:scale>
          <a:sx n="119" d="100"/>
          <a:sy n="119" d="100"/>
        </p:scale>
        <p:origin x="1680"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smtClean="0"/>
              <a:t>doc.: IEEE 802.22-16/0005r0</a:t>
            </a:r>
            <a:endParaRPr lang="en-US"/>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GB" smtClean="0"/>
              <a:t>March 2015</a:t>
            </a:r>
            <a:endParaRPr lang="en-US"/>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smtClean="0"/>
              <a:t>Roger Hislop, Internet Solutions</a:t>
            </a:r>
            <a:endParaRPr lang="en-US"/>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Page </a:t>
            </a:r>
            <a:fld id="{2D2D3494-76A5-4CA5-B56D-173DCED24C7B}" type="slidenum">
              <a:rPr lang="en-US"/>
              <a:pPr/>
              <a:t>‹#›</a:t>
            </a:fld>
            <a:endParaRPr lang="en-US"/>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2906991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smtClean="0"/>
              <a:t>doc.: IEEE 802.22-16/0005r0</a:t>
            </a:r>
            <a:endParaRPr lang="en-US"/>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GB" smtClean="0"/>
              <a:t>March 2015</a:t>
            </a:r>
            <a:endParaRPr lang="en-US"/>
          </a:p>
        </p:txBody>
      </p:sp>
      <p:sp>
        <p:nvSpPr>
          <p:cNvPr id="2052"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a:defRPr sz="1200" b="0">
                <a:solidFill>
                  <a:schemeClr val="tx1"/>
                </a:solidFill>
              </a:defRPr>
            </a:lvl5pPr>
          </a:lstStyle>
          <a:p>
            <a:pPr lvl="4"/>
            <a:r>
              <a:rPr lang="en-US" smtClean="0"/>
              <a:t>Roger Hislop, Internet Solutions</a:t>
            </a:r>
            <a:endParaRPr lang="en-US"/>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Page </a:t>
            </a:r>
            <a:fld id="{8C7D87AC-FA4C-40AC-B154-A4B05B5FA19B}" type="slidenum">
              <a:rPr lang="en-US"/>
              <a:pPr/>
              <a:t>‹#›</a:t>
            </a:fld>
            <a:endParaRPr lang="en-US"/>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algn="l" defTabSz="896938"/>
            <a:r>
              <a:rPr lang="en-US" sz="1200" b="0">
                <a:solidFill>
                  <a:schemeClr val="tx1"/>
                </a:solidFill>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5397578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802.22-16/0005r0</a:t>
            </a:r>
            <a:endParaRPr lang="en-US"/>
          </a:p>
        </p:txBody>
      </p:sp>
      <p:sp>
        <p:nvSpPr>
          <p:cNvPr id="5" name="Rectangle 3"/>
          <p:cNvSpPr>
            <a:spLocks noGrp="1" noChangeArrowheads="1"/>
          </p:cNvSpPr>
          <p:nvPr>
            <p:ph type="dt" idx="1"/>
          </p:nvPr>
        </p:nvSpPr>
        <p:spPr>
          <a:ln/>
        </p:spPr>
        <p:txBody>
          <a:bodyPr/>
          <a:lstStyle/>
          <a:p>
            <a:r>
              <a:rPr lang="en-GB"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Roger Hislop, Internet Solutions</a:t>
            </a:r>
            <a:endParaRPr lang="en-US"/>
          </a:p>
        </p:txBody>
      </p:sp>
      <p:sp>
        <p:nvSpPr>
          <p:cNvPr id="7" name="Rectangle 7"/>
          <p:cNvSpPr>
            <a:spLocks noGrp="1" noChangeArrowheads="1"/>
          </p:cNvSpPr>
          <p:nvPr>
            <p:ph type="sldNum" sz="quarter" idx="5"/>
          </p:nvPr>
        </p:nvSpPr>
        <p:spPr>
          <a:ln/>
        </p:spPr>
        <p:txBody>
          <a:bodyPr/>
          <a:lstStyle/>
          <a:p>
            <a:r>
              <a:rPr lang="en-US"/>
              <a:t>Page </a:t>
            </a:r>
            <a:fld id="{B52A597E-8DCA-40BC-B1F4-59E3A19790CB}"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33045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802.22-16/0005r0</a:t>
            </a:r>
            <a:endParaRPr lang="en-US"/>
          </a:p>
        </p:txBody>
      </p:sp>
      <p:sp>
        <p:nvSpPr>
          <p:cNvPr id="5" name="Rectangle 3"/>
          <p:cNvSpPr>
            <a:spLocks noGrp="1" noChangeArrowheads="1"/>
          </p:cNvSpPr>
          <p:nvPr>
            <p:ph type="dt" idx="1"/>
          </p:nvPr>
        </p:nvSpPr>
        <p:spPr>
          <a:ln/>
        </p:spPr>
        <p:txBody>
          <a:bodyPr/>
          <a:lstStyle/>
          <a:p>
            <a:r>
              <a:rPr lang="en-GB"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Roger Hislop, Internet Solutions</a:t>
            </a:r>
            <a:endParaRPr lang="en-US"/>
          </a:p>
        </p:txBody>
      </p:sp>
      <p:sp>
        <p:nvSpPr>
          <p:cNvPr id="7" name="Rectangle 7"/>
          <p:cNvSpPr>
            <a:spLocks noGrp="1" noChangeArrowheads="1"/>
          </p:cNvSpPr>
          <p:nvPr>
            <p:ph type="sldNum" sz="quarter" idx="5"/>
          </p:nvPr>
        </p:nvSpPr>
        <p:spPr>
          <a:ln/>
        </p:spPr>
        <p:txBody>
          <a:bodyPr/>
          <a:lstStyle/>
          <a:p>
            <a:r>
              <a:rPr lang="en-US"/>
              <a:t>Page </a:t>
            </a:r>
            <a:fld id="{AE71AAFD-8724-4FA1-8AA5-B277EE5E7CBD}" type="slidenum">
              <a:rPr lang="en-US"/>
              <a:pPr/>
              <a:t>2</a:t>
            </a:fld>
            <a:endParaRPr lang="en-US"/>
          </a:p>
        </p:txBody>
      </p:sp>
      <p:sp>
        <p:nvSpPr>
          <p:cNvPr id="6146" name="Rectangle 2"/>
          <p:cNvSpPr>
            <a:spLocks noGrp="1" noRot="1" noChangeAspect="1" noChangeArrowheads="1" noTextEdit="1"/>
          </p:cNvSpPr>
          <p:nvPr>
            <p:ph type="sldImg"/>
          </p:nvPr>
        </p:nvSpPr>
        <p:spPr>
          <a:ln cap="flat"/>
        </p:spPr>
      </p:sp>
      <p:sp>
        <p:nvSpPr>
          <p:cNvPr id="6147" name="Rectangle 3"/>
          <p:cNvSpPr>
            <a:spLocks noGrp="1" noChangeArrowheads="1"/>
          </p:cNvSpPr>
          <p:nvPr>
            <p:ph type="body" idx="1"/>
          </p:nvPr>
        </p:nvSpPr>
        <p:spPr>
          <a:ln/>
        </p:spPr>
        <p:txBody>
          <a:bodyPr lIns="93355" rIns="93355"/>
          <a:lstStyle/>
          <a:p>
            <a:endParaRPr lang="en-US"/>
          </a:p>
        </p:txBody>
      </p:sp>
    </p:spTree>
    <p:extLst>
      <p:ext uri="{BB962C8B-B14F-4D97-AF65-F5344CB8AC3E}">
        <p14:creationId xmlns:p14="http://schemas.microsoft.com/office/powerpoint/2010/main" val="38416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E87EFAD-3A5E-48DC-BEEE-791E84F09C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8426830-A67B-4288-B7F6-8C73581C874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A2EB656-2B2E-4DEC-B10E-6066EB6A52A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ext Placeholder 2"/>
          <p:cNvSpPr>
            <a:spLocks noGrp="1"/>
          </p:cNvSpPr>
          <p:nvPr>
            <p:ph idx="11"/>
          </p:nvPr>
        </p:nvSpPr>
        <p:spPr>
          <a:xfrm>
            <a:off x="296865" y="1215812"/>
            <a:ext cx="8550275" cy="4884739"/>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8" name="Title Placeholder 1"/>
          <p:cNvSpPr>
            <a:spLocks noGrp="1"/>
          </p:cNvSpPr>
          <p:nvPr>
            <p:ph type="title"/>
          </p:nvPr>
        </p:nvSpPr>
        <p:spPr>
          <a:xfrm>
            <a:off x="278427" y="-82179"/>
            <a:ext cx="7252007" cy="763300"/>
          </a:xfrm>
          <a:prstGeom prst="rect">
            <a:avLst/>
          </a:prstGeom>
        </p:spPr>
        <p:txBody>
          <a:bodyPr vert="horz" lIns="0" tIns="0" rIns="0" bIns="0" rtlCol="0" anchor="b">
            <a:noAutofit/>
          </a:bodyPr>
          <a:lstStyle/>
          <a:p>
            <a:r>
              <a:rPr lang="en-US" dirty="0" smtClean="0"/>
              <a:t>Click to edit Master title style</a:t>
            </a:r>
            <a:endParaRPr lang="en-ZA" dirty="0"/>
          </a:p>
        </p:txBody>
      </p:sp>
    </p:spTree>
    <p:extLst>
      <p:ext uri="{BB962C8B-B14F-4D97-AF65-F5344CB8AC3E}">
        <p14:creationId xmlns:p14="http://schemas.microsoft.com/office/powerpoint/2010/main" val="74619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D4FA1FF-0ED4-4B96-B4F5-2F01A1E3F25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A6BE555-49BB-4C0B-9BEC-D79A92F43D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GB"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Roger Hislop, Internet Solutions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1ECC1B0-9B6B-45C7-91D9-44395C2CD4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GB"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Roger Hislop, Internet Solutions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105F6D3B-F96B-4E1C-A7F1-7CE875F3D2C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GB"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Roger Hislop, Internet Solutions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89CFC4D9-DBE3-46E7-85D1-93B39FB1B9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Roger Hislop, Internet Solutions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C81D77-0766-486C-87C4-0D76400C94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Roger Hislop, Internet Solutions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99E5ED8-8BC7-442E-8811-68EF27619A4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Roger Hislop, Internet Solutions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DD61111-A35E-4103-A95B-94B53F0F1E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solidFill>
                  <a:schemeClr val="tx1"/>
                </a:solidFill>
              </a:defRPr>
            </a:lvl1pPr>
          </a:lstStyle>
          <a:p>
            <a:r>
              <a:rPr lang="en-GB"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smtClean="0"/>
              <a:t>Roger Hislop, Internet Solutions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Slide </a:t>
            </a:r>
            <a:fld id="{A6FCFA42-2FA0-4233-8433-DB3359B36C33}" type="slidenum">
              <a:rPr lang="en-US"/>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r>
              <a:rPr lang="en-US" sz="1800" dirty="0">
                <a:solidFill>
                  <a:schemeClr val="tx1"/>
                </a:solidFill>
              </a:rPr>
              <a:t>doc.: IEEE </a:t>
            </a:r>
            <a:r>
              <a:rPr lang="en-US" sz="1800" dirty="0" smtClean="0">
                <a:solidFill>
                  <a:schemeClr val="tx1"/>
                </a:solidFill>
              </a:rPr>
              <a:t>802.22-16/0005r0</a:t>
            </a:r>
            <a:endParaRPr lang="en-US" sz="1800"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6" Type="http://schemas.openxmlformats.org/officeDocument/2006/relationships/hyperlink" Target="http://standards.ieee.org/guides/bylaws/sb-bylaws.pdf" TargetMode="External"/><Relationship Id="rId7" Type="http://schemas.openxmlformats.org/officeDocument/2006/relationships/hyperlink" Target="mailto:apurva.mody@ieee.org" TargetMode="External"/><Relationship Id="rId8" Type="http://schemas.openxmlformats.org/officeDocument/2006/relationships/hyperlink" Target="mailto:patcom@iee.org" TargetMode="Externa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GB" smtClean="0"/>
              <a:t>March 2015</a:t>
            </a:r>
            <a:endParaRPr lang="en-US"/>
          </a:p>
        </p:txBody>
      </p:sp>
      <p:sp>
        <p:nvSpPr>
          <p:cNvPr id="8" name="Footer Placeholder 4"/>
          <p:cNvSpPr>
            <a:spLocks noGrp="1"/>
          </p:cNvSpPr>
          <p:nvPr>
            <p:ph type="ftr" sz="quarter" idx="11"/>
          </p:nvPr>
        </p:nvSpPr>
        <p:spPr/>
        <p:txBody>
          <a:bodyPr/>
          <a:lstStyle/>
          <a:p>
            <a:r>
              <a:rPr lang="en-US" smtClean="0"/>
              <a:t>Roger Hislop, Internet Solutions</a:t>
            </a:r>
            <a:endParaRPr lang="en-US"/>
          </a:p>
        </p:txBody>
      </p:sp>
      <p:sp>
        <p:nvSpPr>
          <p:cNvPr id="9" name="Slide Number Placeholder 5"/>
          <p:cNvSpPr>
            <a:spLocks noGrp="1"/>
          </p:cNvSpPr>
          <p:nvPr>
            <p:ph type="sldNum" sz="quarter" idx="12"/>
          </p:nvPr>
        </p:nvSpPr>
        <p:spPr/>
        <p:txBody>
          <a:bodyPr/>
          <a:lstStyle/>
          <a:p>
            <a:r>
              <a:rPr lang="en-US"/>
              <a:t>Slide </a:t>
            </a:r>
            <a:fld id="{983F33F0-5319-402B-8026-C7EB0482AAF9}" type="slidenum">
              <a:rPr lang="en-US"/>
              <a:pPr/>
              <a:t>1</a:t>
            </a:fld>
            <a:endParaRPr lang="en-US"/>
          </a:p>
        </p:txBody>
      </p:sp>
      <p:sp>
        <p:nvSpPr>
          <p:cNvPr id="30722" name="Rectangle 2"/>
          <p:cNvSpPr>
            <a:spLocks noGrp="1" noChangeArrowheads="1"/>
          </p:cNvSpPr>
          <p:nvPr>
            <p:ph type="title"/>
          </p:nvPr>
        </p:nvSpPr>
        <p:spPr>
          <a:xfrm>
            <a:off x="685800" y="914400"/>
            <a:ext cx="7772400" cy="609600"/>
          </a:xfrm>
          <a:noFill/>
          <a:ln/>
        </p:spPr>
        <p:txBody>
          <a:bodyPr/>
          <a:lstStyle/>
          <a:p>
            <a:r>
              <a:rPr lang="en-US" dirty="0" smtClean="0"/>
              <a:t>Proposed Work Streams </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IEEE P802.22 Wireless RANs          Date:</a:t>
            </a:r>
            <a:r>
              <a:rPr lang="en-US" sz="2000" b="0" dirty="0"/>
              <a:t> </a:t>
            </a:r>
            <a:r>
              <a:rPr lang="en-US" sz="2000" b="0" dirty="0" smtClean="0"/>
              <a:t>2016-03-15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813908685"/>
              </p:ext>
            </p:extLst>
          </p:nvPr>
        </p:nvGraphicFramePr>
        <p:xfrm>
          <a:off x="520700" y="2840038"/>
          <a:ext cx="8235950" cy="1395412"/>
        </p:xfrm>
        <a:graphic>
          <a:graphicData uri="http://schemas.openxmlformats.org/presentationml/2006/ole">
            <mc:AlternateContent xmlns:mc="http://schemas.openxmlformats.org/markup-compatibility/2006">
              <mc:Choice xmlns:v="urn:schemas-microsoft-com:vml" Requires="v">
                <p:oleObj spid="_x0000_s30774" name="Document" r:id="rId4" imgW="8255000" imgH="1409700" progId="Word.Document.8">
                  <p:embed/>
                </p:oleObj>
              </mc:Choice>
              <mc:Fallback>
                <p:oleObj name="Document" r:id="rId4" imgW="8255000" imgH="1409700" progId="Word.Document.8">
                  <p:embed/>
                  <p:pic>
                    <p:nvPicPr>
                      <p:cNvPr id="0" name="Picture 11"/>
                      <p:cNvPicPr>
                        <a:picLocks noChangeAspect="1" noChangeArrowheads="1"/>
                      </p:cNvPicPr>
                      <p:nvPr/>
                    </p:nvPicPr>
                    <p:blipFill>
                      <a:blip r:embed="rId5"/>
                      <a:srcRect/>
                      <a:stretch>
                        <a:fillRect/>
                      </a:stretch>
                    </p:blipFill>
                    <p:spPr bwMode="auto">
                      <a:xfrm>
                        <a:off x="520700" y="2840038"/>
                        <a:ext cx="8235950" cy="1395412"/>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lgn="l">
              <a:spcBef>
                <a:spcPct val="20000"/>
              </a:spcBef>
            </a:pPr>
            <a:r>
              <a:rPr lang="en-US" sz="2000">
                <a:solidFill>
                  <a:schemeClr val="tx1"/>
                </a:solidFill>
              </a:rPr>
              <a:t>Authors:</a:t>
            </a:r>
            <a:endParaRPr lang="en-US" sz="2000" b="0">
              <a:solidFill>
                <a:schemeClr val="tx1"/>
              </a:solidFill>
            </a:endParaRPr>
          </a:p>
        </p:txBody>
      </p:sp>
      <p:sp>
        <p:nvSpPr>
          <p:cNvPr id="30733" name="Text Box 13"/>
          <p:cNvSpPr txBox="1">
            <a:spLocks noChangeArrowheads="1"/>
          </p:cNvSpPr>
          <p:nvPr/>
        </p:nvSpPr>
        <p:spPr bwMode="auto">
          <a:xfrm>
            <a:off x="609600" y="4495800"/>
            <a:ext cx="8001000" cy="2001190"/>
          </a:xfrm>
          <a:prstGeom prst="rect">
            <a:avLst/>
          </a:prstGeom>
          <a:noFill/>
          <a:ln w="9525" algn="ctr">
            <a:noFill/>
            <a:miter lim="800000"/>
            <a:headEnd/>
            <a:tailEnd/>
          </a:ln>
          <a:effectLst/>
        </p:spPr>
        <p:txBody>
          <a:bodyPr lIns="92075" tIns="46038" rIns="92075" bIns="46038">
            <a:spAutoFit/>
          </a:bodyPr>
          <a:lstStyle/>
          <a:p>
            <a:pPr algn="l"/>
            <a:r>
              <a:rPr lang="en-US" sz="900" dirty="0">
                <a:solidFill>
                  <a:schemeClr val="tx1"/>
                </a:solidFill>
              </a:rPr>
              <a:t>Notice:</a:t>
            </a:r>
            <a:r>
              <a:rPr lang="en-US" sz="900" b="0" dirty="0">
                <a:solidFill>
                  <a:schemeClr val="tx1"/>
                </a:solidFill>
              </a:rPr>
              <a:t> </a:t>
            </a:r>
            <a:r>
              <a:rPr lang="en-US"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endParaRPr lang="en-US" sz="900" dirty="0">
              <a:solidFill>
                <a:schemeClr val="tx1"/>
              </a:solidFill>
            </a:endParaRPr>
          </a:p>
          <a:p>
            <a:pPr algn="l"/>
            <a:r>
              <a:rPr lang="en-US" sz="900" dirty="0">
                <a:solidFill>
                  <a:schemeClr val="tx1"/>
                </a:solidFill>
              </a:rPr>
              <a:t>Release:</a:t>
            </a:r>
            <a:r>
              <a:rPr lang="en-US" sz="900" b="0" dirty="0">
                <a:solidFill>
                  <a:schemeClr val="tx1"/>
                </a:solidFill>
              </a:rPr>
              <a:t> </a:t>
            </a:r>
            <a:r>
              <a:rPr lang="en-US"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algn="l"/>
            <a:endParaRPr lang="en-US" sz="900" dirty="0">
              <a:solidFill>
                <a:schemeClr val="tx1"/>
              </a:solidFill>
            </a:endParaRPr>
          </a:p>
          <a:p>
            <a:pPr algn="l"/>
            <a:r>
              <a:rPr lang="en-US" sz="900" dirty="0">
                <a:solidFill>
                  <a:schemeClr val="tx1"/>
                </a:solidFill>
              </a:rPr>
              <a:t>Patent Policy and Procedures:</a:t>
            </a:r>
            <a:r>
              <a:rPr lang="en-US" sz="900" b="0" dirty="0">
                <a:solidFill>
                  <a:schemeClr val="tx1"/>
                </a:solidFill>
              </a:rPr>
              <a:t> </a:t>
            </a:r>
            <a:r>
              <a:rPr lang="en-US" sz="800" b="0" dirty="0">
                <a:solidFill>
                  <a:schemeClr val="tx1"/>
                </a:solidFill>
              </a:rPr>
              <a:t>The contributor is familiar with the IEEE 802 Patent Policy and Procedures </a:t>
            </a:r>
            <a:r>
              <a:rPr lang="en-US" sz="800" dirty="0">
                <a:solidFill>
                  <a:schemeClr val="tx1"/>
                </a:solidFill>
                <a:hlinkClick r:id="rId6"/>
              </a:rPr>
              <a:t>http://standards.ieee.org/guides/bylaws/sb-bylaws.pdf</a:t>
            </a:r>
            <a:r>
              <a:rPr lang="en-US"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algn="l"/>
            <a:r>
              <a:rPr lang="en-US" sz="800" dirty="0" smtClean="0">
                <a:solidFill>
                  <a:schemeClr val="tx1"/>
                </a:solidFill>
              </a:rPr>
              <a:t>Apurva </a:t>
            </a:r>
            <a:r>
              <a:rPr lang="en-US" sz="800" smtClean="0">
                <a:solidFill>
                  <a:schemeClr val="tx1"/>
                </a:solidFill>
              </a:rPr>
              <a:t>Mody &lt;</a:t>
            </a:r>
            <a:r>
              <a:rPr lang="en-US" sz="800" smtClean="0">
                <a:solidFill>
                  <a:schemeClr val="tx1"/>
                </a:solidFill>
                <a:hlinkClick r:id="rId7"/>
              </a:rPr>
              <a:t>apurva.mody@ieee.org</a:t>
            </a:r>
            <a:r>
              <a:rPr lang="en-US" sz="800" smtClean="0">
                <a:solidFill>
                  <a:schemeClr val="tx1"/>
                </a:solidFill>
              </a:rPr>
              <a:t>&gt; </a:t>
            </a:r>
            <a:r>
              <a:rPr lang="en-US" sz="800" b="0" smtClean="0">
                <a:solidFill>
                  <a:schemeClr val="tx1"/>
                </a:solidFill>
              </a:rPr>
              <a:t>as </a:t>
            </a:r>
            <a:r>
              <a:rPr lang="en-US" sz="800" b="0" dirty="0">
                <a:solidFill>
                  <a:schemeClr val="tx1"/>
                </a:solidFill>
              </a:rPr>
              <a:t>early as possible, in written or electronic form, if patented technology (or technology under patent application) might be incorporated into a draft standard being developed within the IEEE 802.22 Working Group. </a:t>
            </a:r>
            <a:r>
              <a:rPr lang="en-US" sz="800" dirty="0">
                <a:solidFill>
                  <a:srgbClr val="003399"/>
                </a:solidFill>
              </a:rPr>
              <a:t>If you have questions, contact the IEEE Patent Committee Administrator at </a:t>
            </a:r>
            <a:r>
              <a:rPr lang="en-US" sz="800" dirty="0">
                <a:solidFill>
                  <a:srgbClr val="003399"/>
                </a:solidFill>
                <a:hlinkClick r:id="rId8"/>
              </a:rPr>
              <a:t>patcom@iee.org</a:t>
            </a:r>
            <a:r>
              <a:rPr lang="en-US" sz="800" dirty="0">
                <a:solidFill>
                  <a:srgbClr val="003399"/>
                </a:solidFill>
              </a:rPr>
              <a:t>.</a:t>
            </a:r>
            <a:endParaRPr lang="en-US" sz="800" dirty="0">
              <a:solidFill>
                <a:schemeClr val="tx1"/>
              </a:solidFill>
            </a:endParaRPr>
          </a:p>
          <a:p>
            <a:pPr algn="l">
              <a:spcBef>
                <a:spcPct val="50000"/>
              </a:spcBef>
            </a:pP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825752"/>
            <a:ext cx="7847012" cy="3767400"/>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b="0" dirty="0" smtClean="0">
                <a:latin typeface="+mn-lt"/>
                <a:cs typeface="Arial" pitchFamily="34" charset="0"/>
              </a:rPr>
              <a:t>This sensing activity is packaged along with key metadata</a:t>
            </a:r>
          </a:p>
          <a:p>
            <a:pPr marL="0" lvl="1" indent="0">
              <a:buClr>
                <a:srgbClr val="FF0000"/>
              </a:buClr>
              <a:buNone/>
            </a:pPr>
            <a:endParaRPr lang="en-US" sz="2400" b="0" dirty="0" smtClean="0">
              <a:latin typeface="+mn-lt"/>
              <a:cs typeface="Arial" pitchFamily="34" charset="0"/>
            </a:endParaRPr>
          </a:p>
          <a:p>
            <a:pPr marL="358775" lvl="2" indent="-176213">
              <a:buFont typeface="Courier New" pitchFamily="49" charset="0"/>
              <a:buChar char="o"/>
              <a:tabLst>
                <a:tab pos="358775" algn="l"/>
              </a:tabLst>
            </a:pPr>
            <a:r>
              <a:rPr lang="en-US" sz="1800" b="0" dirty="0" smtClean="0">
                <a:cs typeface="Arial" pitchFamily="34" charset="0"/>
              </a:rPr>
              <a:t>Scan </a:t>
            </a:r>
            <a:r>
              <a:rPr lang="en-US" sz="1800" b="0" dirty="0">
                <a:cs typeface="Arial" pitchFamily="34" charset="0"/>
              </a:rPr>
              <a:t>time, duration, location, device identifiers</a:t>
            </a:r>
          </a:p>
          <a:p>
            <a:pPr marL="358775" lvl="2" indent="-176213">
              <a:buFont typeface="Courier New" pitchFamily="49" charset="0"/>
              <a:buChar char="o"/>
              <a:tabLst>
                <a:tab pos="358775" algn="l"/>
              </a:tabLst>
            </a:pPr>
            <a:r>
              <a:rPr lang="en-US" sz="1800" b="0" dirty="0" smtClean="0">
                <a:latin typeface="+mn-lt"/>
                <a:cs typeface="Arial" pitchFamily="34" charset="0"/>
              </a:rPr>
              <a:t>Define scan </a:t>
            </a:r>
            <a:r>
              <a:rPr lang="en-US" sz="1800" b="0" dirty="0">
                <a:latin typeface="+mn-lt"/>
                <a:cs typeface="Arial" pitchFamily="34" charset="0"/>
              </a:rPr>
              <a:t>parameters from radio front end – not processing subsystem (closest </a:t>
            </a:r>
            <a:r>
              <a:rPr lang="en-US" sz="1800" b="0" dirty="0" smtClean="0">
                <a:latin typeface="+mn-lt"/>
                <a:cs typeface="Arial" pitchFamily="34" charset="0"/>
              </a:rPr>
              <a:t>time between </a:t>
            </a:r>
            <a:r>
              <a:rPr lang="en-US" sz="1800" b="0" dirty="0">
                <a:latin typeface="+mn-lt"/>
                <a:cs typeface="Arial" pitchFamily="34" charset="0"/>
              </a:rPr>
              <a:t>actual </a:t>
            </a:r>
            <a:r>
              <a:rPr lang="en-US" sz="1800" b="0" dirty="0" smtClean="0">
                <a:latin typeface="+mn-lt"/>
                <a:cs typeface="Arial" pitchFamily="34" charset="0"/>
              </a:rPr>
              <a:t>radio event </a:t>
            </a:r>
            <a:r>
              <a:rPr lang="en-US" sz="1800" b="0" dirty="0">
                <a:latin typeface="+mn-lt"/>
                <a:cs typeface="Arial" pitchFamily="34" charset="0"/>
              </a:rPr>
              <a:t>&amp; sample taken)</a:t>
            </a:r>
          </a:p>
          <a:p>
            <a:pPr marL="358775" lvl="2" indent="-176213">
              <a:buFont typeface="Courier New" pitchFamily="49" charset="0"/>
              <a:buChar char="o"/>
              <a:tabLst>
                <a:tab pos="358775" algn="l"/>
              </a:tabLst>
            </a:pPr>
            <a:r>
              <a:rPr lang="en-US" sz="1800" b="0" dirty="0">
                <a:latin typeface="+mn-lt"/>
                <a:cs typeface="Arial" pitchFamily="34" charset="0"/>
              </a:rPr>
              <a:t>Location information must include current GPS </a:t>
            </a:r>
            <a:r>
              <a:rPr lang="en-US" sz="1800" b="0" dirty="0" smtClean="0">
                <a:latin typeface="+mn-lt"/>
                <a:cs typeface="Arial" pitchFamily="34" charset="0"/>
              </a:rPr>
              <a:t>at </a:t>
            </a:r>
            <a:r>
              <a:rPr lang="en-US" sz="1800" b="0" dirty="0">
                <a:latin typeface="+mn-lt"/>
                <a:cs typeface="Arial" pitchFamily="34" charset="0"/>
              </a:rPr>
              <a:t>the time of scan </a:t>
            </a:r>
            <a:r>
              <a:rPr lang="en-US" sz="1800" b="0" dirty="0" smtClean="0">
                <a:latin typeface="+mn-lt"/>
                <a:cs typeface="Arial" pitchFamily="34" charset="0"/>
              </a:rPr>
              <a:t>(not processing)</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If device is mobile, speed of movement must factor into </a:t>
            </a:r>
            <a:r>
              <a:rPr lang="en-US" sz="1800" b="0" dirty="0" smtClean="0">
                <a:latin typeface="+mn-lt"/>
                <a:cs typeface="Arial" pitchFamily="34" charset="0"/>
              </a:rPr>
              <a:t>minimum </a:t>
            </a:r>
            <a:r>
              <a:rPr lang="en-US" sz="1800" b="0" dirty="0">
                <a:latin typeface="+mn-lt"/>
                <a:cs typeface="Arial" pitchFamily="34" charset="0"/>
              </a:rPr>
              <a:t>position error</a:t>
            </a:r>
          </a:p>
          <a:p>
            <a:pPr marL="358775" lvl="2" indent="-176213">
              <a:buFont typeface="Courier New" pitchFamily="49" charset="0"/>
              <a:buChar char="o"/>
              <a:tabLst>
                <a:tab pos="358775" algn="l"/>
              </a:tabLst>
            </a:pPr>
            <a:r>
              <a:rPr lang="en-US" sz="1800" b="0" dirty="0">
                <a:latin typeface="+mn-lt"/>
                <a:cs typeface="Arial" pitchFamily="34" charset="0"/>
              </a:rPr>
              <a:t>Position stored as actual GPS co-ordinate </a:t>
            </a:r>
            <a:r>
              <a:rPr lang="en-US" sz="1800" b="0" dirty="0" smtClean="0">
                <a:latin typeface="+mn-lt"/>
                <a:cs typeface="Arial" pitchFamily="34" charset="0"/>
              </a:rPr>
              <a:t>(NMEA0183?)</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Device status information </a:t>
            </a:r>
            <a:r>
              <a:rPr lang="en-US" sz="1800" b="0" dirty="0" smtClean="0">
                <a:latin typeface="+mn-lt"/>
                <a:cs typeface="Arial" pitchFamily="34" charset="0"/>
              </a:rPr>
              <a:t>to include – calibration/</a:t>
            </a:r>
            <a:r>
              <a:rPr lang="en-US" sz="1800" b="0" dirty="0" err="1" smtClean="0">
                <a:latin typeface="+mn-lt"/>
                <a:cs typeface="Arial" pitchFamily="34" charset="0"/>
              </a:rPr>
              <a:t>authorisation</a:t>
            </a:r>
            <a:r>
              <a:rPr lang="en-US" sz="1800" b="0" dirty="0" smtClean="0">
                <a:latin typeface="+mn-lt"/>
                <a:cs typeface="Arial" pitchFamily="34" charset="0"/>
              </a:rPr>
              <a:t> certificates, package sequence </a:t>
            </a:r>
            <a:r>
              <a:rPr lang="en-US" sz="1800" b="0" dirty="0">
                <a:latin typeface="+mn-lt"/>
                <a:cs typeface="Arial" pitchFamily="34" charset="0"/>
              </a:rPr>
              <a:t>numbers, hardware state (GPS satellite </a:t>
            </a:r>
            <a:r>
              <a:rPr lang="en-US" sz="1800" b="0" dirty="0">
                <a:latin typeface="+mn-lt"/>
                <a:cs typeface="Arial" pitchFamily="34" charset="0"/>
              </a:rPr>
              <a:t>lock, position </a:t>
            </a:r>
            <a:r>
              <a:rPr lang="en-US" sz="1800" b="0" dirty="0" smtClean="0">
                <a:latin typeface="+mn-lt"/>
                <a:cs typeface="Arial" pitchFamily="34" charset="0"/>
              </a:rPr>
              <a:t>uncertainty), …more</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 Compressed, encrypted, signed, </a:t>
            </a:r>
            <a:r>
              <a:rPr lang="en-US" sz="1800" b="0" dirty="0" smtClean="0">
                <a:latin typeface="+mn-lt"/>
                <a:cs typeface="Arial" pitchFamily="34" charset="0"/>
              </a:rPr>
              <a:t>queued</a:t>
            </a:r>
            <a:endParaRPr lang="en-US" sz="1800" b="0" dirty="0">
              <a:latin typeface="+mn-lt"/>
              <a:cs typeface="Arial" pitchFamily="34" charset="0"/>
            </a:endParaRPr>
          </a:p>
        </p:txBody>
      </p:sp>
      <p:sp>
        <p:nvSpPr>
          <p:cNvPr id="4" name="Title 2"/>
          <p:cNvSpPr>
            <a:spLocks noGrp="1"/>
          </p:cNvSpPr>
          <p:nvPr>
            <p:ph type="title"/>
          </p:nvPr>
        </p:nvSpPr>
        <p:spPr>
          <a:xfrm>
            <a:off x="696913" y="951525"/>
            <a:ext cx="7847012" cy="572475"/>
          </a:xfrm>
        </p:spPr>
        <p:txBody>
          <a:bodyPr/>
          <a:lstStyle/>
          <a:p>
            <a:r>
              <a:rPr lang="en-US" dirty="0"/>
              <a:t>SCOS Minimum Functional Spec </a:t>
            </a:r>
            <a:r>
              <a:rPr lang="en-US" dirty="0" smtClean="0"/>
              <a:t>– 2</a:t>
            </a:r>
            <a:r>
              <a:rPr lang="en-US" smtClean="0"/>
              <a:t/>
            </a:r>
            <a:br>
              <a:rPr lang="en-US" smtClean="0"/>
            </a:br>
            <a:r>
              <a:rPr lang="en-US" smtClean="0"/>
              <a:t>Packaging</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10</a:t>
            </a:fld>
            <a:endParaRPr lang="en-US"/>
          </a:p>
        </p:txBody>
      </p:sp>
    </p:spTree>
    <p:extLst>
      <p:ext uri="{BB962C8B-B14F-4D97-AF65-F5344CB8AC3E}">
        <p14:creationId xmlns:p14="http://schemas.microsoft.com/office/powerpoint/2010/main" val="1027150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752600"/>
            <a:ext cx="8112114" cy="4529400"/>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dirty="0"/>
              <a:t>The package is transmitted to a remote system that ingests and validates data, and stores for further </a:t>
            </a:r>
            <a:r>
              <a:rPr lang="en-US" sz="2400" dirty="0" smtClean="0"/>
              <a:t>processing</a:t>
            </a:r>
          </a:p>
          <a:p>
            <a:pPr marL="0" lvl="1" indent="0">
              <a:buClr>
                <a:srgbClr val="FF0000"/>
              </a:buClr>
              <a:buNone/>
            </a:pPr>
            <a:endParaRPr lang="en-US" sz="2400" dirty="0" smtClean="0">
              <a:latin typeface="+mn-lt"/>
              <a:cs typeface="Arial" pitchFamily="34" charset="0"/>
            </a:endParaRPr>
          </a:p>
          <a:p>
            <a:pPr marL="358775" lvl="2" indent="-176213">
              <a:buFont typeface="Courier New" pitchFamily="49" charset="0"/>
              <a:buChar char="o"/>
              <a:tabLst>
                <a:tab pos="358775" algn="l"/>
              </a:tabLst>
            </a:pPr>
            <a:r>
              <a:rPr lang="en-US" sz="1800" b="0" dirty="0" smtClean="0">
                <a:latin typeface="+mn-lt"/>
                <a:cs typeface="Arial" pitchFamily="34" charset="0"/>
              </a:rPr>
              <a:t>Package enters device transmission queue with transmission control (package sequence)</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Package Class of </a:t>
            </a:r>
            <a:r>
              <a:rPr lang="en-US" sz="1800" b="0" dirty="0">
                <a:latin typeface="+mn-lt"/>
                <a:cs typeface="Arial" pitchFamily="34" charset="0"/>
              </a:rPr>
              <a:t>Service</a:t>
            </a:r>
          </a:p>
          <a:p>
            <a:pPr marL="490537" lvl="3" indent="-171450">
              <a:buFont typeface="Arial" charset="0"/>
              <a:buChar char="•"/>
              <a:tabLst>
                <a:tab pos="358775" algn="l"/>
              </a:tabLst>
            </a:pPr>
            <a:r>
              <a:rPr lang="en-US" sz="1800" b="0" dirty="0">
                <a:latin typeface="+mn-lt"/>
                <a:cs typeface="Arial" pitchFamily="34" charset="0"/>
              </a:rPr>
              <a:t>Package TTL, and number of retries (and </a:t>
            </a:r>
            <a:r>
              <a:rPr lang="en-US" sz="1800" b="0" dirty="0" smtClean="0">
                <a:latin typeface="+mn-lt"/>
                <a:cs typeface="Arial" pitchFamily="34" charset="0"/>
              </a:rPr>
              <a:t>audit </a:t>
            </a:r>
            <a:r>
              <a:rPr lang="en-US" sz="1800" b="0" dirty="0">
                <a:latin typeface="+mn-lt"/>
                <a:cs typeface="Arial" pitchFamily="34" charset="0"/>
              </a:rPr>
              <a:t>chit if dropped)</a:t>
            </a:r>
          </a:p>
          <a:p>
            <a:pPr marL="490537" lvl="3" indent="-171450">
              <a:buFont typeface="Arial" charset="0"/>
              <a:buChar char="•"/>
              <a:tabLst>
                <a:tab pos="358775" algn="l"/>
              </a:tabLst>
            </a:pPr>
            <a:r>
              <a:rPr lang="en-US" sz="1800" b="0" dirty="0">
                <a:latin typeface="+mn-lt"/>
                <a:cs typeface="Arial" pitchFamily="34" charset="0"/>
              </a:rPr>
              <a:t>Package </a:t>
            </a:r>
            <a:r>
              <a:rPr lang="en-US" sz="1800" b="0" dirty="0" err="1">
                <a:latin typeface="+mn-lt"/>
                <a:cs typeface="Arial" pitchFamily="34" charset="0"/>
              </a:rPr>
              <a:t>CoS</a:t>
            </a:r>
            <a:r>
              <a:rPr lang="en-US" sz="1800" b="0" dirty="0">
                <a:latin typeface="+mn-lt"/>
                <a:cs typeface="Arial" pitchFamily="34" charset="0"/>
              </a:rPr>
              <a:t> dependent on package type (scan data </a:t>
            </a:r>
            <a:r>
              <a:rPr lang="en-US" sz="1800" b="0" dirty="0" smtClean="0">
                <a:latin typeface="+mn-lt"/>
                <a:cs typeface="Arial" pitchFamily="34" charset="0"/>
              </a:rPr>
              <a:t>packages have priority </a:t>
            </a:r>
            <a:r>
              <a:rPr lang="en-US" sz="1800" b="0" dirty="0">
                <a:latin typeface="+mn-lt"/>
                <a:cs typeface="Arial" pitchFamily="34" charset="0"/>
              </a:rPr>
              <a:t>over management </a:t>
            </a:r>
            <a:r>
              <a:rPr lang="en-US" sz="1800" b="0" dirty="0" smtClean="0">
                <a:latin typeface="+mn-lt"/>
                <a:cs typeface="Arial" pitchFamily="34" charset="0"/>
              </a:rPr>
              <a:t>status packages)</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Package routing </a:t>
            </a:r>
          </a:p>
          <a:p>
            <a:pPr marL="495300" lvl="3" indent="-176213">
              <a:buFont typeface="Arial" charset="0"/>
              <a:buChar char="•"/>
              <a:tabLst>
                <a:tab pos="358775" algn="l"/>
              </a:tabLst>
            </a:pPr>
            <a:r>
              <a:rPr lang="en-US" sz="1800" b="0" dirty="0">
                <a:latin typeface="+mn-lt"/>
                <a:cs typeface="Arial" pitchFamily="34" charset="0"/>
              </a:rPr>
              <a:t>Transmission can depend on available network interface (</a:t>
            </a:r>
            <a:r>
              <a:rPr lang="en-US" sz="1800" b="0" dirty="0" smtClean="0">
                <a:latin typeface="+mn-lt"/>
                <a:cs typeface="Arial" pitchFamily="34" charset="0"/>
              </a:rPr>
              <a:t>primary, </a:t>
            </a:r>
            <a:r>
              <a:rPr lang="en-US" sz="1800" b="0" dirty="0">
                <a:latin typeface="+mn-lt"/>
                <a:cs typeface="Arial" pitchFamily="34" charset="0"/>
              </a:rPr>
              <a:t>failover) </a:t>
            </a:r>
          </a:p>
          <a:p>
            <a:pPr marL="495300" lvl="3" indent="-176213">
              <a:buFont typeface="Arial" charset="0"/>
              <a:buChar char="•"/>
              <a:tabLst>
                <a:tab pos="358775" algn="l"/>
              </a:tabLst>
            </a:pPr>
            <a:r>
              <a:rPr lang="en-US" sz="1800" b="0" dirty="0">
                <a:latin typeface="+mn-lt"/>
                <a:cs typeface="Arial" pitchFamily="34" charset="0"/>
              </a:rPr>
              <a:t>Depending on available interface, packages obey </a:t>
            </a:r>
            <a:r>
              <a:rPr lang="en-US" sz="1800" b="0" dirty="0" err="1" smtClean="0">
                <a:latin typeface="+mn-lt"/>
                <a:cs typeface="Arial" pitchFamily="34" charset="0"/>
              </a:rPr>
              <a:t>CoS</a:t>
            </a:r>
            <a:endParaRPr lang="en-US" sz="1800" b="0" dirty="0">
              <a:latin typeface="+mn-lt"/>
              <a:cs typeface="Arial" pitchFamily="34" charset="0"/>
            </a:endParaRPr>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11</a:t>
            </a:fld>
            <a:endParaRPr lang="en-US"/>
          </a:p>
        </p:txBody>
      </p:sp>
      <p:sp>
        <p:nvSpPr>
          <p:cNvPr id="8"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Spec – 3a</a:t>
            </a:r>
          </a:p>
          <a:p>
            <a:r>
              <a:rPr lang="en-US" kern="0" dirty="0" smtClean="0"/>
              <a:t>Transmission</a:t>
            </a:r>
            <a:endParaRPr lang="en-US" kern="0" dirty="0"/>
          </a:p>
        </p:txBody>
      </p:sp>
    </p:spTree>
    <p:extLst>
      <p:ext uri="{BB962C8B-B14F-4D97-AF65-F5344CB8AC3E}">
        <p14:creationId xmlns:p14="http://schemas.microsoft.com/office/powerpoint/2010/main" val="1853134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86594" y="1981199"/>
            <a:ext cx="7847012" cy="4494213"/>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dirty="0">
                <a:latin typeface="+mn-lt"/>
                <a:cs typeface="Arial" pitchFamily="34" charset="0"/>
              </a:rPr>
              <a:t>Package must be </a:t>
            </a:r>
            <a:r>
              <a:rPr lang="en-US" sz="2400" dirty="0" smtClean="0">
                <a:latin typeface="+mn-lt"/>
                <a:cs typeface="Arial" pitchFamily="34" charset="0"/>
              </a:rPr>
              <a:t>reliably, </a:t>
            </a:r>
            <a:r>
              <a:rPr lang="en-US" sz="2400" dirty="0">
                <a:latin typeface="+mn-lt"/>
                <a:cs typeface="Arial" pitchFamily="34" charset="0"/>
              </a:rPr>
              <a:t>securely </a:t>
            </a:r>
            <a:r>
              <a:rPr lang="en-US" sz="2400" dirty="0" smtClean="0">
                <a:latin typeface="+mn-lt"/>
                <a:cs typeface="Arial" pitchFamily="34" charset="0"/>
              </a:rPr>
              <a:t>and </a:t>
            </a:r>
            <a:r>
              <a:rPr lang="en-US" sz="2400" dirty="0" err="1" smtClean="0">
                <a:latin typeface="+mn-lt"/>
                <a:cs typeface="Arial" pitchFamily="34" charset="0"/>
              </a:rPr>
              <a:t>scaleably</a:t>
            </a:r>
            <a:r>
              <a:rPr lang="en-US" sz="2400" dirty="0" smtClean="0">
                <a:latin typeface="+mn-lt"/>
                <a:cs typeface="Arial" pitchFamily="34" charset="0"/>
              </a:rPr>
              <a:t> received and transmitted </a:t>
            </a:r>
            <a:r>
              <a:rPr lang="en-US" sz="2400" dirty="0">
                <a:latin typeface="+mn-lt"/>
                <a:cs typeface="Arial" pitchFamily="34" charset="0"/>
              </a:rPr>
              <a:t>to data store</a:t>
            </a:r>
            <a:endParaRPr lang="en-US" sz="2400" dirty="0">
              <a:latin typeface="+mn-lt"/>
              <a:cs typeface="Arial" pitchFamily="34" charset="0"/>
            </a:endParaRPr>
          </a:p>
          <a:p>
            <a:pPr marL="0" lvl="1" indent="0">
              <a:buClr>
                <a:srgbClr val="FF0000"/>
              </a:buClr>
              <a:buNone/>
            </a:pPr>
            <a:endParaRPr lang="en-US" sz="1800" dirty="0" smtClean="0">
              <a:latin typeface="+mn-lt"/>
              <a:cs typeface="Arial" pitchFamily="34" charset="0"/>
            </a:endParaRPr>
          </a:p>
          <a:p>
            <a:pPr marL="358775" lvl="2" indent="-176213">
              <a:buFont typeface="Courier New" pitchFamily="49" charset="0"/>
              <a:buChar char="o"/>
              <a:tabLst>
                <a:tab pos="358775" algn="l"/>
              </a:tabLst>
            </a:pPr>
            <a:r>
              <a:rPr lang="en-US" sz="1800" b="0" dirty="0" smtClean="0">
                <a:latin typeface="+mn-lt"/>
                <a:cs typeface="Arial" pitchFamily="34" charset="0"/>
              </a:rPr>
              <a:t>Packages </a:t>
            </a:r>
            <a:r>
              <a:rPr lang="en-US" sz="1800" b="0" dirty="0">
                <a:latin typeface="+mn-lt"/>
                <a:cs typeface="Arial" pitchFamily="34" charset="0"/>
              </a:rPr>
              <a:t>ingested depending on </a:t>
            </a:r>
            <a:r>
              <a:rPr lang="en-US" sz="1800" b="0" dirty="0" err="1">
                <a:latin typeface="+mn-lt"/>
                <a:cs typeface="Arial" pitchFamily="34" charset="0"/>
              </a:rPr>
              <a:t>CoS</a:t>
            </a:r>
            <a:r>
              <a:rPr lang="en-US" sz="1800" b="0" dirty="0">
                <a:latin typeface="+mn-lt"/>
                <a:cs typeface="Arial" pitchFamily="34" charset="0"/>
              </a:rPr>
              <a:t> and type</a:t>
            </a:r>
          </a:p>
          <a:p>
            <a:pPr marL="495300" lvl="3" indent="-176213">
              <a:buFont typeface="Arial" charset="0"/>
              <a:buChar char="•"/>
              <a:tabLst>
                <a:tab pos="358775" algn="l"/>
              </a:tabLst>
            </a:pPr>
            <a:r>
              <a:rPr lang="en-US" sz="1800" b="0" dirty="0">
                <a:latin typeface="+mn-lt"/>
                <a:cs typeface="Arial" pitchFamily="34" charset="0"/>
              </a:rPr>
              <a:t>Distribute ingestion across multiple servers for redundancy (i.e. packages could be sent as IP multicast)</a:t>
            </a:r>
          </a:p>
          <a:p>
            <a:pPr marL="495300" lvl="3" indent="-176213">
              <a:buFont typeface="Arial" charset="0"/>
              <a:buChar char="•"/>
              <a:tabLst>
                <a:tab pos="358775" algn="l"/>
              </a:tabLst>
            </a:pPr>
            <a:r>
              <a:rPr lang="en-US" sz="1800" b="0" dirty="0">
                <a:latin typeface="+mn-lt"/>
                <a:cs typeface="Arial" pitchFamily="34" charset="0"/>
              </a:rPr>
              <a:t>Allow for ingestion based on topic to separate functional areas (scans vs status</a:t>
            </a:r>
            <a:r>
              <a:rPr lang="en-US" sz="1800" b="0" dirty="0" smtClean="0">
                <a:latin typeface="+mn-lt"/>
                <a:cs typeface="Arial" pitchFamily="34" charset="0"/>
              </a:rPr>
              <a:t>)</a:t>
            </a:r>
          </a:p>
          <a:p>
            <a:pPr marL="360363" lvl="1" indent="-174625">
              <a:buFont typeface="Courier New" charset="0"/>
              <a:buChar char="o"/>
              <a:tabLst>
                <a:tab pos="358775" algn="l"/>
              </a:tabLst>
            </a:pPr>
            <a:r>
              <a:rPr lang="en-US" sz="1800" b="0" dirty="0" smtClean="0">
                <a:latin typeface="+mn-lt"/>
                <a:cs typeface="Arial" pitchFamily="34" charset="0"/>
              </a:rPr>
              <a:t>Manage completeness of data received</a:t>
            </a:r>
            <a:endParaRPr lang="en-US" sz="1800" b="0" dirty="0">
              <a:latin typeface="+mn-lt"/>
              <a:cs typeface="Arial" pitchFamily="34" charset="0"/>
            </a:endParaRPr>
          </a:p>
          <a:p>
            <a:pPr marL="495300" lvl="3" indent="-176213">
              <a:buFont typeface="Arial" charset="0"/>
              <a:buChar char="•"/>
              <a:tabLst>
                <a:tab pos="358775" algn="l"/>
              </a:tabLst>
            </a:pPr>
            <a:r>
              <a:rPr lang="en-US" sz="1800" b="0" dirty="0" smtClean="0">
                <a:latin typeface="+mn-lt"/>
                <a:cs typeface="Arial" pitchFamily="34" charset="0"/>
              </a:rPr>
              <a:t>Ingest function has </a:t>
            </a:r>
            <a:r>
              <a:rPr lang="en-US" sz="1800" b="0" dirty="0">
                <a:latin typeface="+mn-lt"/>
                <a:cs typeface="Arial" pitchFamily="34" charset="0"/>
              </a:rPr>
              <a:t>sequence monitoring on packages, forward to data store as </a:t>
            </a:r>
            <a:r>
              <a:rPr lang="en-US" sz="1800" b="0" dirty="0" smtClean="0">
                <a:latin typeface="+mn-lt"/>
                <a:cs typeface="Arial" pitchFamily="34" charset="0"/>
              </a:rPr>
              <a:t>complete scans (e.g. may need windowing if scan data is fragmented from SSD)</a:t>
            </a:r>
            <a:endParaRPr lang="en-US" sz="1800" b="0" dirty="0">
              <a:latin typeface="+mn-lt"/>
              <a:cs typeface="Arial" pitchFamily="34" charset="0"/>
            </a:endParaRPr>
          </a:p>
          <a:p>
            <a:pPr marL="495300" lvl="3" indent="-176213">
              <a:buFont typeface="Arial" charset="0"/>
              <a:buChar char="•"/>
              <a:tabLst>
                <a:tab pos="358775" algn="l"/>
              </a:tabLst>
            </a:pPr>
            <a:r>
              <a:rPr lang="en-US" sz="1800" b="0" dirty="0" smtClean="0">
                <a:latin typeface="+mn-lt"/>
                <a:cs typeface="Arial" pitchFamily="34" charset="0"/>
              </a:rPr>
              <a:t>Monitor audit </a:t>
            </a:r>
            <a:r>
              <a:rPr lang="en-US" sz="1800" b="0" dirty="0">
                <a:latin typeface="+mn-lt"/>
                <a:cs typeface="Arial" pitchFamily="34" charset="0"/>
              </a:rPr>
              <a:t>chits for dropped </a:t>
            </a:r>
            <a:r>
              <a:rPr lang="en-US" sz="1800" b="0" dirty="0" smtClean="0">
                <a:latin typeface="+mn-lt"/>
                <a:cs typeface="Arial" pitchFamily="34" charset="0"/>
              </a:rPr>
              <a:t>transmissions (and request re-tries?)</a:t>
            </a:r>
            <a:endParaRPr lang="en-US" sz="1800" b="0" dirty="0">
              <a:latin typeface="+mn-lt"/>
              <a:cs typeface="Arial" pitchFamily="34" charset="0"/>
            </a:endParaRPr>
          </a:p>
          <a:p>
            <a:pPr marL="495300" lvl="3" indent="-176213">
              <a:buFont typeface="Arial" charset="0"/>
              <a:buChar char="•"/>
              <a:tabLst>
                <a:tab pos="358775" algn="l"/>
              </a:tabLst>
            </a:pPr>
            <a:r>
              <a:rPr lang="en-US" sz="1800" b="0" dirty="0" smtClean="0">
                <a:latin typeface="+mn-lt"/>
                <a:cs typeface="Arial" pitchFamily="34" charset="0"/>
              </a:rPr>
              <a:t>Flag </a:t>
            </a:r>
            <a:r>
              <a:rPr lang="en-US" sz="1800" b="0" dirty="0">
                <a:latin typeface="+mn-lt"/>
                <a:cs typeface="Arial" pitchFamily="34" charset="0"/>
              </a:rPr>
              <a:t>missing </a:t>
            </a:r>
            <a:r>
              <a:rPr lang="en-US" sz="1800" b="0" dirty="0" smtClean="0">
                <a:latin typeface="+mn-lt"/>
                <a:cs typeface="Arial" pitchFamily="34" charset="0"/>
              </a:rPr>
              <a:t>scan packages and status packages </a:t>
            </a:r>
            <a:r>
              <a:rPr lang="en-US" sz="1800" b="0" dirty="0">
                <a:latin typeface="+mn-lt"/>
                <a:cs typeface="Arial" pitchFamily="34" charset="0"/>
              </a:rPr>
              <a:t>for scheduling of retransmit requests to </a:t>
            </a:r>
            <a:r>
              <a:rPr lang="en-US" sz="1800" b="0" dirty="0" smtClean="0">
                <a:latin typeface="+mn-lt"/>
                <a:cs typeface="Arial" pitchFamily="34" charset="0"/>
              </a:rPr>
              <a:t>SSD</a:t>
            </a:r>
            <a:endParaRPr lang="en-US" sz="1800" b="0" dirty="0">
              <a:latin typeface="+mn-lt"/>
              <a:cs typeface="Arial" pitchFamily="34" charset="0"/>
            </a:endParaRPr>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12</a:t>
            </a:fld>
            <a:endParaRPr lang="en-US"/>
          </a:p>
        </p:txBody>
      </p:sp>
      <p:sp>
        <p:nvSpPr>
          <p:cNvPr id="8"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Spec – 3b</a:t>
            </a:r>
          </a:p>
          <a:p>
            <a:r>
              <a:rPr lang="en-US" kern="0" dirty="0" smtClean="0"/>
              <a:t>Ingest</a:t>
            </a:r>
            <a:endParaRPr lang="en-US" kern="0" dirty="0"/>
          </a:p>
        </p:txBody>
      </p:sp>
    </p:spTree>
    <p:extLst>
      <p:ext uri="{BB962C8B-B14F-4D97-AF65-F5344CB8AC3E}">
        <p14:creationId xmlns:p14="http://schemas.microsoft.com/office/powerpoint/2010/main" val="673587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96913" y="1879603"/>
            <a:ext cx="7761287" cy="3681410"/>
          </a:xfrm>
          <a:prstGeom prst="rect">
            <a:avLst/>
          </a:prstGeom>
        </p:spPr>
        <p:txBody>
          <a:bodyPr/>
          <a:lstStyle/>
          <a:p>
            <a:pPr marL="0" lvl="1" indent="0">
              <a:spcBef>
                <a:spcPts val="0"/>
              </a:spcBef>
              <a:spcAft>
                <a:spcPts val="0"/>
              </a:spcAft>
              <a:buClr>
                <a:srgbClr val="FF0000"/>
              </a:buClr>
              <a:buNone/>
            </a:pPr>
            <a:r>
              <a:rPr lang="en-US" sz="2400" dirty="0"/>
              <a:t>Data moved into structured database</a:t>
            </a:r>
            <a:endParaRPr lang="en-US" sz="2400" dirty="0"/>
          </a:p>
          <a:p>
            <a:pPr marL="0" lvl="1" indent="0">
              <a:spcBef>
                <a:spcPts val="0"/>
              </a:spcBef>
              <a:spcAft>
                <a:spcPts val="0"/>
              </a:spcAft>
              <a:buClr>
                <a:srgbClr val="FF0000"/>
              </a:buClr>
              <a:buNone/>
            </a:pPr>
            <a:endParaRPr lang="en-US" dirty="0"/>
          </a:p>
          <a:p>
            <a:pPr marL="358775" lvl="2" indent="-176213">
              <a:spcBef>
                <a:spcPts val="0"/>
              </a:spcBef>
              <a:spcAft>
                <a:spcPts val="0"/>
              </a:spcAft>
              <a:buFont typeface="Courier New" pitchFamily="49" charset="0"/>
              <a:buChar char="o"/>
              <a:tabLst>
                <a:tab pos="358775" algn="l"/>
              </a:tabLst>
            </a:pPr>
            <a:r>
              <a:rPr lang="en-US" dirty="0" smtClean="0"/>
              <a:t>Data </a:t>
            </a:r>
            <a:r>
              <a:rPr lang="en-US" dirty="0"/>
              <a:t>store </a:t>
            </a:r>
            <a:r>
              <a:rPr lang="en-US" dirty="0" smtClean="0"/>
              <a:t>parameters</a:t>
            </a:r>
          </a:p>
          <a:p>
            <a:pPr marL="900113" lvl="3" indent="-176213">
              <a:spcBef>
                <a:spcPts val="0"/>
              </a:spcBef>
              <a:spcAft>
                <a:spcPts val="0"/>
              </a:spcAft>
              <a:buFont typeface="Arial" charset="0"/>
              <a:buChar char="•"/>
              <a:tabLst>
                <a:tab pos="358775" algn="l"/>
              </a:tabLst>
            </a:pPr>
            <a:r>
              <a:rPr lang="en-US" sz="1800" dirty="0" smtClean="0"/>
              <a:t>Scan data (split out static and mobile SSMs?)</a:t>
            </a:r>
          </a:p>
          <a:p>
            <a:pPr marL="900113" lvl="3" indent="-176213">
              <a:spcBef>
                <a:spcPts val="0"/>
              </a:spcBef>
              <a:spcAft>
                <a:spcPts val="0"/>
              </a:spcAft>
              <a:buFont typeface="Arial" charset="0"/>
              <a:buChar char="•"/>
              <a:tabLst>
                <a:tab pos="358775" algn="l"/>
              </a:tabLst>
            </a:pPr>
            <a:r>
              <a:rPr lang="en-US" sz="1800" dirty="0" smtClean="0"/>
              <a:t>Goodness metric on data</a:t>
            </a:r>
            <a:endParaRPr lang="en-US" sz="1800" dirty="0"/>
          </a:p>
          <a:p>
            <a:pPr marL="358775" lvl="2" indent="-176213">
              <a:spcBef>
                <a:spcPts val="0"/>
              </a:spcBef>
              <a:spcAft>
                <a:spcPts val="0"/>
              </a:spcAft>
              <a:buFont typeface="Courier New" charset="0"/>
              <a:buChar char="o"/>
              <a:tabLst>
                <a:tab pos="358775" algn="l"/>
              </a:tabLst>
            </a:pPr>
            <a:r>
              <a:rPr lang="en-US" dirty="0"/>
              <a:t>Three </a:t>
            </a:r>
            <a:r>
              <a:rPr lang="en-US" dirty="0" smtClean="0"/>
              <a:t>groups of scan data that should not be mixed</a:t>
            </a:r>
            <a:endParaRPr lang="en-US" dirty="0"/>
          </a:p>
          <a:p>
            <a:pPr marL="488950" lvl="3" indent="-163513">
              <a:spcBef>
                <a:spcPts val="0"/>
              </a:spcBef>
              <a:spcAft>
                <a:spcPts val="0"/>
              </a:spcAft>
              <a:buFont typeface="Arial" charset="0"/>
              <a:buChar char="•"/>
              <a:tabLst>
                <a:tab pos="358775" algn="l"/>
              </a:tabLst>
            </a:pPr>
            <a:r>
              <a:rPr lang="en-US" sz="1800" dirty="0"/>
              <a:t>Scheduled sample (i.e. building up a history of samples)</a:t>
            </a:r>
          </a:p>
          <a:p>
            <a:pPr marL="488950" lvl="3" indent="-163513">
              <a:spcBef>
                <a:spcPts val="0"/>
              </a:spcBef>
              <a:spcAft>
                <a:spcPts val="0"/>
              </a:spcAft>
              <a:buFont typeface="Arial" charset="0"/>
              <a:buChar char="•"/>
              <a:tabLst>
                <a:tab pos="358775" algn="l"/>
              </a:tabLst>
            </a:pPr>
            <a:r>
              <a:rPr lang="en-US" sz="1800" dirty="0" smtClean="0"/>
              <a:t>Unscheduled sample (</a:t>
            </a:r>
            <a:r>
              <a:rPr lang="en-US" sz="1800" dirty="0"/>
              <a:t>i.e. </a:t>
            </a:r>
            <a:r>
              <a:rPr lang="en-US" sz="1800" dirty="0" smtClean="0"/>
              <a:t>taken at time/place with decaying </a:t>
            </a:r>
            <a:r>
              <a:rPr lang="en-US" sz="1800" dirty="0"/>
              <a:t>goodness </a:t>
            </a:r>
            <a:r>
              <a:rPr lang="en-US" sz="1800" dirty="0"/>
              <a:t>metric)</a:t>
            </a:r>
          </a:p>
          <a:p>
            <a:pPr marL="488950" lvl="3" indent="-163513">
              <a:spcBef>
                <a:spcPts val="0"/>
              </a:spcBef>
              <a:spcAft>
                <a:spcPts val="0"/>
              </a:spcAft>
              <a:buFont typeface="Arial" charset="0"/>
              <a:buChar char="•"/>
              <a:tabLst>
                <a:tab pos="358775" algn="l"/>
              </a:tabLst>
            </a:pPr>
            <a:r>
              <a:rPr lang="en-US" sz="1800" dirty="0" smtClean="0"/>
              <a:t>Exceptions bin (where </a:t>
            </a:r>
            <a:r>
              <a:rPr lang="en-US" sz="1800" dirty="0"/>
              <a:t>scan data is incompletely received, </a:t>
            </a:r>
            <a:r>
              <a:rPr lang="en-US" sz="1800" dirty="0" smtClean="0"/>
              <a:t>discrepancies </a:t>
            </a:r>
            <a:r>
              <a:rPr lang="en-US" sz="1800" dirty="0"/>
              <a:t>across </a:t>
            </a:r>
            <a:r>
              <a:rPr lang="en-US" sz="1800" dirty="0" smtClean="0"/>
              <a:t>SSDs, SSDs triggered by anomaly)</a:t>
            </a:r>
            <a:endParaRPr lang="en-US" sz="1800" dirty="0"/>
          </a:p>
          <a:p>
            <a:pPr marL="354012" lvl="2" indent="-171450">
              <a:spcBef>
                <a:spcPts val="0"/>
              </a:spcBef>
              <a:spcAft>
                <a:spcPts val="0"/>
              </a:spcAft>
              <a:buFont typeface="Courier New" charset="0"/>
              <a:buChar char="o"/>
              <a:tabLst>
                <a:tab pos="358775" algn="l"/>
              </a:tabLst>
            </a:pPr>
            <a:r>
              <a:rPr lang="en-US" dirty="0"/>
              <a:t>Data governance layers</a:t>
            </a:r>
          </a:p>
          <a:p>
            <a:pPr marL="895350" lvl="3" indent="-171450">
              <a:spcBef>
                <a:spcPts val="0"/>
              </a:spcBef>
              <a:spcAft>
                <a:spcPts val="0"/>
              </a:spcAft>
              <a:buFont typeface="Arial" charset="0"/>
              <a:buChar char="•"/>
              <a:tabLst>
                <a:tab pos="358775" algn="l"/>
              </a:tabLst>
            </a:pPr>
            <a:r>
              <a:rPr lang="en-US" sz="1800" dirty="0"/>
              <a:t>Security, redundancy, non-tampering</a:t>
            </a:r>
          </a:p>
          <a:p>
            <a:pPr marL="895350" lvl="3" indent="-171450">
              <a:spcBef>
                <a:spcPts val="0"/>
              </a:spcBef>
              <a:spcAft>
                <a:spcPts val="0"/>
              </a:spcAft>
              <a:buFont typeface="Arial" charset="0"/>
              <a:buChar char="•"/>
              <a:tabLst>
                <a:tab pos="358775" algn="l"/>
              </a:tabLst>
            </a:pPr>
            <a:r>
              <a:rPr lang="en-US" sz="1800" dirty="0"/>
              <a:t>What interfaces are opened to querying applications</a:t>
            </a:r>
          </a:p>
        </p:txBody>
      </p:sp>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13</a:t>
            </a:fld>
            <a:endParaRPr lang="en-US"/>
          </a:p>
        </p:txBody>
      </p:sp>
      <p:sp>
        <p:nvSpPr>
          <p:cNvPr id="7"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Spec – 3c</a:t>
            </a:r>
          </a:p>
          <a:p>
            <a:r>
              <a:rPr lang="en-US" kern="0" dirty="0" smtClean="0"/>
              <a:t>Storage</a:t>
            </a:r>
            <a:endParaRPr lang="en-US" kern="0" dirty="0"/>
          </a:p>
        </p:txBody>
      </p:sp>
    </p:spTree>
    <p:extLst>
      <p:ext uri="{BB962C8B-B14F-4D97-AF65-F5344CB8AC3E}">
        <p14:creationId xmlns:p14="http://schemas.microsoft.com/office/powerpoint/2010/main" val="1593212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762000" y="1825751"/>
            <a:ext cx="8047027" cy="4649661"/>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None/>
              <a:tabLst>
                <a:tab pos="182563" algn="l"/>
              </a:tabLst>
            </a:pPr>
            <a:r>
              <a:rPr lang="en-US" sz="2400" b="0" dirty="0">
                <a:cs typeface="Arial" pitchFamily="34" charset="0"/>
              </a:rPr>
              <a:t>The back-end management system exchanges control information with SSDs</a:t>
            </a:r>
          </a:p>
          <a:p>
            <a:pPr marL="0" lvl="1" indent="0">
              <a:spcBef>
                <a:spcPts val="0"/>
              </a:spcBef>
              <a:spcAft>
                <a:spcPts val="0"/>
              </a:spcAft>
              <a:buClr>
                <a:srgbClr val="FF0000"/>
              </a:buClr>
              <a:buNone/>
            </a:pPr>
            <a:r>
              <a:rPr lang="en-US" sz="2000" b="0" dirty="0" smtClean="0">
                <a:latin typeface="+mn-lt"/>
                <a:cs typeface="Arial" pitchFamily="34" charset="0"/>
              </a:rPr>
              <a:t>Manage </a:t>
            </a:r>
            <a:r>
              <a:rPr lang="en-US" sz="2000" b="0" dirty="0">
                <a:latin typeface="+mn-lt"/>
                <a:cs typeface="Arial" pitchFamily="34" charset="0"/>
              </a:rPr>
              <a:t>them</a:t>
            </a:r>
          </a:p>
          <a:p>
            <a:pPr marL="358775" lvl="2" indent="-176213">
              <a:spcBef>
                <a:spcPts val="0"/>
              </a:spcBef>
              <a:spcAft>
                <a:spcPts val="0"/>
              </a:spcAft>
              <a:buFont typeface="Courier New" pitchFamily="49" charset="0"/>
              <a:buChar char="o"/>
              <a:tabLst>
                <a:tab pos="358775" algn="l"/>
              </a:tabLst>
            </a:pPr>
            <a:r>
              <a:rPr lang="en-US" sz="1800" b="0" dirty="0">
                <a:latin typeface="+mn-lt"/>
                <a:cs typeface="Arial" pitchFamily="34" charset="0"/>
              </a:rPr>
              <a:t>Device health reports – power, temperature, location, GPS health, OS/environment health, network health, storage health, scheduled and by query </a:t>
            </a:r>
          </a:p>
          <a:p>
            <a:pPr marL="358775" lvl="2" indent="-176213">
              <a:spcBef>
                <a:spcPts val="0"/>
              </a:spcBef>
              <a:spcAft>
                <a:spcPts val="0"/>
              </a:spcAft>
              <a:buFont typeface="Courier New" pitchFamily="49" charset="0"/>
              <a:buChar char="o"/>
              <a:tabLst>
                <a:tab pos="358775" algn="l"/>
              </a:tabLst>
            </a:pPr>
            <a:r>
              <a:rPr lang="en-US" sz="1800" b="0" dirty="0">
                <a:latin typeface="+mn-lt"/>
                <a:cs typeface="Arial" pitchFamily="34" charset="0"/>
              </a:rPr>
              <a:t>Manage by device, group, Class of </a:t>
            </a:r>
            <a:r>
              <a:rPr lang="en-US" sz="1800" b="0" dirty="0" smtClean="0">
                <a:latin typeface="+mn-lt"/>
                <a:cs typeface="Arial" pitchFamily="34" charset="0"/>
              </a:rPr>
              <a:t>device</a:t>
            </a:r>
            <a:endParaRPr lang="en-US" sz="1800" b="0" dirty="0">
              <a:latin typeface="+mn-lt"/>
              <a:cs typeface="Arial" pitchFamily="34" charset="0"/>
            </a:endParaRPr>
          </a:p>
          <a:p>
            <a:pPr marL="69850" lvl="1" indent="0">
              <a:spcBef>
                <a:spcPts val="1200"/>
              </a:spcBef>
              <a:spcAft>
                <a:spcPts val="0"/>
              </a:spcAft>
              <a:buNone/>
              <a:tabLst>
                <a:tab pos="358775" algn="l"/>
              </a:tabLst>
            </a:pPr>
            <a:r>
              <a:rPr lang="en-US" sz="2000" b="0" dirty="0">
                <a:latin typeface="+mn-lt"/>
                <a:cs typeface="Arial" pitchFamily="34" charset="0"/>
              </a:rPr>
              <a:t>Validate their operation</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Run test scans against known data points (e.g. </a:t>
            </a:r>
            <a:r>
              <a:rPr lang="en-US" sz="1800" b="0" dirty="0" smtClean="0">
                <a:latin typeface="+mn-lt"/>
                <a:cs typeface="Arial" pitchFamily="34" charset="0"/>
              </a:rPr>
              <a:t>from WSDB</a:t>
            </a:r>
            <a:r>
              <a:rPr lang="en-US" sz="1800" b="0" dirty="0">
                <a:latin typeface="+mn-lt"/>
                <a:cs typeface="Arial" pitchFamily="34" charset="0"/>
              </a:rPr>
              <a:t>)</a:t>
            </a:r>
          </a:p>
          <a:p>
            <a:pPr marL="0" lvl="1" indent="0">
              <a:spcBef>
                <a:spcPts val="1200"/>
              </a:spcBef>
              <a:spcAft>
                <a:spcPts val="0"/>
              </a:spcAft>
              <a:buClr>
                <a:schemeClr val="accent1"/>
              </a:buClr>
              <a:buNone/>
              <a:tabLst>
                <a:tab pos="182563" algn="l"/>
              </a:tabLst>
            </a:pPr>
            <a:r>
              <a:rPr lang="en-US" sz="2000" b="0" dirty="0">
                <a:latin typeface="+mn-lt"/>
                <a:cs typeface="Arial" pitchFamily="34" charset="0"/>
              </a:rPr>
              <a:t>Verify </a:t>
            </a:r>
            <a:r>
              <a:rPr lang="en-US" sz="2000" b="0" dirty="0">
                <a:latin typeface="+mn-lt"/>
                <a:cs typeface="Arial" pitchFamily="34" charset="0"/>
              </a:rPr>
              <a:t>integrity of information </a:t>
            </a:r>
            <a:r>
              <a:rPr lang="en-US" sz="2000" b="0" dirty="0">
                <a:latin typeface="+mn-lt"/>
                <a:cs typeface="Arial" pitchFamily="34" charset="0"/>
              </a:rPr>
              <a:t>chain</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Software tools to validate process chain</a:t>
            </a:r>
            <a:endParaRPr lang="en-US" sz="1800" b="0" dirty="0">
              <a:latin typeface="+mn-lt"/>
              <a:cs typeface="Arial" pitchFamily="34" charset="0"/>
            </a:endParaRPr>
          </a:p>
          <a:p>
            <a:pPr marL="0" lvl="1" indent="0">
              <a:spcBef>
                <a:spcPts val="1200"/>
              </a:spcBef>
              <a:spcAft>
                <a:spcPts val="0"/>
              </a:spcAft>
              <a:buClr>
                <a:schemeClr val="accent1"/>
              </a:buClr>
              <a:buNone/>
              <a:tabLst>
                <a:tab pos="182563" algn="l"/>
              </a:tabLst>
            </a:pPr>
            <a:r>
              <a:rPr lang="en-US" sz="2000" b="0" dirty="0">
                <a:latin typeface="+mn-lt"/>
                <a:cs typeface="Arial" pitchFamily="34" charset="0"/>
              </a:rPr>
              <a:t>Perform </a:t>
            </a:r>
            <a:r>
              <a:rPr lang="en-US" sz="2000" b="0" dirty="0">
                <a:latin typeface="+mn-lt"/>
                <a:cs typeface="Arial" pitchFamily="34" charset="0"/>
              </a:rPr>
              <a:t>maintenance</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Push updates to devices (software, OS, firmware, certifications)</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Perform remote reboots, resets</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Shell into device to do </a:t>
            </a:r>
            <a:r>
              <a:rPr lang="en-US" sz="1800" b="0" dirty="0" smtClean="0">
                <a:latin typeface="+mn-lt"/>
                <a:cs typeface="Arial" pitchFamily="34" charset="0"/>
              </a:rPr>
              <a:t>diagnostics</a:t>
            </a:r>
            <a:endParaRPr lang="en-US" b="0" dirty="0">
              <a:latin typeface="+mn-lt"/>
              <a:cs typeface="Arial" pitchFamily="34" charset="0"/>
            </a:endParaRPr>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14</a:t>
            </a:fld>
            <a:endParaRPr lang="en-US"/>
          </a:p>
        </p:txBody>
      </p:sp>
      <p:sp>
        <p:nvSpPr>
          <p:cNvPr id="8"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Spec – 4</a:t>
            </a:r>
          </a:p>
          <a:p>
            <a:r>
              <a:rPr lang="en-US" kern="0" dirty="0" smtClean="0"/>
              <a:t>Management and Maintenance</a:t>
            </a:r>
            <a:endParaRPr lang="en-US" kern="0" dirty="0"/>
          </a:p>
        </p:txBody>
      </p:sp>
    </p:spTree>
    <p:extLst>
      <p:ext uri="{BB962C8B-B14F-4D97-AF65-F5344CB8AC3E}">
        <p14:creationId xmlns:p14="http://schemas.microsoft.com/office/powerpoint/2010/main" val="147750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685800" y="1905000"/>
            <a:ext cx="8161340" cy="4195551"/>
          </a:xfrm>
        </p:spPr>
        <p:txBody>
          <a:bodyPr>
            <a:noAutofit/>
          </a:bodyPr>
          <a:lstStyle/>
          <a:p>
            <a:pPr marL="0" indent="0">
              <a:buNone/>
            </a:pPr>
            <a:r>
              <a:rPr lang="en-US" sz="2000" b="0" dirty="0"/>
              <a:t>How much can we do on SSM, to reduce transmission and back end load?</a:t>
            </a:r>
          </a:p>
          <a:p>
            <a:pPr marL="285750" indent="-285750">
              <a:buFont typeface="Arial" charset="0"/>
              <a:buChar char="•"/>
            </a:pPr>
            <a:r>
              <a:rPr lang="en-US" sz="1800" b="0" dirty="0"/>
              <a:t>How is this transmitted to back end, and how does back end resolve differences of opinion? Kick off raw scan gathering and comparison by server side AI</a:t>
            </a:r>
          </a:p>
          <a:p>
            <a:pPr marL="0" indent="0">
              <a:buNone/>
            </a:pPr>
            <a:endParaRPr lang="en-US" sz="2000" b="0" dirty="0" smtClean="0"/>
          </a:p>
          <a:p>
            <a:pPr marL="0" indent="0">
              <a:buNone/>
            </a:pPr>
            <a:r>
              <a:rPr lang="en-US" sz="2000" b="0" dirty="0" smtClean="0"/>
              <a:t>How </a:t>
            </a:r>
            <a:r>
              <a:rPr lang="en-US" sz="2000" b="0" dirty="0"/>
              <a:t>can other systems request scan resources?</a:t>
            </a:r>
          </a:p>
          <a:p>
            <a:pPr marL="285750" indent="-285750">
              <a:buFont typeface="Arial" charset="0"/>
              <a:buChar char="•"/>
            </a:pPr>
            <a:r>
              <a:rPr lang="en-US" sz="1800" b="0" dirty="0"/>
              <a:t>Define an API to allow remote fetches of scans – does it go via RSMS? Can it go directly to SSM, under what case?</a:t>
            </a:r>
          </a:p>
          <a:p>
            <a:pPr marL="0" indent="0">
              <a:buNone/>
            </a:pPr>
            <a:endParaRPr lang="en-US" sz="2000" b="0" dirty="0" smtClean="0"/>
          </a:p>
          <a:p>
            <a:pPr marL="0" indent="0">
              <a:buNone/>
            </a:pPr>
            <a:r>
              <a:rPr lang="en-US" sz="2000" b="0" dirty="0" smtClean="0"/>
              <a:t>What </a:t>
            </a:r>
            <a:r>
              <a:rPr lang="en-US" sz="2000" b="0" dirty="0"/>
              <a:t>about CPE or BS devices that </a:t>
            </a:r>
            <a:r>
              <a:rPr lang="en-US" sz="2000" b="0" dirty="0" smtClean="0"/>
              <a:t>do sensing – can they feed into .22.3?</a:t>
            </a:r>
            <a:endParaRPr lang="en-US" sz="2000" b="0" dirty="0"/>
          </a:p>
          <a:p>
            <a:pPr marL="285750" indent="-285750">
              <a:spcBef>
                <a:spcPts val="0"/>
              </a:spcBef>
              <a:buFont typeface="Arial" charset="0"/>
              <a:buChar char="•"/>
            </a:pPr>
            <a:r>
              <a:rPr lang="en-US" sz="1800" b="0" dirty="0"/>
              <a:t>Mobile phone handsets and base stations</a:t>
            </a:r>
          </a:p>
          <a:p>
            <a:pPr marL="285750" indent="-285750">
              <a:spcBef>
                <a:spcPts val="0"/>
              </a:spcBef>
              <a:buFont typeface="Arial" charset="0"/>
              <a:buChar char="•"/>
            </a:pPr>
            <a:r>
              <a:rPr lang="en-US" sz="1800" b="0" dirty="0"/>
              <a:t>Wi-Fi devices (802.11ac)</a:t>
            </a:r>
          </a:p>
          <a:p>
            <a:pPr marL="285750" indent="-285750">
              <a:spcBef>
                <a:spcPts val="0"/>
              </a:spcBef>
              <a:buFont typeface="Arial" charset="0"/>
              <a:buChar char="•"/>
            </a:pPr>
            <a:r>
              <a:rPr lang="en-US" sz="1800" b="0" dirty="0"/>
              <a:t>802.22 devices</a:t>
            </a:r>
          </a:p>
        </p:txBody>
      </p:sp>
      <p:sp>
        <p:nvSpPr>
          <p:cNvPr id="3" name="Title 2"/>
          <p:cNvSpPr>
            <a:spLocks noGrp="1"/>
          </p:cNvSpPr>
          <p:nvPr>
            <p:ph type="title"/>
          </p:nvPr>
        </p:nvSpPr>
        <p:spPr>
          <a:xfrm>
            <a:off x="685800" y="685800"/>
            <a:ext cx="7252007" cy="763300"/>
          </a:xfrm>
        </p:spPr>
        <p:txBody>
          <a:bodyPr/>
          <a:lstStyle/>
          <a:p>
            <a:r>
              <a:rPr lang="en-US" dirty="0" smtClean="0"/>
              <a:t>Other Considerations</a:t>
            </a:r>
            <a:endParaRPr lang="en-US" dirty="0"/>
          </a:p>
        </p:txBody>
      </p:sp>
    </p:spTree>
    <p:extLst>
      <p:ext uri="{BB962C8B-B14F-4D97-AF65-F5344CB8AC3E}">
        <p14:creationId xmlns:p14="http://schemas.microsoft.com/office/powerpoint/2010/main" val="13942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685800" y="1905000"/>
            <a:ext cx="8161340" cy="4195551"/>
          </a:xfrm>
        </p:spPr>
        <p:txBody>
          <a:bodyPr>
            <a:normAutofit/>
          </a:bodyPr>
          <a:lstStyle/>
          <a:p>
            <a:pPr marL="0" indent="0">
              <a:buNone/>
            </a:pPr>
            <a:r>
              <a:rPr lang="en-US" dirty="0"/>
              <a:t>SSD </a:t>
            </a:r>
            <a:r>
              <a:rPr lang="en-US" dirty="0" err="1"/>
              <a:t>Synchronisation</a:t>
            </a:r>
            <a:endParaRPr lang="en-US" dirty="0"/>
          </a:p>
          <a:p>
            <a:pPr marL="285750" indent="-285750">
              <a:buFont typeface="Arial" charset="0"/>
              <a:buChar char="•"/>
            </a:pPr>
            <a:r>
              <a:rPr lang="en-US" sz="1800" b="0" dirty="0"/>
              <a:t>It may be advantageous if SSDs can be </a:t>
            </a:r>
            <a:r>
              <a:rPr lang="en-US" sz="1800" b="0" dirty="0" err="1"/>
              <a:t>synchronised</a:t>
            </a:r>
            <a:r>
              <a:rPr lang="en-US" sz="1800" b="0" dirty="0"/>
              <a:t> to perform scans simultaneously in certain case</a:t>
            </a:r>
          </a:p>
          <a:p>
            <a:pPr marL="285750" indent="-285750">
              <a:buFont typeface="Arial" charset="0"/>
              <a:buChar char="•"/>
            </a:pPr>
            <a:r>
              <a:rPr lang="en-US" sz="1800" b="0" dirty="0"/>
              <a:t>Read time from NTP server, conduct schedule scans in defined time multiples – data between SSMs correlate by time</a:t>
            </a:r>
          </a:p>
          <a:p>
            <a:endParaRPr lang="en-US" sz="1400" dirty="0"/>
          </a:p>
        </p:txBody>
      </p:sp>
      <p:sp>
        <p:nvSpPr>
          <p:cNvPr id="5" name="Title 2"/>
          <p:cNvSpPr>
            <a:spLocks noGrp="1"/>
          </p:cNvSpPr>
          <p:nvPr>
            <p:ph type="title"/>
          </p:nvPr>
        </p:nvSpPr>
        <p:spPr>
          <a:xfrm>
            <a:off x="685800" y="685800"/>
            <a:ext cx="7252007" cy="763300"/>
          </a:xfrm>
        </p:spPr>
        <p:txBody>
          <a:bodyPr/>
          <a:lstStyle/>
          <a:p>
            <a:r>
              <a:rPr lang="en-US" dirty="0" smtClean="0"/>
              <a:t>Other Considerations</a:t>
            </a:r>
            <a:endParaRPr lang="en-US" dirty="0"/>
          </a:p>
        </p:txBody>
      </p:sp>
    </p:spTree>
    <p:extLst>
      <p:ext uri="{BB962C8B-B14F-4D97-AF65-F5344CB8AC3E}">
        <p14:creationId xmlns:p14="http://schemas.microsoft.com/office/powerpoint/2010/main" val="2552917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296865" y="1215812"/>
            <a:ext cx="8550275" cy="5489788"/>
          </a:xfrm>
        </p:spPr>
        <p:txBody>
          <a:bodyPr>
            <a:normAutofit fontScale="77500" lnSpcReduction="20000"/>
          </a:bodyPr>
          <a:lstStyle/>
          <a:p>
            <a:r>
              <a:rPr lang="en-GB" dirty="0" smtClean="0"/>
              <a:t>Quick view what’s in 802.22 that can be pulled out:</a:t>
            </a:r>
          </a:p>
          <a:p>
            <a:pPr lvl="1"/>
            <a:r>
              <a:rPr lang="en-GB" dirty="0" smtClean="0"/>
              <a:t>5.1.3.2 Spectrum Sensing Automation</a:t>
            </a:r>
          </a:p>
          <a:p>
            <a:pPr lvl="1"/>
            <a:r>
              <a:rPr lang="en-GB" dirty="0" smtClean="0"/>
              <a:t>5.1.3.3 Security </a:t>
            </a:r>
            <a:r>
              <a:rPr lang="en-GB" dirty="0" err="1" smtClean="0"/>
              <a:t>sublayer</a:t>
            </a:r>
            <a:r>
              <a:rPr lang="en-GB" dirty="0" smtClean="0"/>
              <a:t> 2</a:t>
            </a:r>
          </a:p>
          <a:p>
            <a:pPr lvl="1"/>
            <a:r>
              <a:rPr lang="en-GB" dirty="0" smtClean="0"/>
              <a:t>7 Management messages, </a:t>
            </a:r>
            <a:r>
              <a:rPr lang="en-GB" dirty="0" err="1" smtClean="0"/>
              <a:t>esp</a:t>
            </a:r>
            <a:r>
              <a:rPr lang="en-GB" dirty="0" smtClean="0"/>
              <a:t> </a:t>
            </a:r>
          </a:p>
          <a:p>
            <a:pPr lvl="2"/>
            <a:r>
              <a:rPr lang="en-GB" dirty="0" smtClean="0"/>
              <a:t>7.1.1.1.1 NMEA location</a:t>
            </a:r>
          </a:p>
          <a:p>
            <a:pPr lvl="2"/>
            <a:r>
              <a:rPr lang="en-GB" dirty="0" smtClean="0"/>
              <a:t>7.1.1.1.2 IP version</a:t>
            </a:r>
          </a:p>
          <a:p>
            <a:pPr lvl="2"/>
            <a:r>
              <a:rPr lang="en-GB" dirty="0" smtClean="0"/>
              <a:t>7.1.1.1.3 Spectrum sensing capability</a:t>
            </a:r>
          </a:p>
          <a:p>
            <a:pPr lvl="3"/>
            <a:r>
              <a:rPr lang="en-GB" dirty="0" smtClean="0"/>
              <a:t>Antenna model</a:t>
            </a:r>
          </a:p>
          <a:p>
            <a:pPr lvl="3"/>
            <a:r>
              <a:rPr lang="en-GB" dirty="0" smtClean="0"/>
              <a:t>Antenna gain</a:t>
            </a:r>
          </a:p>
          <a:p>
            <a:pPr lvl="3"/>
            <a:r>
              <a:rPr lang="en-GB" dirty="0" smtClean="0"/>
              <a:t>Sensor ID</a:t>
            </a:r>
          </a:p>
          <a:p>
            <a:pPr lvl="3"/>
            <a:r>
              <a:rPr lang="en-GB" dirty="0" smtClean="0"/>
              <a:t>Operational Capability</a:t>
            </a:r>
          </a:p>
          <a:p>
            <a:pPr lvl="3"/>
            <a:r>
              <a:rPr lang="en-GB" dirty="0" smtClean="0"/>
              <a:t>Registration timer (use for WSDB to SSD, not CPE/BS</a:t>
            </a:r>
          </a:p>
          <a:p>
            <a:pPr lvl="2"/>
            <a:r>
              <a:rPr lang="en-GB" dirty="0" smtClean="0"/>
              <a:t>7.1.6 Measurement management</a:t>
            </a:r>
          </a:p>
          <a:p>
            <a:pPr lvl="2"/>
            <a:r>
              <a:rPr lang="en-GB" dirty="0" smtClean="0"/>
              <a:t>7.2 MAC PDU</a:t>
            </a:r>
          </a:p>
          <a:p>
            <a:pPr lvl="2"/>
            <a:r>
              <a:rPr lang="en-GB" dirty="0" smtClean="0"/>
              <a:t>7.3 Initialisation, authentication, registration</a:t>
            </a:r>
          </a:p>
          <a:p>
            <a:pPr lvl="1"/>
            <a:r>
              <a:rPr lang="en-GB" dirty="0" smtClean="0"/>
              <a:t>8 Security </a:t>
            </a:r>
            <a:r>
              <a:rPr lang="en-GB" dirty="0" err="1" smtClean="0"/>
              <a:t>sublayer</a:t>
            </a:r>
            <a:endParaRPr lang="en-GB" dirty="0" smtClean="0"/>
          </a:p>
          <a:p>
            <a:pPr lvl="1"/>
            <a:r>
              <a:rPr lang="en-GB" dirty="0" smtClean="0"/>
              <a:t>9 some may be relevant in antenna, receiver spec</a:t>
            </a:r>
          </a:p>
          <a:p>
            <a:pPr lvl="1"/>
            <a:r>
              <a:rPr lang="en-GB" dirty="0" smtClean="0"/>
              <a:t>10.1 and 2 Spectrum Manager falls out of scope – back end function</a:t>
            </a:r>
          </a:p>
          <a:p>
            <a:pPr lvl="1"/>
            <a:r>
              <a:rPr lang="en-GB" dirty="0" smtClean="0"/>
              <a:t>10.3 SSA </a:t>
            </a:r>
          </a:p>
          <a:p>
            <a:pPr lvl="1"/>
            <a:r>
              <a:rPr lang="en-GB" dirty="0" smtClean="0"/>
              <a:t>10.4 Spectrum Sensing </a:t>
            </a:r>
            <a:r>
              <a:rPr lang="en-GB" dirty="0" err="1" smtClean="0"/>
              <a:t>Funtion</a:t>
            </a:r>
            <a:endParaRPr lang="en-GB" dirty="0" smtClean="0"/>
          </a:p>
          <a:p>
            <a:pPr lvl="1"/>
            <a:r>
              <a:rPr lang="en-GB" dirty="0" smtClean="0"/>
              <a:t>10.5 Geolocation</a:t>
            </a:r>
          </a:p>
          <a:p>
            <a:pPr lvl="1"/>
            <a:r>
              <a:rPr lang="en-GB" dirty="0" smtClean="0"/>
              <a:t>10.6 Database service</a:t>
            </a:r>
          </a:p>
          <a:p>
            <a:pPr lvl="1"/>
            <a:r>
              <a:rPr lang="en-GB" dirty="0" smtClean="0"/>
              <a:t>10.7 Primitives largely falls outside scope (Cognitive Radio control) until 10.7.4</a:t>
            </a:r>
            <a:endParaRPr lang="en-GB" dirty="0"/>
          </a:p>
        </p:txBody>
      </p:sp>
      <p:sp>
        <p:nvSpPr>
          <p:cNvPr id="3" name="Title 2"/>
          <p:cNvSpPr>
            <a:spLocks noGrp="1"/>
          </p:cNvSpPr>
          <p:nvPr>
            <p:ph type="title"/>
          </p:nvPr>
        </p:nvSpPr>
        <p:spPr/>
        <p:txBody>
          <a:bodyPr/>
          <a:lstStyle/>
          <a:p>
            <a:endParaRPr lang="en-GB" dirty="0"/>
          </a:p>
        </p:txBody>
      </p:sp>
    </p:spTree>
    <p:extLst>
      <p:ext uri="{BB962C8B-B14F-4D97-AF65-F5344CB8AC3E}">
        <p14:creationId xmlns:p14="http://schemas.microsoft.com/office/powerpoint/2010/main" val="979265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685800" y="1905000"/>
            <a:ext cx="8161340" cy="4495799"/>
          </a:xfrm>
        </p:spPr>
        <p:txBody>
          <a:bodyPr>
            <a:normAutofit lnSpcReduction="10000"/>
          </a:bodyPr>
          <a:lstStyle/>
          <a:p>
            <a:pPr marL="0" indent="0">
              <a:buNone/>
            </a:pPr>
            <a:r>
              <a:rPr lang="en-US" b="0" dirty="0"/>
              <a:t>Extraction of sensing </a:t>
            </a:r>
            <a:r>
              <a:rPr lang="en-US" b="0" dirty="0" smtClean="0"/>
              <a:t>standards defined in 802.22</a:t>
            </a:r>
            <a:endParaRPr lang="en-US" b="0" dirty="0"/>
          </a:p>
          <a:p>
            <a:pPr marL="285750" indent="-285750">
              <a:buFont typeface="Arial" charset="0"/>
              <a:buChar char="•"/>
            </a:pPr>
            <a:r>
              <a:rPr lang="en-US" sz="1900" b="0" dirty="0"/>
              <a:t>There’s a lot in the standard that can be forklifted into 802.22.3</a:t>
            </a:r>
          </a:p>
          <a:p>
            <a:pPr marL="0" lvl="0" indent="0">
              <a:spcBef>
                <a:spcPts val="1200"/>
              </a:spcBef>
              <a:buNone/>
            </a:pPr>
            <a:r>
              <a:rPr lang="en-US" b="0" dirty="0" smtClean="0"/>
              <a:t>Define a </a:t>
            </a:r>
            <a:r>
              <a:rPr lang="en-US" b="0" dirty="0"/>
              <a:t>framework to can accommodate many sensing methods</a:t>
            </a:r>
          </a:p>
          <a:p>
            <a:pPr marL="285750" indent="-285750">
              <a:buFont typeface="Arial" charset="0"/>
              <a:buChar char="•"/>
            </a:pPr>
            <a:r>
              <a:rPr lang="en-US" sz="1900" b="0" dirty="0"/>
              <a:t>SDR means sensing technique is a software </a:t>
            </a:r>
            <a:r>
              <a:rPr lang="en-US" sz="1900" b="0" dirty="0" smtClean="0"/>
              <a:t>library – how many is enough?</a:t>
            </a:r>
          </a:p>
          <a:p>
            <a:pPr marL="285750" lvl="0" indent="-285750">
              <a:buFont typeface="Arial" charset="0"/>
              <a:buChar char="•"/>
            </a:pPr>
            <a:r>
              <a:rPr lang="en-US" sz="2000" b="0" dirty="0"/>
              <a:t>Identify sensing techniques and if there are existing software </a:t>
            </a:r>
            <a:r>
              <a:rPr lang="en-US" sz="2000" b="0" dirty="0" smtClean="0"/>
              <a:t>implementations</a:t>
            </a:r>
            <a:endParaRPr lang="en-US" sz="1900" b="0" dirty="0"/>
          </a:p>
          <a:p>
            <a:pPr marL="0" lvl="0" indent="0">
              <a:spcBef>
                <a:spcPts val="1200"/>
              </a:spcBef>
              <a:buNone/>
            </a:pPr>
            <a:r>
              <a:rPr lang="en-US" b="0" dirty="0" smtClean="0"/>
              <a:t>Identify hardware (now and coming) to establish possible sensing band at </a:t>
            </a:r>
            <a:r>
              <a:rPr lang="en-US" b="0" dirty="0"/>
              <a:t>low </a:t>
            </a:r>
            <a:r>
              <a:rPr lang="en-US" b="0" dirty="0" smtClean="0"/>
              <a:t>cost</a:t>
            </a:r>
          </a:p>
          <a:p>
            <a:r>
              <a:rPr lang="en-US" sz="1900" b="0" dirty="0" smtClean="0"/>
              <a:t>Antenna, RF front end, SDR</a:t>
            </a:r>
          </a:p>
          <a:p>
            <a:pPr marL="0" indent="0">
              <a:spcBef>
                <a:spcPts val="1200"/>
              </a:spcBef>
              <a:buNone/>
            </a:pPr>
            <a:r>
              <a:rPr lang="en-US" b="0" dirty="0" smtClean="0"/>
              <a:t>Review </a:t>
            </a:r>
            <a:r>
              <a:rPr lang="en-US" b="0" dirty="0"/>
              <a:t>of bigger picture requirements </a:t>
            </a:r>
          </a:p>
          <a:p>
            <a:pPr marL="285750" indent="-285750">
              <a:buFont typeface="Arial" charset="0"/>
              <a:buChar char="•"/>
            </a:pPr>
            <a:r>
              <a:rPr lang="en-US" sz="1900" b="0" dirty="0"/>
              <a:t>How do we ensure relevance across many standards and regimes</a:t>
            </a:r>
          </a:p>
          <a:p>
            <a:pPr marL="285750" indent="-285750">
              <a:buFont typeface="Arial" charset="0"/>
              <a:buChar char="•"/>
            </a:pPr>
            <a:r>
              <a:rPr lang="en-US" sz="1900" b="0" dirty="0"/>
              <a:t>How do we connect what we’re doing to </a:t>
            </a:r>
            <a:r>
              <a:rPr lang="en-US" sz="1900" b="0" dirty="0" smtClean="0"/>
              <a:t>802.18, .24</a:t>
            </a:r>
            <a:endParaRPr lang="en-US" sz="1900" b="0" dirty="0"/>
          </a:p>
        </p:txBody>
      </p:sp>
      <p:sp>
        <p:nvSpPr>
          <p:cNvPr id="3" name="Title 2"/>
          <p:cNvSpPr>
            <a:spLocks noGrp="1"/>
          </p:cNvSpPr>
          <p:nvPr>
            <p:ph type="title"/>
          </p:nvPr>
        </p:nvSpPr>
        <p:spPr>
          <a:xfrm>
            <a:off x="685800" y="834162"/>
            <a:ext cx="7252007" cy="763300"/>
          </a:xfrm>
        </p:spPr>
        <p:txBody>
          <a:bodyPr/>
          <a:lstStyle/>
          <a:p>
            <a:r>
              <a:rPr lang="en-US" dirty="0" smtClean="0"/>
              <a:t>Next Steps</a:t>
            </a:r>
            <a:endParaRPr lang="en-US" dirty="0"/>
          </a:p>
        </p:txBody>
      </p:sp>
    </p:spTree>
    <p:extLst>
      <p:ext uri="{BB962C8B-B14F-4D97-AF65-F5344CB8AC3E}">
        <p14:creationId xmlns:p14="http://schemas.microsoft.com/office/powerpoint/2010/main" val="15813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a:t>Slide </a:t>
            </a:r>
            <a:fld id="{9BD72A93-D113-4964-9716-13DC6EFB6825}" type="slidenum">
              <a:rPr lang="en-US"/>
              <a:pPr/>
              <a:t>19</a:t>
            </a:fld>
            <a:endParaRPr lang="en-US"/>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IEEE Standard 802.22.3-Draft0.1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a:t>Slide </a:t>
            </a:r>
            <a:fld id="{5372F170-D2F3-4A26-A627-43A3F5C5FED3}"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dirty="0"/>
              <a:t>Abstract</a:t>
            </a:r>
          </a:p>
        </p:txBody>
      </p:sp>
      <p:sp>
        <p:nvSpPr>
          <p:cNvPr id="5123" name="Rectangle 3"/>
          <p:cNvSpPr>
            <a:spLocks noGrp="1" noChangeArrowheads="1"/>
          </p:cNvSpPr>
          <p:nvPr>
            <p:ph type="body" idx="1"/>
          </p:nvPr>
        </p:nvSpPr>
        <p:spPr>
          <a:noFill/>
          <a:ln/>
        </p:spPr>
        <p:txBody>
          <a:bodyPr/>
          <a:lstStyle/>
          <a:p>
            <a:pPr marL="11113" indent="-11113">
              <a:buFontTx/>
              <a:buNone/>
            </a:pPr>
            <a:r>
              <a:rPr lang="en-US" dirty="0" smtClean="0"/>
              <a:t>Submission on proposed</a:t>
            </a:r>
            <a:r>
              <a:rPr lang="en-US" baseline="0" dirty="0" smtClean="0"/>
              <a:t> sub-groups and desired outcomes of 802.22.3 task group with estimates of milestones.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963" y="990600"/>
            <a:ext cx="7772400" cy="685800"/>
          </a:xfrm>
        </p:spPr>
        <p:txBody>
          <a:bodyPr/>
          <a:lstStyle/>
          <a:p>
            <a:r>
              <a:rPr lang="en-GB" dirty="0" smtClean="0"/>
              <a:t>Golden Rule of White Space Regulation	</a:t>
            </a:r>
            <a:endParaRPr lang="en-GB" dirty="0"/>
          </a:p>
        </p:txBody>
      </p:sp>
      <p:sp>
        <p:nvSpPr>
          <p:cNvPr id="3" name="Content Placeholder 2"/>
          <p:cNvSpPr>
            <a:spLocks noGrp="1"/>
          </p:cNvSpPr>
          <p:nvPr>
            <p:ph sz="quarter" idx="4294967295"/>
          </p:nvPr>
        </p:nvSpPr>
        <p:spPr>
          <a:xfrm>
            <a:off x="823363" y="2209800"/>
            <a:ext cx="7633000" cy="4191000"/>
          </a:xfrm>
          <a:prstGeom prst="rect">
            <a:avLst/>
          </a:prstGeom>
        </p:spPr>
        <p:txBody>
          <a:bodyPr>
            <a:noAutofit/>
          </a:bodyPr>
          <a:lstStyle/>
          <a:p>
            <a:pPr marL="0" indent="0">
              <a:buNone/>
            </a:pPr>
            <a:r>
              <a:rPr lang="en-US" sz="2800" dirty="0" smtClean="0"/>
              <a:t>“Operation </a:t>
            </a:r>
            <a:r>
              <a:rPr lang="en-US" sz="2800" dirty="0"/>
              <a:t>of an unlicensed, secondary device in TVWS may </a:t>
            </a:r>
            <a:r>
              <a:rPr lang="en-US" sz="2800" dirty="0"/>
              <a:t>only be </a:t>
            </a:r>
            <a:r>
              <a:rPr lang="en-US" sz="2800" dirty="0"/>
              <a:t>permitted if </a:t>
            </a:r>
            <a:r>
              <a:rPr lang="en-US" sz="2800" dirty="0"/>
              <a:t>it </a:t>
            </a:r>
            <a:r>
              <a:rPr lang="en-US" sz="2800" dirty="0"/>
              <a:t>does not interfere with </a:t>
            </a:r>
            <a:r>
              <a:rPr lang="en-US" sz="2800" dirty="0"/>
              <a:t>incumbent </a:t>
            </a:r>
            <a:r>
              <a:rPr lang="en-US" sz="2800" dirty="0" smtClean="0"/>
              <a:t>services”</a:t>
            </a:r>
          </a:p>
          <a:p>
            <a:pPr marL="0" indent="0" algn="ctr">
              <a:buNone/>
            </a:pPr>
            <a:r>
              <a:rPr lang="en-US" b="0" dirty="0" smtClean="0"/>
              <a:t>or </a:t>
            </a:r>
          </a:p>
          <a:p>
            <a:pPr marL="0" indent="0">
              <a:buNone/>
            </a:pPr>
            <a:r>
              <a:rPr lang="en-GB" sz="2800" dirty="0" smtClean="0"/>
              <a:t>“Thou </a:t>
            </a:r>
            <a:r>
              <a:rPr lang="en-GB" sz="2800" dirty="0"/>
              <a:t>Shalt Not </a:t>
            </a:r>
            <a:r>
              <a:rPr lang="en-GB" sz="2800" dirty="0" smtClean="0"/>
              <a:t>Be Where the Incumbent Is”</a:t>
            </a:r>
            <a:endParaRPr lang="en-GB" sz="2800" dirty="0"/>
          </a:p>
          <a:p>
            <a:pPr marL="0" indent="0">
              <a:buNone/>
            </a:pPr>
            <a:endParaRPr lang="en-GB" dirty="0" smtClean="0"/>
          </a:p>
          <a:p>
            <a:pPr marL="182563" indent="-182563">
              <a:buNone/>
            </a:pPr>
            <a:r>
              <a:rPr lang="en-GB" b="0" dirty="0" smtClean="0"/>
              <a:t>- Problematic, as it assumes you know where the incumbent is, and will be</a:t>
            </a:r>
          </a:p>
          <a:p>
            <a:pPr marL="182563" indent="-182563">
              <a:buNone/>
            </a:pPr>
            <a:r>
              <a:rPr lang="en-GB" b="0" dirty="0" smtClean="0"/>
              <a:t>- Problematic, as it does not address other band users</a:t>
            </a:r>
            <a:endParaRPr lang="en-GB" b="0" dirty="0"/>
          </a:p>
        </p:txBody>
      </p:sp>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3</a:t>
            </a:fld>
            <a:endParaRPr lang="en-US"/>
          </a:p>
        </p:txBody>
      </p:sp>
    </p:spTree>
    <p:extLst>
      <p:ext uri="{BB962C8B-B14F-4D97-AF65-F5344CB8AC3E}">
        <p14:creationId xmlns:p14="http://schemas.microsoft.com/office/powerpoint/2010/main" val="770399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9161"/>
            <a:ext cx="8001000" cy="1265839"/>
          </a:xfrm>
        </p:spPr>
        <p:txBody>
          <a:bodyPr/>
          <a:lstStyle/>
          <a:p>
            <a:r>
              <a:rPr lang="en-GB" dirty="0" smtClean="0"/>
              <a:t>New Golden </a:t>
            </a:r>
            <a:r>
              <a:rPr lang="en-GB" dirty="0"/>
              <a:t>Rule of White Space Regulation	</a:t>
            </a:r>
          </a:p>
        </p:txBody>
      </p:sp>
      <p:sp>
        <p:nvSpPr>
          <p:cNvPr id="5" name="Content Placeholder 2"/>
          <p:cNvSpPr>
            <a:spLocks noGrp="1"/>
          </p:cNvSpPr>
          <p:nvPr>
            <p:ph sz="quarter" idx="4294967295"/>
          </p:nvPr>
        </p:nvSpPr>
        <p:spPr>
          <a:xfrm>
            <a:off x="696913" y="1978026"/>
            <a:ext cx="7761287" cy="3893535"/>
          </a:xfrm>
          <a:prstGeom prst="rect">
            <a:avLst/>
          </a:prstGeom>
        </p:spPr>
        <p:txBody>
          <a:bodyPr>
            <a:normAutofit/>
          </a:bodyPr>
          <a:lstStyle/>
          <a:p>
            <a:pPr marL="0" indent="0">
              <a:buNone/>
            </a:pPr>
            <a:r>
              <a:rPr lang="en-GB" sz="2800" dirty="0"/>
              <a:t>Thou Shalt Be </a:t>
            </a:r>
            <a:r>
              <a:rPr lang="en-GB" sz="2800" dirty="0" smtClean="0"/>
              <a:t>Where the Incumbent Isn’t</a:t>
            </a:r>
          </a:p>
          <a:p>
            <a:pPr marL="0" indent="0">
              <a:buNone/>
            </a:pPr>
            <a:endParaRPr lang="en-GB" sz="2800" dirty="0"/>
          </a:p>
          <a:p>
            <a:pPr marL="228600" indent="-228600">
              <a:buNone/>
            </a:pPr>
            <a:r>
              <a:rPr lang="en-GB" b="0" dirty="0" smtClean="0"/>
              <a:t>- An appropriate mix of White Space Database and SCOS</a:t>
            </a:r>
            <a:endParaRPr lang="en-GB" b="0" dirty="0"/>
          </a:p>
        </p:txBody>
      </p:sp>
      <p:sp>
        <p:nvSpPr>
          <p:cNvPr id="3" name="Date Placeholder 2"/>
          <p:cNvSpPr>
            <a:spLocks noGrp="1"/>
          </p:cNvSpPr>
          <p:nvPr>
            <p:ph type="dt" sz="half" idx="10"/>
          </p:nvPr>
        </p:nvSpPr>
        <p:spPr/>
        <p:txBody>
          <a:bodyPr/>
          <a:lstStyle/>
          <a:p>
            <a:r>
              <a:rPr lang="en-GB" smtClean="0"/>
              <a:t>March 2015</a:t>
            </a:r>
            <a:endParaRPr lang="en-US"/>
          </a:p>
        </p:txBody>
      </p:sp>
      <p:sp>
        <p:nvSpPr>
          <p:cNvPr id="4" name="Footer Placeholder 3"/>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4</a:t>
            </a:fld>
            <a:endParaRPr lang="en-US"/>
          </a:p>
        </p:txBody>
      </p:sp>
    </p:spTree>
    <p:extLst>
      <p:ext uri="{BB962C8B-B14F-4D97-AF65-F5344CB8AC3E}">
        <p14:creationId xmlns:p14="http://schemas.microsoft.com/office/powerpoint/2010/main" val="1956193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825752"/>
            <a:ext cx="7847012" cy="4575048"/>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chemeClr val="tx1"/>
              </a:buClr>
            </a:pPr>
            <a:r>
              <a:rPr lang="en-US" sz="2400" b="0" dirty="0">
                <a:latin typeface="+mn-lt"/>
                <a:cs typeface="Arial" pitchFamily="34" charset="0"/>
              </a:rPr>
              <a:t>Within a White Space radio system </a:t>
            </a:r>
            <a:r>
              <a:rPr lang="en-US" sz="2400" b="0" u="sng" dirty="0">
                <a:latin typeface="+mn-lt"/>
                <a:cs typeface="Arial" pitchFamily="34" charset="0"/>
              </a:rPr>
              <a:t>with</a:t>
            </a:r>
            <a:r>
              <a:rPr lang="en-US" sz="2400" b="0" dirty="0">
                <a:latin typeface="+mn-lt"/>
                <a:cs typeface="Arial" pitchFamily="34" charset="0"/>
              </a:rPr>
              <a:t> built-on scanning</a:t>
            </a:r>
            <a:endParaRPr lang="en-US" sz="2400" b="0" dirty="0">
              <a:latin typeface="+mn-lt"/>
              <a:cs typeface="Arial" pitchFamily="34" charset="0"/>
            </a:endParaRPr>
          </a:p>
          <a:p>
            <a:pPr marL="182563" lvl="1" indent="-182563">
              <a:tabLst>
                <a:tab pos="182563" algn="l"/>
              </a:tabLst>
            </a:pPr>
            <a:r>
              <a:rPr lang="en-US" sz="1600" b="0" dirty="0">
                <a:latin typeface="+mn-lt"/>
                <a:cs typeface="Arial" pitchFamily="34" charset="0"/>
              </a:rPr>
              <a:t>802.22 uses a scanning subsystem (which is being liberally borrowed from for this TG)</a:t>
            </a:r>
            <a:endParaRPr lang="en-US" sz="1600" b="0" dirty="0">
              <a:latin typeface="+mn-lt"/>
              <a:cs typeface="Arial" pitchFamily="34" charset="0"/>
            </a:endParaRPr>
          </a:p>
          <a:p>
            <a:pPr marL="0" lvl="3" indent="0">
              <a:buNone/>
              <a:tabLst>
                <a:tab pos="182563" algn="l"/>
              </a:tabLst>
            </a:pPr>
            <a:endParaRPr lang="en-US" sz="1100" b="0" dirty="0">
              <a:latin typeface="+mn-lt"/>
              <a:cs typeface="Arial" pitchFamily="34" charset="0"/>
            </a:endParaRPr>
          </a:p>
          <a:p>
            <a:pPr>
              <a:buClr>
                <a:schemeClr val="tx1"/>
              </a:buClr>
            </a:pPr>
            <a:r>
              <a:rPr lang="en-US" sz="2400" b="0" dirty="0">
                <a:latin typeface="+mn-lt"/>
                <a:cs typeface="Arial" pitchFamily="34" charset="0"/>
              </a:rPr>
              <a:t>With a Cognitive Radio system </a:t>
            </a:r>
            <a:r>
              <a:rPr lang="en-US" sz="2400" b="0" u="sng" dirty="0">
                <a:latin typeface="+mn-lt"/>
                <a:cs typeface="Arial" pitchFamily="34" charset="0"/>
              </a:rPr>
              <a:t>without</a:t>
            </a:r>
            <a:r>
              <a:rPr lang="en-US" sz="2400" b="0" dirty="0">
                <a:latin typeface="+mn-lt"/>
                <a:cs typeface="Arial" pitchFamily="34" charset="0"/>
              </a:rPr>
              <a:t> sensing capability</a:t>
            </a:r>
          </a:p>
          <a:p>
            <a:pPr marL="182563" lvl="1" indent="-182563">
              <a:tabLst>
                <a:tab pos="182563" algn="l"/>
              </a:tabLst>
            </a:pPr>
            <a:r>
              <a:rPr lang="en-US" sz="1600" b="0" dirty="0">
                <a:latin typeface="+mn-lt"/>
                <a:cs typeface="Arial" pitchFamily="34" charset="0"/>
              </a:rPr>
              <a:t>802.11af has no sensing capability of its own, dependent on a WSDB to allocate channels correctly</a:t>
            </a:r>
          </a:p>
          <a:p>
            <a:pPr marL="0" lvl="3" indent="0">
              <a:buNone/>
              <a:tabLst>
                <a:tab pos="182563" algn="l"/>
              </a:tabLst>
            </a:pPr>
            <a:endParaRPr lang="en-US" sz="1200" b="0" dirty="0">
              <a:latin typeface="+mn-lt"/>
              <a:cs typeface="Arial" pitchFamily="34" charset="0"/>
            </a:endParaRPr>
          </a:p>
          <a:p>
            <a:pPr>
              <a:buClr>
                <a:schemeClr val="tx1"/>
              </a:buClr>
            </a:pPr>
            <a:r>
              <a:rPr lang="en-US" sz="2400" b="0" dirty="0">
                <a:latin typeface="+mn-lt"/>
                <a:cs typeface="Arial" pitchFamily="34" charset="0"/>
              </a:rPr>
              <a:t>For use in future real-time spectrum assignment systems</a:t>
            </a:r>
          </a:p>
          <a:p>
            <a:pPr lvl="1"/>
            <a:r>
              <a:rPr lang="en-US" sz="1600" b="0" dirty="0">
                <a:latin typeface="+mn-lt"/>
                <a:cs typeface="Arial" pitchFamily="34" charset="0"/>
              </a:rPr>
              <a:t>Especially in remote rural areas, there is considerable scope for opportunistic use of spectrum </a:t>
            </a:r>
            <a:endParaRPr lang="en-US" sz="1600" b="0" dirty="0">
              <a:latin typeface="+mn-lt"/>
              <a:cs typeface="Arial" pitchFamily="34" charset="0"/>
            </a:endParaRPr>
          </a:p>
          <a:p>
            <a:pPr>
              <a:buClr>
                <a:schemeClr val="tx1"/>
              </a:buClr>
            </a:pPr>
            <a:endParaRPr lang="en-US" sz="1200" b="0" dirty="0">
              <a:latin typeface="+mn-lt"/>
              <a:cs typeface="Arial" pitchFamily="34" charset="0"/>
            </a:endParaRPr>
          </a:p>
          <a:p>
            <a:pPr>
              <a:buClr>
                <a:schemeClr val="tx1"/>
              </a:buClr>
            </a:pPr>
            <a:r>
              <a:rPr lang="en-US" sz="2400" b="0" dirty="0">
                <a:latin typeface="+mn-lt"/>
                <a:cs typeface="Arial" pitchFamily="34" charset="0"/>
              </a:rPr>
              <a:t>For use by regulators, network operators and law enforcement</a:t>
            </a:r>
          </a:p>
          <a:p>
            <a:pPr lvl="1"/>
            <a:r>
              <a:rPr lang="en-US" sz="1600" b="0" dirty="0">
                <a:latin typeface="+mn-lt"/>
                <a:cs typeface="Arial" pitchFamily="34" charset="0"/>
              </a:rPr>
              <a:t>Real-time spectrum management by operators and regulators</a:t>
            </a:r>
          </a:p>
          <a:p>
            <a:pPr lvl="1"/>
            <a:r>
              <a:rPr lang="en-US" sz="1600" b="0" dirty="0">
                <a:latin typeface="+mn-lt"/>
                <a:cs typeface="Arial" pitchFamily="34" charset="0"/>
              </a:rPr>
              <a:t>Detection of anomalous radio activity, especially criminal activity (e.g. remote jammers)</a:t>
            </a:r>
          </a:p>
          <a:p>
            <a:pPr>
              <a:buClr>
                <a:schemeClr val="tx1"/>
              </a:buClr>
            </a:pPr>
            <a:endParaRPr lang="en-US" sz="1600" b="0" dirty="0">
              <a:latin typeface="+mn-lt"/>
              <a:cs typeface="Arial" pitchFamily="34" charset="0"/>
            </a:endParaRPr>
          </a:p>
          <a:p>
            <a:pPr>
              <a:buClr>
                <a:schemeClr val="tx1"/>
              </a:buClr>
            </a:pPr>
            <a:endParaRPr lang="en-US" sz="1600" b="0" dirty="0">
              <a:latin typeface="+mn-lt"/>
              <a:cs typeface="Arial" pitchFamily="34" charset="0"/>
            </a:endParaRPr>
          </a:p>
          <a:p>
            <a:pPr>
              <a:buClr>
                <a:schemeClr val="tx1"/>
              </a:buClr>
            </a:pPr>
            <a:endParaRPr lang="en-US" sz="1600" b="0" dirty="0">
              <a:latin typeface="+mn-lt"/>
              <a:cs typeface="Arial" pitchFamily="34" charset="0"/>
            </a:endParaRPr>
          </a:p>
        </p:txBody>
      </p:sp>
      <p:sp>
        <p:nvSpPr>
          <p:cNvPr id="4" name="Title 2"/>
          <p:cNvSpPr>
            <a:spLocks noGrp="1"/>
          </p:cNvSpPr>
          <p:nvPr>
            <p:ph type="title"/>
          </p:nvPr>
        </p:nvSpPr>
        <p:spPr>
          <a:xfrm>
            <a:off x="278428" y="795616"/>
            <a:ext cx="7252007" cy="572475"/>
          </a:xfrm>
        </p:spPr>
        <p:txBody>
          <a:bodyPr/>
          <a:lstStyle/>
          <a:p>
            <a:r>
              <a:rPr lang="en-US" dirty="0" smtClean="0"/>
              <a:t>Use cases for SCOS</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5</a:t>
            </a:fld>
            <a:endParaRPr lang="en-US"/>
          </a:p>
        </p:txBody>
      </p:sp>
    </p:spTree>
    <p:extLst>
      <p:ext uri="{BB962C8B-B14F-4D97-AF65-F5344CB8AC3E}">
        <p14:creationId xmlns:p14="http://schemas.microsoft.com/office/powerpoint/2010/main" val="1968580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1137429"/>
            <a:ext cx="7772400" cy="841375"/>
          </a:xfrm>
        </p:spPr>
        <p:txBody>
          <a:bodyPr/>
          <a:lstStyle/>
          <a:p>
            <a:r>
              <a:rPr lang="en-GB" dirty="0" smtClean="0"/>
              <a:t>How should we sense?</a:t>
            </a:r>
            <a:endParaRPr lang="en-GB" dirty="0"/>
          </a:p>
        </p:txBody>
      </p:sp>
      <p:sp>
        <p:nvSpPr>
          <p:cNvPr id="6" name="Rectangle 5"/>
          <p:cNvSpPr/>
          <p:nvPr/>
        </p:nvSpPr>
        <p:spPr>
          <a:xfrm>
            <a:off x="1736004" y="2876420"/>
            <a:ext cx="1677180" cy="5343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dirty="0"/>
              <a:t>On exception</a:t>
            </a:r>
          </a:p>
        </p:txBody>
      </p:sp>
      <p:sp>
        <p:nvSpPr>
          <p:cNvPr id="7" name="Rectangle 6"/>
          <p:cNvSpPr/>
          <p:nvPr/>
        </p:nvSpPr>
        <p:spPr>
          <a:xfrm>
            <a:off x="3597904" y="2876420"/>
            <a:ext cx="1675360" cy="5343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dirty="0"/>
              <a:t>On schedule</a:t>
            </a:r>
          </a:p>
        </p:txBody>
      </p:sp>
      <p:sp>
        <p:nvSpPr>
          <p:cNvPr id="8" name="Rectangle 7"/>
          <p:cNvSpPr/>
          <p:nvPr/>
        </p:nvSpPr>
        <p:spPr>
          <a:xfrm>
            <a:off x="5431500" y="2876420"/>
            <a:ext cx="1714704" cy="5343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dirty="0" smtClean="0"/>
              <a:t>Continuous</a:t>
            </a:r>
            <a:endParaRPr lang="en-GB" sz="2000" dirty="0"/>
          </a:p>
        </p:txBody>
      </p:sp>
      <p:cxnSp>
        <p:nvCxnSpPr>
          <p:cNvPr id="14" name="Straight Arrow Connector 13"/>
          <p:cNvCxnSpPr>
            <a:endCxn id="7" idx="0"/>
          </p:cNvCxnSpPr>
          <p:nvPr/>
        </p:nvCxnSpPr>
        <p:spPr>
          <a:xfrm>
            <a:off x="4428404" y="2209800"/>
            <a:ext cx="7180" cy="666620"/>
          </a:xfrm>
          <a:prstGeom prst="straightConnector1">
            <a:avLst/>
          </a:prstGeom>
          <a:ln w="381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endCxn id="8" idx="0"/>
          </p:cNvCxnSpPr>
          <p:nvPr/>
        </p:nvCxnSpPr>
        <p:spPr>
          <a:xfrm flipH="1">
            <a:off x="6288852" y="2358895"/>
            <a:ext cx="823" cy="517525"/>
          </a:xfrm>
          <a:prstGeom prst="straightConnector1">
            <a:avLst/>
          </a:prstGeom>
          <a:ln w="381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endCxn id="6" idx="0"/>
          </p:cNvCxnSpPr>
          <p:nvPr/>
        </p:nvCxnSpPr>
        <p:spPr>
          <a:xfrm flipH="1">
            <a:off x="2574594" y="2342110"/>
            <a:ext cx="910" cy="534310"/>
          </a:xfrm>
          <a:prstGeom prst="straightConnector1">
            <a:avLst/>
          </a:prstGeom>
          <a:ln w="381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2557271" y="2353733"/>
            <a:ext cx="3731213" cy="25437"/>
          </a:xfrm>
          <a:prstGeom prst="line">
            <a:avLst/>
          </a:prstGeom>
          <a:ln w="381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Date Placeholder 2"/>
          <p:cNvSpPr>
            <a:spLocks noGrp="1"/>
          </p:cNvSpPr>
          <p:nvPr>
            <p:ph type="dt" sz="half" idx="10"/>
          </p:nvPr>
        </p:nvSpPr>
        <p:spPr/>
        <p:txBody>
          <a:bodyPr/>
          <a:lstStyle/>
          <a:p>
            <a:r>
              <a:rPr lang="en-GB" smtClean="0"/>
              <a:t>March 2015</a:t>
            </a:r>
            <a:endParaRPr lang="en-US"/>
          </a:p>
        </p:txBody>
      </p:sp>
      <p:sp>
        <p:nvSpPr>
          <p:cNvPr id="10" name="Footer Placeholder 9"/>
          <p:cNvSpPr>
            <a:spLocks noGrp="1"/>
          </p:cNvSpPr>
          <p:nvPr>
            <p:ph type="ftr" sz="quarter" idx="11"/>
          </p:nvPr>
        </p:nvSpPr>
        <p:spPr/>
        <p:txBody>
          <a:bodyPr/>
          <a:lstStyle/>
          <a:p>
            <a:r>
              <a:rPr lang="en-US" smtClean="0"/>
              <a:t>Roger Hislop, Internet Solutions</a:t>
            </a:r>
            <a:endParaRPr lang="en-US"/>
          </a:p>
        </p:txBody>
      </p:sp>
      <p:sp>
        <p:nvSpPr>
          <p:cNvPr id="12" name="Slide Number Placeholder 11"/>
          <p:cNvSpPr>
            <a:spLocks noGrp="1"/>
          </p:cNvSpPr>
          <p:nvPr>
            <p:ph type="sldNum" sz="quarter" idx="12"/>
          </p:nvPr>
        </p:nvSpPr>
        <p:spPr/>
        <p:txBody>
          <a:bodyPr/>
          <a:lstStyle/>
          <a:p>
            <a:r>
              <a:rPr lang="en-US" smtClean="0"/>
              <a:t>Slide </a:t>
            </a:r>
            <a:fld id="{0E87EFAD-3A5E-48DC-BEEE-791E84F09C6B}" type="slidenum">
              <a:rPr lang="en-US" smtClean="0"/>
              <a:pPr/>
              <a:t>6</a:t>
            </a:fld>
            <a:endParaRPr lang="en-US"/>
          </a:p>
        </p:txBody>
      </p:sp>
      <p:sp>
        <p:nvSpPr>
          <p:cNvPr id="30" name="Text Placeholder 2"/>
          <p:cNvSpPr txBox="1">
            <a:spLocks/>
          </p:cNvSpPr>
          <p:nvPr>
            <p:custDataLst>
              <p:tags r:id="rId1"/>
            </p:custDataLst>
          </p:nvPr>
        </p:nvSpPr>
        <p:spPr>
          <a:xfrm>
            <a:off x="696912" y="3928254"/>
            <a:ext cx="7847013" cy="1664897"/>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None/>
              <a:tabLst>
                <a:tab pos="182563" algn="l"/>
              </a:tabLst>
            </a:pPr>
            <a:r>
              <a:rPr lang="en-US" sz="2000" b="0" dirty="0" smtClean="0">
                <a:latin typeface="+mn-lt"/>
                <a:cs typeface="Arial" pitchFamily="34" charset="0"/>
              </a:rPr>
              <a:t>An open question – the answer to which is driven by what data the radios need </a:t>
            </a:r>
          </a:p>
          <a:p>
            <a:pPr marL="425450" lvl="2" indent="-312738">
              <a:tabLst>
                <a:tab pos="182563" algn="l"/>
              </a:tabLst>
            </a:pPr>
            <a:r>
              <a:rPr lang="en-US" sz="2000" b="0" dirty="0" smtClean="0">
                <a:latin typeface="+mn-lt"/>
                <a:cs typeface="Arial" pitchFamily="34" charset="0"/>
              </a:rPr>
              <a:t>Is it tactical (e.g. for meshed </a:t>
            </a:r>
            <a:r>
              <a:rPr lang="en-US" sz="2000" b="0" dirty="0" err="1" smtClean="0">
                <a:latin typeface="+mn-lt"/>
                <a:cs typeface="Arial" pitchFamily="34" charset="0"/>
              </a:rPr>
              <a:t>IoT</a:t>
            </a:r>
            <a:r>
              <a:rPr lang="en-US" sz="2000" b="0" dirty="0" smtClean="0">
                <a:latin typeface="+mn-lt"/>
                <a:cs typeface="Arial" pitchFamily="34" charset="0"/>
              </a:rPr>
              <a:t> device communication) </a:t>
            </a:r>
          </a:p>
          <a:p>
            <a:pPr marL="425450" lvl="2" indent="-312738">
              <a:tabLst>
                <a:tab pos="182563" algn="l"/>
              </a:tabLst>
            </a:pPr>
            <a:r>
              <a:rPr lang="en-US" sz="2000" b="0" dirty="0" smtClean="0">
                <a:latin typeface="+mn-lt"/>
                <a:cs typeface="Arial" pitchFamily="34" charset="0"/>
              </a:rPr>
              <a:t>Is it strategic (e.g. for spectrum management purpose)</a:t>
            </a:r>
            <a:endParaRPr lang="en-US" sz="2000" b="0" dirty="0">
              <a:latin typeface="+mn-lt"/>
              <a:cs typeface="Arial" pitchFamily="34" charset="0"/>
            </a:endParaRPr>
          </a:p>
        </p:txBody>
      </p:sp>
    </p:spTree>
    <p:extLst>
      <p:ext uri="{BB962C8B-B14F-4D97-AF65-F5344CB8AC3E}">
        <p14:creationId xmlns:p14="http://schemas.microsoft.com/office/powerpoint/2010/main" val="1923742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2" y="1825752"/>
            <a:ext cx="7847013" cy="4422648"/>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457200">
              <a:buFont typeface="+mj-lt"/>
              <a:buAutoNum type="arabicPeriod"/>
              <a:tabLst>
                <a:tab pos="182563" algn="l"/>
              </a:tabLst>
            </a:pPr>
            <a:r>
              <a:rPr lang="en-US" sz="2000" b="0" dirty="0">
                <a:latin typeface="+mn-lt"/>
                <a:cs typeface="Arial" pitchFamily="34" charset="0"/>
              </a:rPr>
              <a:t>Radio spectrum is sensed according to an accepted technique by a Spectrum Sensing </a:t>
            </a:r>
            <a:r>
              <a:rPr lang="en-US" sz="2000" b="0" dirty="0" smtClean="0">
                <a:latin typeface="+mn-lt"/>
                <a:cs typeface="Arial" pitchFamily="34" charset="0"/>
              </a:rPr>
              <a:t>Device within established hardware parameters</a:t>
            </a:r>
          </a:p>
          <a:p>
            <a:pPr marL="312738" lvl="1" indent="-312738">
              <a:tabLst>
                <a:tab pos="182563" algn="l"/>
              </a:tabLst>
            </a:pPr>
            <a:endParaRPr lang="en-US" sz="2000" b="0" dirty="0">
              <a:latin typeface="+mn-lt"/>
              <a:cs typeface="Arial" pitchFamily="34" charset="0"/>
            </a:endParaRPr>
          </a:p>
          <a:p>
            <a:pPr marL="457200" lvl="1" indent="-457200">
              <a:buFont typeface="+mj-lt"/>
              <a:buAutoNum type="arabicPeriod" startAt="2"/>
              <a:tabLst>
                <a:tab pos="182563" algn="l"/>
              </a:tabLst>
            </a:pPr>
            <a:r>
              <a:rPr lang="en-US" sz="2000" b="0" dirty="0">
                <a:latin typeface="+mn-lt"/>
                <a:cs typeface="Arial" pitchFamily="34" charset="0"/>
              </a:rPr>
              <a:t>This sensing </a:t>
            </a:r>
            <a:r>
              <a:rPr lang="en-US" sz="2000" b="0" dirty="0" smtClean="0">
                <a:latin typeface="+mn-lt"/>
                <a:cs typeface="Arial" pitchFamily="34" charset="0"/>
              </a:rPr>
              <a:t>data is </a:t>
            </a:r>
            <a:r>
              <a:rPr lang="en-US" sz="2000" b="0" dirty="0">
                <a:latin typeface="+mn-lt"/>
                <a:cs typeface="Arial" pitchFamily="34" charset="0"/>
              </a:rPr>
              <a:t>packaged along with key </a:t>
            </a:r>
            <a:r>
              <a:rPr lang="en-US" sz="2000" b="0" dirty="0" smtClean="0">
                <a:latin typeface="+mn-lt"/>
                <a:cs typeface="Arial" pitchFamily="34" charset="0"/>
              </a:rPr>
              <a:t>metadata</a:t>
            </a:r>
          </a:p>
          <a:p>
            <a:pPr marL="674688" lvl="2" indent="-314325">
              <a:tabLst>
                <a:tab pos="182563" algn="l"/>
              </a:tabLst>
            </a:pPr>
            <a:r>
              <a:rPr lang="en-US" sz="1600" b="0" dirty="0" smtClean="0">
                <a:latin typeface="+mn-lt"/>
                <a:cs typeface="Arial" pitchFamily="34" charset="0"/>
              </a:rPr>
              <a:t>e.g. scan </a:t>
            </a:r>
            <a:r>
              <a:rPr lang="en-US" sz="1600" b="0" dirty="0">
                <a:latin typeface="+mn-lt"/>
                <a:cs typeface="Arial" pitchFamily="34" charset="0"/>
              </a:rPr>
              <a:t>time, scan duration, scan location, device </a:t>
            </a:r>
            <a:r>
              <a:rPr lang="en-US" sz="1600" b="0" dirty="0" smtClean="0">
                <a:latin typeface="+mn-lt"/>
                <a:cs typeface="Arial" pitchFamily="34" charset="0"/>
              </a:rPr>
              <a:t>identifiers…</a:t>
            </a:r>
          </a:p>
          <a:p>
            <a:pPr marL="312738" lvl="1" indent="-312738">
              <a:tabLst>
                <a:tab pos="182563" algn="l"/>
              </a:tabLst>
            </a:pPr>
            <a:endParaRPr lang="en-US" sz="2000" b="0" dirty="0">
              <a:latin typeface="+mn-lt"/>
              <a:cs typeface="Arial" pitchFamily="34" charset="0"/>
            </a:endParaRPr>
          </a:p>
          <a:p>
            <a:pPr marL="457200" lvl="1" indent="-457200">
              <a:buFont typeface="+mj-lt"/>
              <a:buAutoNum type="arabicPeriod" startAt="3"/>
              <a:tabLst>
                <a:tab pos="182563" algn="l"/>
              </a:tabLst>
            </a:pPr>
            <a:r>
              <a:rPr lang="en-US" sz="2000" b="0" dirty="0">
                <a:latin typeface="+mn-lt"/>
                <a:cs typeface="Arial" pitchFamily="34" charset="0"/>
              </a:rPr>
              <a:t>The package is </a:t>
            </a:r>
            <a:r>
              <a:rPr lang="en-US" sz="2000" b="0" dirty="0" smtClean="0">
                <a:latin typeface="+mn-lt"/>
                <a:cs typeface="Arial" pitchFamily="34" charset="0"/>
              </a:rPr>
              <a:t>(a) transmitted </a:t>
            </a:r>
            <a:r>
              <a:rPr lang="en-US" sz="2000" b="0" dirty="0">
                <a:latin typeface="+mn-lt"/>
                <a:cs typeface="Arial" pitchFamily="34" charset="0"/>
              </a:rPr>
              <a:t>to a remote system that </a:t>
            </a:r>
            <a:r>
              <a:rPr lang="en-US" sz="2000" b="0" dirty="0" smtClean="0">
                <a:latin typeface="+mn-lt"/>
                <a:cs typeface="Arial" pitchFamily="34" charset="0"/>
              </a:rPr>
              <a:t>(b) ingests </a:t>
            </a:r>
            <a:r>
              <a:rPr lang="en-US" sz="2000" b="0" dirty="0">
                <a:latin typeface="+mn-lt"/>
                <a:cs typeface="Arial" pitchFamily="34" charset="0"/>
              </a:rPr>
              <a:t>and validates data, and </a:t>
            </a:r>
            <a:r>
              <a:rPr lang="en-US" sz="2000" b="0" dirty="0" smtClean="0">
                <a:latin typeface="+mn-lt"/>
                <a:cs typeface="Arial" pitchFamily="34" charset="0"/>
              </a:rPr>
              <a:t>(c) stores </a:t>
            </a:r>
            <a:r>
              <a:rPr lang="en-US" sz="2000" b="0" dirty="0">
                <a:latin typeface="+mn-lt"/>
                <a:cs typeface="Arial" pitchFamily="34" charset="0"/>
              </a:rPr>
              <a:t>for further </a:t>
            </a:r>
            <a:r>
              <a:rPr lang="en-US" sz="2000" b="0" dirty="0" smtClean="0">
                <a:latin typeface="+mn-lt"/>
                <a:cs typeface="Arial" pitchFamily="34" charset="0"/>
              </a:rPr>
              <a:t>processing</a:t>
            </a:r>
          </a:p>
          <a:p>
            <a:pPr marL="312738" lvl="1" indent="-312738">
              <a:tabLst>
                <a:tab pos="182563" algn="l"/>
              </a:tabLst>
            </a:pPr>
            <a:endParaRPr lang="en-US" sz="2000" b="0" dirty="0">
              <a:latin typeface="+mn-lt"/>
              <a:cs typeface="Arial" pitchFamily="34" charset="0"/>
            </a:endParaRPr>
          </a:p>
          <a:p>
            <a:pPr marL="457200" lvl="1" indent="-457200">
              <a:buFont typeface="+mj-lt"/>
              <a:buAutoNum type="arabicPeriod" startAt="4"/>
              <a:tabLst>
                <a:tab pos="182563" algn="l"/>
              </a:tabLst>
            </a:pPr>
            <a:r>
              <a:rPr lang="en-US" sz="2000" b="0" dirty="0">
                <a:latin typeface="+mn-lt"/>
                <a:cs typeface="Arial" pitchFamily="34" charset="0"/>
              </a:rPr>
              <a:t>The back-end management system exchanges control information with </a:t>
            </a:r>
            <a:r>
              <a:rPr lang="en-US" sz="2000" b="0" dirty="0" smtClean="0">
                <a:latin typeface="+mn-lt"/>
                <a:cs typeface="Arial" pitchFamily="34" charset="0"/>
              </a:rPr>
              <a:t>SSDs</a:t>
            </a:r>
          </a:p>
          <a:p>
            <a:pPr marL="674688" lvl="2" indent="-314325">
              <a:tabLst>
                <a:tab pos="182563" algn="l"/>
              </a:tabLst>
            </a:pPr>
            <a:r>
              <a:rPr lang="en-US" sz="1600" b="0" dirty="0" smtClean="0">
                <a:latin typeface="+mn-lt"/>
                <a:cs typeface="Arial" pitchFamily="34" charset="0"/>
              </a:rPr>
              <a:t>e.g. device management, operation validation, integrity </a:t>
            </a:r>
            <a:r>
              <a:rPr lang="en-US" sz="1600" b="0" dirty="0">
                <a:latin typeface="+mn-lt"/>
                <a:cs typeface="Arial" pitchFamily="34" charset="0"/>
              </a:rPr>
              <a:t>of information </a:t>
            </a:r>
            <a:r>
              <a:rPr lang="en-US" sz="1600" b="0" dirty="0" smtClean="0">
                <a:latin typeface="+mn-lt"/>
                <a:cs typeface="Arial" pitchFamily="34" charset="0"/>
              </a:rPr>
              <a:t>chain verification, maintenance tasks</a:t>
            </a:r>
            <a:endParaRPr lang="en-US" sz="1600" b="0" dirty="0">
              <a:latin typeface="+mn-lt"/>
              <a:cs typeface="Arial" pitchFamily="34" charset="0"/>
            </a:endParaRPr>
          </a:p>
        </p:txBody>
      </p:sp>
      <p:sp>
        <p:nvSpPr>
          <p:cNvPr id="4" name="Title 2"/>
          <p:cNvSpPr>
            <a:spLocks noGrp="1"/>
          </p:cNvSpPr>
          <p:nvPr>
            <p:ph type="title"/>
          </p:nvPr>
        </p:nvSpPr>
        <p:spPr>
          <a:xfrm>
            <a:off x="696912" y="795616"/>
            <a:ext cx="7847013" cy="572475"/>
          </a:xfrm>
        </p:spPr>
        <p:txBody>
          <a:bodyPr/>
          <a:lstStyle/>
          <a:p>
            <a:r>
              <a:rPr lang="en-US" smtClean="0"/>
              <a:t>802.22.3 minimum </a:t>
            </a:r>
            <a:r>
              <a:rPr lang="en-US" dirty="0" smtClean="0"/>
              <a:t>functional </a:t>
            </a:r>
            <a:r>
              <a:rPr lang="en-US" dirty="0" smtClean="0"/>
              <a:t>requirements</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7</a:t>
            </a:fld>
            <a:endParaRPr lang="en-US"/>
          </a:p>
        </p:txBody>
      </p:sp>
    </p:spTree>
    <p:extLst>
      <p:ext uri="{BB962C8B-B14F-4D97-AF65-F5344CB8AC3E}">
        <p14:creationId xmlns:p14="http://schemas.microsoft.com/office/powerpoint/2010/main" val="1806171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p:cNvSpPr/>
          <p:nvPr/>
        </p:nvSpPr>
        <p:spPr bwMode="auto">
          <a:xfrm>
            <a:off x="2685282" y="3883600"/>
            <a:ext cx="2005614" cy="2503177"/>
          </a:xfrm>
          <a:prstGeom prst="rect">
            <a:avLst/>
          </a:pr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10" name="Rectangle 109"/>
          <p:cNvSpPr/>
          <p:nvPr/>
        </p:nvSpPr>
        <p:spPr bwMode="auto">
          <a:xfrm>
            <a:off x="4735158" y="3903277"/>
            <a:ext cx="1945341" cy="2483501"/>
          </a:xfrm>
          <a:prstGeom prst="rect">
            <a:avLst/>
          </a:prstGeom>
          <a:solidFill>
            <a:srgbClr val="FFD579">
              <a:alpha val="44000"/>
            </a:srgb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08" name="Rectangle 107"/>
          <p:cNvSpPr/>
          <p:nvPr/>
        </p:nvSpPr>
        <p:spPr bwMode="auto">
          <a:xfrm>
            <a:off x="2913882" y="2429628"/>
            <a:ext cx="5318133" cy="817996"/>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07" name="Rectangle 106"/>
          <p:cNvSpPr/>
          <p:nvPr/>
        </p:nvSpPr>
        <p:spPr bwMode="auto">
          <a:xfrm>
            <a:off x="1600200" y="1596343"/>
            <a:ext cx="5089533" cy="816783"/>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2" name="Title 1"/>
          <p:cNvSpPr>
            <a:spLocks noGrp="1"/>
          </p:cNvSpPr>
          <p:nvPr>
            <p:ph type="title"/>
          </p:nvPr>
        </p:nvSpPr>
        <p:spPr>
          <a:xfrm>
            <a:off x="685800" y="685800"/>
            <a:ext cx="7772400" cy="562707"/>
          </a:xfrm>
        </p:spPr>
        <p:txBody>
          <a:bodyPr/>
          <a:lstStyle/>
          <a:p>
            <a:r>
              <a:rPr lang="en-GB" dirty="0" smtClean="0"/>
              <a:t>Sensing Chain</a:t>
            </a:r>
            <a:endParaRPr lang="en-GB" dirty="0"/>
          </a:p>
        </p:txBody>
      </p:sp>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a:xfrm>
            <a:off x="8003415" y="6523038"/>
            <a:ext cx="466725" cy="182562"/>
          </a:xfrm>
        </p:spPr>
        <p:txBody>
          <a:bodyPr/>
          <a:lstStyle/>
          <a:p>
            <a:r>
              <a:rPr lang="en-US" dirty="0" smtClean="0"/>
              <a:t>Roger </a:t>
            </a:r>
            <a:r>
              <a:rPr lang="en-US" dirty="0" err="1" smtClean="0"/>
              <a:t>Hislop</a:t>
            </a:r>
            <a:r>
              <a:rPr lang="en-US" dirty="0" smtClean="0"/>
              <a:t>, Internet Solutions</a:t>
            </a:r>
            <a:endParaRPr lang="en-US" dirty="0"/>
          </a:p>
        </p:txBody>
      </p:sp>
      <p:sp>
        <p:nvSpPr>
          <p:cNvPr id="6" name="Slide Number Placeholder 5"/>
          <p:cNvSpPr>
            <a:spLocks noGrp="1"/>
          </p:cNvSpPr>
          <p:nvPr>
            <p:ph type="sldNum" sz="quarter" idx="12"/>
          </p:nvPr>
        </p:nvSpPr>
        <p:spPr>
          <a:xfrm>
            <a:off x="4033574" y="6523038"/>
            <a:ext cx="530225" cy="182562"/>
          </a:xfrm>
        </p:spPr>
        <p:txBody>
          <a:bodyPr/>
          <a:lstStyle/>
          <a:p>
            <a:r>
              <a:rPr lang="en-US" dirty="0" smtClean="0"/>
              <a:t>Slide </a:t>
            </a:r>
            <a:fld id="{4D4FA1FF-0ED4-4B96-B4F5-2F01A1E3F25F}" type="slidenum">
              <a:rPr lang="en-US" smtClean="0"/>
              <a:pPr/>
              <a:t>8</a:t>
            </a:fld>
            <a:endParaRPr lang="en-US" dirty="0"/>
          </a:p>
        </p:txBody>
      </p:sp>
      <p:sp>
        <p:nvSpPr>
          <p:cNvPr id="7" name="Triangle 6"/>
          <p:cNvSpPr/>
          <p:nvPr/>
        </p:nvSpPr>
        <p:spPr bwMode="auto">
          <a:xfrm>
            <a:off x="1678815" y="1905000"/>
            <a:ext cx="381000" cy="381000"/>
          </a:xfrm>
          <a:prstGeom prst="triangle">
            <a:avLst>
              <a:gd name="adj" fmla="val 46923"/>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cxnSp>
        <p:nvCxnSpPr>
          <p:cNvPr id="9" name="Straight Connector 8"/>
          <p:cNvCxnSpPr>
            <a:stCxn id="7" idx="0"/>
          </p:cNvCxnSpPr>
          <p:nvPr/>
        </p:nvCxnSpPr>
        <p:spPr bwMode="auto">
          <a:xfrm flipH="1" flipV="1">
            <a:off x="1831215" y="838200"/>
            <a:ext cx="26377" cy="1066800"/>
          </a:xfrm>
          <a:prstGeom prst="line">
            <a:avLst/>
          </a:prstGeom>
          <a:noFill/>
          <a:ln w="76200" cap="flat" cmpd="sng" algn="ctr">
            <a:solidFill>
              <a:schemeClr val="tx1"/>
            </a:solidFill>
            <a:prstDash val="solid"/>
            <a:round/>
            <a:headEnd type="none" w="med" len="med"/>
            <a:tailEnd type="none" w="med" len="med"/>
          </a:ln>
          <a:effectLst/>
        </p:spPr>
      </p:cxnSp>
      <p:sp>
        <p:nvSpPr>
          <p:cNvPr id="11" name="Freeform 10"/>
          <p:cNvSpPr/>
          <p:nvPr/>
        </p:nvSpPr>
        <p:spPr bwMode="auto">
          <a:xfrm>
            <a:off x="1983615" y="2010508"/>
            <a:ext cx="938222" cy="152434"/>
          </a:xfrm>
          <a:custGeom>
            <a:avLst/>
            <a:gdLst>
              <a:gd name="connsiteX0" fmla="*/ 0 w 938222"/>
              <a:gd name="connsiteY0" fmla="*/ 70338 h 152434"/>
              <a:gd name="connsiteX1" fmla="*/ 480647 w 938222"/>
              <a:gd name="connsiteY1" fmla="*/ 128954 h 152434"/>
              <a:gd name="connsiteX2" fmla="*/ 457200 w 938222"/>
              <a:gd name="connsiteY2" fmla="*/ 0 h 152434"/>
              <a:gd name="connsiteX3" fmla="*/ 867508 w 938222"/>
              <a:gd name="connsiteY3" fmla="*/ 128954 h 152434"/>
              <a:gd name="connsiteX4" fmla="*/ 937847 w 938222"/>
              <a:gd name="connsiteY4" fmla="*/ 152400 h 15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8222" h="152434">
                <a:moveTo>
                  <a:pt x="0" y="70338"/>
                </a:moveTo>
                <a:cubicBezTo>
                  <a:pt x="202223" y="105507"/>
                  <a:pt x="404447" y="140677"/>
                  <a:pt x="480647" y="128954"/>
                </a:cubicBezTo>
                <a:cubicBezTo>
                  <a:pt x="556847" y="117231"/>
                  <a:pt x="392723" y="0"/>
                  <a:pt x="457200" y="0"/>
                </a:cubicBezTo>
                <a:cubicBezTo>
                  <a:pt x="521677" y="0"/>
                  <a:pt x="787400" y="103554"/>
                  <a:pt x="867508" y="128954"/>
                </a:cubicBezTo>
                <a:cubicBezTo>
                  <a:pt x="947616" y="154354"/>
                  <a:pt x="937847" y="152400"/>
                  <a:pt x="937847" y="152400"/>
                </a:cubicBezTo>
              </a:path>
            </a:pathLst>
          </a:cu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2" name="Rectangle 11"/>
          <p:cNvSpPr/>
          <p:nvPr/>
        </p:nvSpPr>
        <p:spPr bwMode="auto">
          <a:xfrm>
            <a:off x="2978579" y="1828800"/>
            <a:ext cx="1391366"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SDR</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sp>
        <p:nvSpPr>
          <p:cNvPr id="21" name="Rectangle 20"/>
          <p:cNvSpPr/>
          <p:nvPr/>
        </p:nvSpPr>
        <p:spPr bwMode="auto">
          <a:xfrm>
            <a:off x="4771459" y="1840523"/>
            <a:ext cx="1382642"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Signal Processing</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sp>
        <p:nvSpPr>
          <p:cNvPr id="23" name="Rectangle 22"/>
          <p:cNvSpPr/>
          <p:nvPr/>
        </p:nvSpPr>
        <p:spPr bwMode="auto">
          <a:xfrm>
            <a:off x="4768903" y="2555754"/>
            <a:ext cx="1385197"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Packaging</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sp>
        <p:nvSpPr>
          <p:cNvPr id="24" name="Rectangle 23"/>
          <p:cNvSpPr/>
          <p:nvPr/>
        </p:nvSpPr>
        <p:spPr bwMode="auto">
          <a:xfrm>
            <a:off x="2978578" y="2555754"/>
            <a:ext cx="1411881"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2"/>
                </a:solidFill>
                <a:effectLst/>
                <a:latin typeface="Arial" charset="0"/>
                <a:ea typeface="Arial" charset="0"/>
                <a:cs typeface="Arial" charset="0"/>
              </a:rPr>
              <a:t>Transmission</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sp>
        <p:nvSpPr>
          <p:cNvPr id="26" name="Rectangle 25"/>
          <p:cNvSpPr/>
          <p:nvPr/>
        </p:nvSpPr>
        <p:spPr bwMode="auto">
          <a:xfrm>
            <a:off x="2984825" y="4875710"/>
            <a:ext cx="141188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Ingest</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sp>
        <p:nvSpPr>
          <p:cNvPr id="27" name="Rectangle 26"/>
          <p:cNvSpPr/>
          <p:nvPr/>
        </p:nvSpPr>
        <p:spPr bwMode="auto">
          <a:xfrm>
            <a:off x="2984824" y="5747372"/>
            <a:ext cx="1411881"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Data Store</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cxnSp>
        <p:nvCxnSpPr>
          <p:cNvPr id="29" name="Straight Connector 28"/>
          <p:cNvCxnSpPr>
            <a:stCxn id="24" idx="2"/>
            <a:endCxn id="25" idx="0"/>
          </p:cNvCxnSpPr>
          <p:nvPr/>
        </p:nvCxnSpPr>
        <p:spPr bwMode="auto">
          <a:xfrm>
            <a:off x="3684519" y="3089154"/>
            <a:ext cx="6246" cy="901367"/>
          </a:xfrm>
          <a:prstGeom prst="line">
            <a:avLst/>
          </a:prstGeom>
          <a:noFill/>
          <a:ln w="76200" cap="flat" cmpd="sng" algn="ctr">
            <a:solidFill>
              <a:schemeClr val="tx1"/>
            </a:solidFill>
            <a:prstDash val="sysDash"/>
            <a:round/>
            <a:headEnd type="none" w="med" len="med"/>
            <a:tailEnd type="none" w="med" len="med"/>
          </a:ln>
          <a:effectLst/>
        </p:spPr>
      </p:cxnSp>
      <p:sp>
        <p:nvSpPr>
          <p:cNvPr id="35" name="TextBox 34"/>
          <p:cNvSpPr txBox="1"/>
          <p:nvPr/>
        </p:nvSpPr>
        <p:spPr>
          <a:xfrm>
            <a:off x="1129176" y="3903278"/>
            <a:ext cx="840615" cy="707886"/>
          </a:xfrm>
          <a:prstGeom prst="rect">
            <a:avLst/>
          </a:prstGeom>
          <a:noFill/>
        </p:spPr>
        <p:txBody>
          <a:bodyPr wrap="square" rtlCol="0">
            <a:spAutoFit/>
          </a:bodyPr>
          <a:lstStyle/>
          <a:p>
            <a:r>
              <a:rPr lang="en-GB" sz="2000" dirty="0" smtClean="0"/>
              <a:t>Other SSDs</a:t>
            </a:r>
            <a:endParaRPr lang="en-GB" sz="2000" dirty="0"/>
          </a:p>
        </p:txBody>
      </p:sp>
      <p:sp>
        <p:nvSpPr>
          <p:cNvPr id="37" name="Rectangle 36"/>
          <p:cNvSpPr/>
          <p:nvPr/>
        </p:nvSpPr>
        <p:spPr bwMode="auto">
          <a:xfrm>
            <a:off x="1600199" y="1601757"/>
            <a:ext cx="6631815" cy="2019487"/>
          </a:xfrm>
          <a:prstGeom prst="rect">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38" name="TextBox 37"/>
          <p:cNvSpPr txBox="1"/>
          <p:nvPr/>
        </p:nvSpPr>
        <p:spPr>
          <a:xfrm>
            <a:off x="609600" y="1596344"/>
            <a:ext cx="840615" cy="400110"/>
          </a:xfrm>
          <a:prstGeom prst="rect">
            <a:avLst/>
          </a:prstGeom>
          <a:noFill/>
        </p:spPr>
        <p:txBody>
          <a:bodyPr wrap="square" rtlCol="0">
            <a:spAutoFit/>
          </a:bodyPr>
          <a:lstStyle/>
          <a:p>
            <a:r>
              <a:rPr lang="en-GB" sz="2000" smtClean="0"/>
              <a:t>SSD</a:t>
            </a:r>
            <a:endParaRPr lang="en-GB" sz="2000" dirty="0"/>
          </a:p>
        </p:txBody>
      </p:sp>
      <p:cxnSp>
        <p:nvCxnSpPr>
          <p:cNvPr id="41" name="Straight Connector 40"/>
          <p:cNvCxnSpPr>
            <a:stCxn id="12" idx="3"/>
            <a:endCxn id="21" idx="1"/>
          </p:cNvCxnSpPr>
          <p:nvPr/>
        </p:nvCxnSpPr>
        <p:spPr bwMode="auto">
          <a:xfrm>
            <a:off x="4369945" y="2095500"/>
            <a:ext cx="401514" cy="11723"/>
          </a:xfrm>
          <a:prstGeom prst="line">
            <a:avLst/>
          </a:prstGeom>
          <a:noFill/>
          <a:ln w="76200" cap="flat" cmpd="sng" algn="ctr">
            <a:solidFill>
              <a:schemeClr val="tx1"/>
            </a:solidFill>
            <a:prstDash val="solid"/>
            <a:round/>
            <a:headEnd type="none" w="med" len="med"/>
            <a:tailEnd type="none" w="med" len="med"/>
          </a:ln>
          <a:effectLst/>
        </p:spPr>
      </p:cxnSp>
      <p:sp>
        <p:nvSpPr>
          <p:cNvPr id="45" name="TextBox 44"/>
          <p:cNvSpPr txBox="1"/>
          <p:nvPr/>
        </p:nvSpPr>
        <p:spPr>
          <a:xfrm>
            <a:off x="2090446" y="3657600"/>
            <a:ext cx="1188569" cy="430887"/>
          </a:xfrm>
          <a:prstGeom prst="rect">
            <a:avLst/>
          </a:prstGeom>
          <a:noFill/>
        </p:spPr>
        <p:txBody>
          <a:bodyPr wrap="square" rtlCol="0">
            <a:spAutoFit/>
          </a:bodyPr>
          <a:lstStyle/>
          <a:p>
            <a:r>
              <a:rPr lang="en-GB" sz="1100" dirty="0" smtClean="0"/>
              <a:t>Best Effort</a:t>
            </a:r>
            <a:br>
              <a:rPr lang="en-GB" sz="1100" dirty="0" smtClean="0"/>
            </a:br>
            <a:r>
              <a:rPr lang="en-GB" sz="1100" dirty="0" smtClean="0"/>
              <a:t>IP link</a:t>
            </a:r>
            <a:endParaRPr lang="en-GB" sz="1100" dirty="0"/>
          </a:p>
        </p:txBody>
      </p:sp>
      <p:cxnSp>
        <p:nvCxnSpPr>
          <p:cNvPr id="46" name="Straight Connector 45"/>
          <p:cNvCxnSpPr>
            <a:stCxn id="25" idx="2"/>
            <a:endCxn id="26" idx="0"/>
          </p:cNvCxnSpPr>
          <p:nvPr/>
        </p:nvCxnSpPr>
        <p:spPr bwMode="auto">
          <a:xfrm>
            <a:off x="3690765" y="4523921"/>
            <a:ext cx="0" cy="351789"/>
          </a:xfrm>
          <a:prstGeom prst="line">
            <a:avLst/>
          </a:prstGeom>
          <a:noFill/>
          <a:ln w="76200" cap="flat" cmpd="sng" algn="ctr">
            <a:solidFill>
              <a:schemeClr val="tx1"/>
            </a:solidFill>
            <a:prstDash val="sysDot"/>
            <a:round/>
            <a:headEnd type="none" w="med" len="med"/>
            <a:tailEnd type="none" w="med" len="med"/>
          </a:ln>
          <a:effectLst/>
        </p:spPr>
      </p:cxnSp>
      <p:cxnSp>
        <p:nvCxnSpPr>
          <p:cNvPr id="49" name="Straight Connector 48"/>
          <p:cNvCxnSpPr>
            <a:stCxn id="26" idx="2"/>
            <a:endCxn id="27" idx="0"/>
          </p:cNvCxnSpPr>
          <p:nvPr/>
        </p:nvCxnSpPr>
        <p:spPr bwMode="auto">
          <a:xfrm>
            <a:off x="3690765" y="5409110"/>
            <a:ext cx="0" cy="338262"/>
          </a:xfrm>
          <a:prstGeom prst="line">
            <a:avLst/>
          </a:prstGeom>
          <a:noFill/>
          <a:ln w="76200" cap="flat" cmpd="sng" algn="ctr">
            <a:solidFill>
              <a:schemeClr val="tx1"/>
            </a:solidFill>
            <a:prstDash val="sysDot"/>
            <a:round/>
            <a:headEnd type="none" w="med" len="med"/>
            <a:tailEnd type="none" w="med" len="med"/>
          </a:ln>
          <a:effectLst/>
        </p:spPr>
      </p:cxnSp>
      <p:cxnSp>
        <p:nvCxnSpPr>
          <p:cNvPr id="52" name="Straight Connector 51"/>
          <p:cNvCxnSpPr>
            <a:endCxn id="21" idx="3"/>
          </p:cNvCxnSpPr>
          <p:nvPr/>
        </p:nvCxnSpPr>
        <p:spPr bwMode="auto">
          <a:xfrm flipH="1">
            <a:off x="6154101" y="2107223"/>
            <a:ext cx="433264" cy="0"/>
          </a:xfrm>
          <a:prstGeom prst="line">
            <a:avLst/>
          </a:prstGeom>
          <a:noFill/>
          <a:ln w="76200" cap="flat" cmpd="sng" algn="ctr">
            <a:solidFill>
              <a:schemeClr val="tx1"/>
            </a:solidFill>
            <a:prstDash val="solid"/>
            <a:round/>
            <a:headEnd type="none" w="med" len="med"/>
            <a:tailEnd type="none" w="med" len="med"/>
          </a:ln>
          <a:effectLst/>
        </p:spPr>
      </p:cxnSp>
      <p:cxnSp>
        <p:nvCxnSpPr>
          <p:cNvPr id="53" name="Straight Connector 52"/>
          <p:cNvCxnSpPr>
            <a:stCxn id="24" idx="3"/>
            <a:endCxn id="23" idx="1"/>
          </p:cNvCxnSpPr>
          <p:nvPr/>
        </p:nvCxnSpPr>
        <p:spPr bwMode="auto">
          <a:xfrm>
            <a:off x="4390459" y="2822454"/>
            <a:ext cx="378444" cy="0"/>
          </a:xfrm>
          <a:prstGeom prst="line">
            <a:avLst/>
          </a:prstGeom>
          <a:noFill/>
          <a:ln w="76200" cap="flat" cmpd="sng" algn="ctr">
            <a:solidFill>
              <a:schemeClr val="tx1"/>
            </a:solidFill>
            <a:prstDash val="solid"/>
            <a:round/>
            <a:headEnd type="none" w="med" len="med"/>
            <a:tailEnd type="none" w="med" len="med"/>
          </a:ln>
          <a:effectLst/>
        </p:spPr>
      </p:cxnSp>
      <p:cxnSp>
        <p:nvCxnSpPr>
          <p:cNvPr id="73" name="Straight Connector 72"/>
          <p:cNvCxnSpPr>
            <a:endCxn id="23" idx="3"/>
          </p:cNvCxnSpPr>
          <p:nvPr/>
        </p:nvCxnSpPr>
        <p:spPr bwMode="auto">
          <a:xfrm flipH="1">
            <a:off x="6154100" y="2819400"/>
            <a:ext cx="433265" cy="3054"/>
          </a:xfrm>
          <a:prstGeom prst="line">
            <a:avLst/>
          </a:prstGeom>
          <a:noFill/>
          <a:ln w="76200" cap="flat" cmpd="sng" algn="ctr">
            <a:solidFill>
              <a:schemeClr val="tx1"/>
            </a:solidFill>
            <a:prstDash val="solid"/>
            <a:round/>
            <a:headEnd type="none" w="med" len="med"/>
            <a:tailEnd type="none" w="med" len="med"/>
          </a:ln>
          <a:effectLst/>
        </p:spPr>
      </p:cxnSp>
      <p:cxnSp>
        <p:nvCxnSpPr>
          <p:cNvPr id="75" name="Straight Connector 74"/>
          <p:cNvCxnSpPr/>
          <p:nvPr/>
        </p:nvCxnSpPr>
        <p:spPr bwMode="auto">
          <a:xfrm flipH="1" flipV="1">
            <a:off x="6549265" y="2092325"/>
            <a:ext cx="1" cy="699944"/>
          </a:xfrm>
          <a:prstGeom prst="line">
            <a:avLst/>
          </a:prstGeom>
          <a:noFill/>
          <a:ln w="76200" cap="flat" cmpd="sng" algn="ctr">
            <a:solidFill>
              <a:schemeClr val="tx1"/>
            </a:solidFill>
            <a:prstDash val="solid"/>
            <a:round/>
            <a:headEnd type="none" w="med" len="med"/>
            <a:tailEnd type="none" w="med" len="med"/>
          </a:ln>
          <a:effectLst/>
        </p:spPr>
      </p:cxnSp>
      <p:sp>
        <p:nvSpPr>
          <p:cNvPr id="81" name="Rectangle 80"/>
          <p:cNvSpPr/>
          <p:nvPr/>
        </p:nvSpPr>
        <p:spPr bwMode="auto">
          <a:xfrm>
            <a:off x="4988919" y="5747372"/>
            <a:ext cx="1411881"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GB" sz="1400" dirty="0" smtClean="0">
                <a:latin typeface="Arial" charset="0"/>
                <a:ea typeface="Arial" charset="0"/>
                <a:cs typeface="Arial" charset="0"/>
              </a:rPr>
              <a:t>System</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cxnSp>
        <p:nvCxnSpPr>
          <p:cNvPr id="82" name="Straight Connector 81"/>
          <p:cNvCxnSpPr>
            <a:endCxn id="81" idx="0"/>
          </p:cNvCxnSpPr>
          <p:nvPr/>
        </p:nvCxnSpPr>
        <p:spPr bwMode="auto">
          <a:xfrm>
            <a:off x="5694859" y="4257221"/>
            <a:ext cx="1" cy="1490151"/>
          </a:xfrm>
          <a:prstGeom prst="line">
            <a:avLst/>
          </a:prstGeom>
          <a:noFill/>
          <a:ln w="76200" cap="flat" cmpd="sng" algn="ctr">
            <a:solidFill>
              <a:schemeClr val="tx1"/>
            </a:solidFill>
            <a:prstDash val="sysDot"/>
            <a:round/>
            <a:headEnd type="none" w="med" len="med"/>
            <a:tailEnd type="none" w="med" len="med"/>
          </a:ln>
          <a:effectLst/>
        </p:spPr>
      </p:cxnSp>
      <p:sp>
        <p:nvSpPr>
          <p:cNvPr id="90" name="TextBox 89"/>
          <p:cNvSpPr txBox="1"/>
          <p:nvPr/>
        </p:nvSpPr>
        <p:spPr>
          <a:xfrm>
            <a:off x="1301716" y="2442296"/>
            <a:ext cx="1188569" cy="261610"/>
          </a:xfrm>
          <a:prstGeom prst="rect">
            <a:avLst/>
          </a:prstGeom>
          <a:noFill/>
        </p:spPr>
        <p:txBody>
          <a:bodyPr wrap="square" rtlCol="0">
            <a:spAutoFit/>
          </a:bodyPr>
          <a:lstStyle/>
          <a:p>
            <a:r>
              <a:rPr lang="en-GB" sz="1100" dirty="0" smtClean="0"/>
              <a:t>Antenna</a:t>
            </a:r>
            <a:endParaRPr lang="en-GB" sz="1100" dirty="0"/>
          </a:p>
        </p:txBody>
      </p:sp>
      <p:sp>
        <p:nvSpPr>
          <p:cNvPr id="99" name="Rectangle 98"/>
          <p:cNvSpPr/>
          <p:nvPr/>
        </p:nvSpPr>
        <p:spPr bwMode="auto">
          <a:xfrm>
            <a:off x="6747833" y="2555754"/>
            <a:ext cx="1385197"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Metadata</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cxnSp>
        <p:nvCxnSpPr>
          <p:cNvPr id="101" name="Straight Connector 100"/>
          <p:cNvCxnSpPr/>
          <p:nvPr/>
        </p:nvCxnSpPr>
        <p:spPr bwMode="auto">
          <a:xfrm flipH="1">
            <a:off x="6174615" y="2971800"/>
            <a:ext cx="593733" cy="0"/>
          </a:xfrm>
          <a:prstGeom prst="line">
            <a:avLst/>
          </a:prstGeom>
          <a:noFill/>
          <a:ln w="76200" cap="flat" cmpd="sng" algn="ctr">
            <a:solidFill>
              <a:schemeClr val="tx1"/>
            </a:solidFill>
            <a:prstDash val="solid"/>
            <a:round/>
            <a:headEnd type="none" w="med" len="med"/>
            <a:tailEnd type="none" w="med" len="med"/>
          </a:ln>
          <a:effectLst/>
        </p:spPr>
      </p:cxnSp>
      <p:sp>
        <p:nvSpPr>
          <p:cNvPr id="112" name="Rectangle 111"/>
          <p:cNvSpPr/>
          <p:nvPr/>
        </p:nvSpPr>
        <p:spPr bwMode="auto">
          <a:xfrm>
            <a:off x="3680155" y="3903279"/>
            <a:ext cx="1054449" cy="668722"/>
          </a:xfrm>
          <a:prstGeom prst="rect">
            <a:avLst/>
          </a:prstGeom>
          <a:solidFill>
            <a:srgbClr val="FFD579">
              <a:alpha val="44000"/>
            </a:srgb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25" name="Rectangle 24"/>
          <p:cNvSpPr/>
          <p:nvPr/>
        </p:nvSpPr>
        <p:spPr bwMode="auto">
          <a:xfrm>
            <a:off x="2984824" y="3990521"/>
            <a:ext cx="1411881"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Message Queue</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cxnSp>
        <p:nvCxnSpPr>
          <p:cNvPr id="86" name="Straight Connector 85"/>
          <p:cNvCxnSpPr>
            <a:stCxn id="25" idx="3"/>
          </p:cNvCxnSpPr>
          <p:nvPr/>
        </p:nvCxnSpPr>
        <p:spPr bwMode="auto">
          <a:xfrm>
            <a:off x="4396705" y="4257221"/>
            <a:ext cx="1303704" cy="3494"/>
          </a:xfrm>
          <a:prstGeom prst="line">
            <a:avLst/>
          </a:prstGeom>
          <a:noFill/>
          <a:ln w="76200" cap="flat" cmpd="sng" algn="ctr">
            <a:solidFill>
              <a:schemeClr val="tx1"/>
            </a:solidFill>
            <a:prstDash val="sysDot"/>
            <a:round/>
            <a:headEnd type="none" w="med" len="med"/>
            <a:tailEnd type="none" w="med" len="med"/>
          </a:ln>
          <a:effectLst/>
        </p:spPr>
      </p:cxnSp>
      <p:cxnSp>
        <p:nvCxnSpPr>
          <p:cNvPr id="31" name="Straight Connector 30"/>
          <p:cNvCxnSpPr/>
          <p:nvPr/>
        </p:nvCxnSpPr>
        <p:spPr bwMode="auto">
          <a:xfrm>
            <a:off x="2133594" y="4038600"/>
            <a:ext cx="861300" cy="187727"/>
          </a:xfrm>
          <a:prstGeom prst="line">
            <a:avLst/>
          </a:prstGeom>
          <a:noFill/>
          <a:ln w="76200" cap="flat" cmpd="sng" algn="ctr">
            <a:solidFill>
              <a:schemeClr val="tx1"/>
            </a:solidFill>
            <a:prstDash val="sysDash"/>
            <a:round/>
            <a:headEnd type="none" w="med" len="med"/>
            <a:tailEnd type="none" w="med" len="med"/>
          </a:ln>
          <a:effectLst/>
        </p:spPr>
      </p:cxnSp>
      <p:cxnSp>
        <p:nvCxnSpPr>
          <p:cNvPr id="33" name="Straight Connector 32"/>
          <p:cNvCxnSpPr/>
          <p:nvPr/>
        </p:nvCxnSpPr>
        <p:spPr bwMode="auto">
          <a:xfrm>
            <a:off x="2099098" y="4295120"/>
            <a:ext cx="875117" cy="14"/>
          </a:xfrm>
          <a:prstGeom prst="line">
            <a:avLst/>
          </a:prstGeom>
          <a:noFill/>
          <a:ln w="76200" cap="flat" cmpd="sng" algn="ctr">
            <a:solidFill>
              <a:schemeClr val="tx1"/>
            </a:solidFill>
            <a:prstDash val="sysDash"/>
            <a:round/>
            <a:headEnd type="none" w="med" len="med"/>
            <a:tailEnd type="none" w="med" len="med"/>
          </a:ln>
          <a:effectLst/>
        </p:spPr>
      </p:cxnSp>
      <p:sp>
        <p:nvSpPr>
          <p:cNvPr id="113" name="TextBox 112"/>
          <p:cNvSpPr txBox="1"/>
          <p:nvPr/>
        </p:nvSpPr>
        <p:spPr>
          <a:xfrm>
            <a:off x="6649218" y="1578753"/>
            <a:ext cx="381000" cy="338554"/>
          </a:xfrm>
          <a:prstGeom prst="rect">
            <a:avLst/>
          </a:prstGeom>
          <a:noFill/>
        </p:spPr>
        <p:txBody>
          <a:bodyPr wrap="square" rtlCol="0">
            <a:spAutoFit/>
          </a:bodyPr>
          <a:lstStyle/>
          <a:p>
            <a:r>
              <a:rPr lang="en-GB" sz="1600" dirty="0" smtClean="0"/>
              <a:t>1</a:t>
            </a:r>
            <a:endParaRPr lang="en-GB" sz="1600" dirty="0"/>
          </a:p>
        </p:txBody>
      </p:sp>
      <p:sp>
        <p:nvSpPr>
          <p:cNvPr id="114" name="TextBox 113"/>
          <p:cNvSpPr txBox="1"/>
          <p:nvPr/>
        </p:nvSpPr>
        <p:spPr>
          <a:xfrm>
            <a:off x="8231297" y="2399046"/>
            <a:ext cx="381000" cy="338554"/>
          </a:xfrm>
          <a:prstGeom prst="rect">
            <a:avLst/>
          </a:prstGeom>
          <a:noFill/>
        </p:spPr>
        <p:txBody>
          <a:bodyPr wrap="square" rtlCol="0">
            <a:spAutoFit/>
          </a:bodyPr>
          <a:lstStyle/>
          <a:p>
            <a:r>
              <a:rPr lang="en-GB" sz="1600" dirty="0"/>
              <a:t>2</a:t>
            </a:r>
          </a:p>
        </p:txBody>
      </p:sp>
      <p:sp>
        <p:nvSpPr>
          <p:cNvPr id="115" name="TextBox 114"/>
          <p:cNvSpPr txBox="1"/>
          <p:nvPr/>
        </p:nvSpPr>
        <p:spPr>
          <a:xfrm>
            <a:off x="4108186" y="3605868"/>
            <a:ext cx="381000" cy="338554"/>
          </a:xfrm>
          <a:prstGeom prst="rect">
            <a:avLst/>
          </a:prstGeom>
          <a:noFill/>
        </p:spPr>
        <p:txBody>
          <a:bodyPr wrap="square" rtlCol="0">
            <a:spAutoFit/>
          </a:bodyPr>
          <a:lstStyle/>
          <a:p>
            <a:r>
              <a:rPr lang="en-GB" sz="1600" dirty="0" smtClean="0"/>
              <a:t>3</a:t>
            </a:r>
            <a:endParaRPr lang="en-GB" sz="1600" dirty="0"/>
          </a:p>
        </p:txBody>
      </p:sp>
      <p:sp>
        <p:nvSpPr>
          <p:cNvPr id="117" name="TextBox 116"/>
          <p:cNvSpPr txBox="1"/>
          <p:nvPr/>
        </p:nvSpPr>
        <p:spPr>
          <a:xfrm>
            <a:off x="6370732" y="3636142"/>
            <a:ext cx="381000" cy="338554"/>
          </a:xfrm>
          <a:prstGeom prst="rect">
            <a:avLst/>
          </a:prstGeom>
          <a:noFill/>
        </p:spPr>
        <p:txBody>
          <a:bodyPr wrap="square" rtlCol="0">
            <a:spAutoFit/>
          </a:bodyPr>
          <a:lstStyle/>
          <a:p>
            <a:r>
              <a:rPr lang="en-GB" sz="1600" dirty="0"/>
              <a:t>4</a:t>
            </a:r>
          </a:p>
        </p:txBody>
      </p:sp>
    </p:spTree>
    <p:extLst>
      <p:ext uri="{BB962C8B-B14F-4D97-AF65-F5344CB8AC3E}">
        <p14:creationId xmlns:p14="http://schemas.microsoft.com/office/powerpoint/2010/main" val="447656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825751"/>
            <a:ext cx="7847012" cy="4649661"/>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b="0" dirty="0">
                <a:latin typeface="+mn-lt"/>
                <a:cs typeface="Arial" pitchFamily="34" charset="0"/>
              </a:rPr>
              <a:t>Radio spectrum is sensed according to an accepted technique by a Spectrum Sensing </a:t>
            </a:r>
            <a:r>
              <a:rPr lang="en-US" sz="2400" b="0" dirty="0" smtClean="0">
                <a:latin typeface="+mn-lt"/>
                <a:cs typeface="Arial" pitchFamily="34" charset="0"/>
              </a:rPr>
              <a:t>Module and within hardware parameters</a:t>
            </a:r>
            <a:endParaRPr lang="en-US" sz="2400" b="0" dirty="0">
              <a:latin typeface="+mn-lt"/>
              <a:cs typeface="Arial" pitchFamily="34" charset="0"/>
            </a:endParaRPr>
          </a:p>
          <a:p>
            <a:pPr marL="0" lvl="1" indent="0">
              <a:buClr>
                <a:srgbClr val="FF0000"/>
              </a:buClr>
              <a:buNone/>
            </a:pPr>
            <a:endParaRPr lang="en-US" sz="600" b="0" dirty="0">
              <a:latin typeface="+mn-lt"/>
              <a:cs typeface="Arial" pitchFamily="34" charset="0"/>
            </a:endParaRPr>
          </a:p>
          <a:p>
            <a:pPr marL="0" lvl="1" indent="0">
              <a:buClr>
                <a:srgbClr val="FF0000"/>
              </a:buClr>
              <a:buNone/>
            </a:pP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What sensing library is being used (</a:t>
            </a:r>
            <a:r>
              <a:rPr lang="en-US" sz="1800" b="0" dirty="0" err="1">
                <a:latin typeface="+mn-lt"/>
                <a:cs typeface="Arial" pitchFamily="34" charset="0"/>
              </a:rPr>
              <a:t>standardised</a:t>
            </a:r>
            <a:r>
              <a:rPr lang="en-US" sz="1800" b="0" dirty="0">
                <a:latin typeface="+mn-lt"/>
                <a:cs typeface="Arial" pitchFamily="34" charset="0"/>
              </a:rPr>
              <a:t>, </a:t>
            </a:r>
            <a:r>
              <a:rPr lang="en-US" sz="1800" b="0" dirty="0" err="1">
                <a:latin typeface="+mn-lt"/>
                <a:cs typeface="Arial" pitchFamily="34" charset="0"/>
              </a:rPr>
              <a:t>authorised</a:t>
            </a:r>
            <a:r>
              <a:rPr lang="en-US" sz="1800" b="0" dirty="0">
                <a:latin typeface="+mn-lt"/>
                <a:cs typeface="Arial" pitchFamily="34" charset="0"/>
              </a:rPr>
              <a:t> for use in SSM, signed)</a:t>
            </a:r>
          </a:p>
          <a:p>
            <a:pPr marL="358775" lvl="2" indent="-176213">
              <a:buFont typeface="Courier New" pitchFamily="49" charset="0"/>
              <a:buChar char="o"/>
              <a:tabLst>
                <a:tab pos="358775" algn="l"/>
              </a:tabLst>
            </a:pPr>
            <a:r>
              <a:rPr lang="en-US" sz="1800" b="0" dirty="0">
                <a:latin typeface="+mn-lt"/>
                <a:cs typeface="Arial" pitchFamily="34" charset="0"/>
              </a:rPr>
              <a:t>Accepted standard for </a:t>
            </a:r>
            <a:r>
              <a:rPr lang="en-US" sz="1800" b="0" dirty="0" smtClean="0">
                <a:latin typeface="+mn-lt"/>
                <a:cs typeface="Arial" pitchFamily="34" charset="0"/>
              </a:rPr>
              <a:t>hardware/OS </a:t>
            </a:r>
            <a:r>
              <a:rPr lang="en-US" sz="1800" b="0" dirty="0">
                <a:latin typeface="+mn-lt"/>
                <a:cs typeface="Arial" pitchFamily="34" charset="0"/>
              </a:rPr>
              <a:t>implementation – defined in terms of </a:t>
            </a:r>
            <a:r>
              <a:rPr lang="en-US" sz="1800" b="0" dirty="0" smtClean="0">
                <a:latin typeface="+mn-lt"/>
                <a:cs typeface="Arial" pitchFamily="34" charset="0"/>
              </a:rPr>
              <a:t>performance parameters </a:t>
            </a:r>
            <a:r>
              <a:rPr lang="en-US" sz="1800" b="0" dirty="0">
                <a:latin typeface="+mn-lt"/>
                <a:cs typeface="Arial" pitchFamily="34" charset="0"/>
              </a:rPr>
              <a:t>for scanning system </a:t>
            </a:r>
            <a:r>
              <a:rPr lang="en-US" sz="1800" b="0" dirty="0" smtClean="0">
                <a:latin typeface="+mn-lt"/>
                <a:cs typeface="Arial" pitchFamily="34" charset="0"/>
              </a:rPr>
              <a:t>(there could be many </a:t>
            </a:r>
            <a:r>
              <a:rPr lang="en-US" sz="1800" b="0" dirty="0">
                <a:latin typeface="+mn-lt"/>
                <a:cs typeface="Arial" pitchFamily="34" charset="0"/>
              </a:rPr>
              <a:t>permutations for </a:t>
            </a:r>
            <a:r>
              <a:rPr lang="en-US" sz="1800" b="0" dirty="0" err="1" smtClean="0">
                <a:latin typeface="+mn-lt"/>
                <a:cs typeface="Arial" pitchFamily="34" charset="0"/>
              </a:rPr>
              <a:t>hw</a:t>
            </a:r>
            <a:r>
              <a:rPr lang="en-US" sz="1800" b="0" dirty="0" smtClean="0">
                <a:latin typeface="+mn-lt"/>
                <a:cs typeface="Arial" pitchFamily="34" charset="0"/>
              </a:rPr>
              <a:t>, </a:t>
            </a:r>
            <a:r>
              <a:rPr lang="en-US" sz="1800" b="0" dirty="0" err="1" smtClean="0">
                <a:latin typeface="+mn-lt"/>
                <a:cs typeface="Arial" pitchFamily="34" charset="0"/>
              </a:rPr>
              <a:t>sw</a:t>
            </a:r>
            <a:r>
              <a:rPr lang="en-US" sz="1800" b="0" dirty="0" smtClean="0">
                <a:latin typeface="+mn-lt"/>
                <a:cs typeface="Arial" pitchFamily="34" charset="0"/>
              </a:rPr>
              <a:t> and architectures</a:t>
            </a:r>
            <a:r>
              <a:rPr lang="en-US" sz="1800" b="0" dirty="0">
                <a:latin typeface="+mn-lt"/>
                <a:cs typeface="Arial" pitchFamily="34" charset="0"/>
              </a:rPr>
              <a:t>)</a:t>
            </a:r>
          </a:p>
          <a:p>
            <a:pPr marL="358775" lvl="2" indent="-176213">
              <a:buFont typeface="Courier New" pitchFamily="49" charset="0"/>
              <a:buChar char="o"/>
              <a:tabLst>
                <a:tab pos="358775" algn="l"/>
              </a:tabLst>
            </a:pPr>
            <a:r>
              <a:rPr lang="en-US" sz="1800" b="0" dirty="0" err="1">
                <a:latin typeface="+mn-lt"/>
                <a:cs typeface="Arial" pitchFamily="34" charset="0"/>
              </a:rPr>
              <a:t>Standardisation</a:t>
            </a:r>
            <a:r>
              <a:rPr lang="en-US" sz="1800" b="0" dirty="0">
                <a:latin typeface="+mn-lt"/>
                <a:cs typeface="Arial" pitchFamily="34" charset="0"/>
              </a:rPr>
              <a:t> of </a:t>
            </a:r>
            <a:r>
              <a:rPr lang="en-US" sz="1800" b="0" dirty="0" smtClean="0">
                <a:latin typeface="+mn-lt"/>
                <a:cs typeface="Arial" pitchFamily="34" charset="0"/>
              </a:rPr>
              <a:t>hardware metrics </a:t>
            </a:r>
            <a:r>
              <a:rPr lang="en-US" sz="1800" b="0" dirty="0">
                <a:latin typeface="+mn-lt"/>
                <a:cs typeface="Arial" pitchFamily="34" charset="0"/>
              </a:rPr>
              <a:t>in scanning chain – </a:t>
            </a:r>
            <a:r>
              <a:rPr lang="en-US" sz="1800" b="0" dirty="0" smtClean="0">
                <a:latin typeface="+mn-lt"/>
                <a:cs typeface="Arial" pitchFamily="34" charset="0"/>
              </a:rPr>
              <a:t>antenna</a:t>
            </a:r>
            <a:r>
              <a:rPr lang="en-US" sz="1800" b="0" dirty="0">
                <a:latin typeface="+mn-lt"/>
                <a:cs typeface="Arial" pitchFamily="34" charset="0"/>
              </a:rPr>
              <a:t>, </a:t>
            </a:r>
            <a:r>
              <a:rPr lang="en-US" sz="1800" b="0" dirty="0" smtClean="0">
                <a:latin typeface="+mn-lt"/>
                <a:cs typeface="Arial" pitchFamily="34" charset="0"/>
              </a:rPr>
              <a:t>cables, radio receiver</a:t>
            </a:r>
          </a:p>
          <a:p>
            <a:pPr marL="358775" lvl="2" indent="-176213">
              <a:buFont typeface="Courier New" pitchFamily="49" charset="0"/>
              <a:buChar char="o"/>
              <a:tabLst>
                <a:tab pos="358775" algn="l"/>
              </a:tabLst>
            </a:pPr>
            <a:r>
              <a:rPr lang="en-US" sz="1800" b="0" dirty="0" smtClean="0">
                <a:latin typeface="+mn-lt"/>
                <a:cs typeface="Arial" pitchFamily="34" charset="0"/>
              </a:rPr>
              <a:t>Type-approval </a:t>
            </a:r>
            <a:r>
              <a:rPr lang="en-US" sz="1800" b="0" dirty="0">
                <a:latin typeface="+mn-lt"/>
                <a:cs typeface="Arial" pitchFamily="34" charset="0"/>
              </a:rPr>
              <a:t>and </a:t>
            </a:r>
            <a:r>
              <a:rPr lang="en-US" sz="1800" b="0" dirty="0" smtClean="0">
                <a:latin typeface="+mn-lt"/>
                <a:cs typeface="Arial" pitchFamily="34" charset="0"/>
              </a:rPr>
              <a:t>calibration standards</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smtClean="0">
                <a:latin typeface="+mn-lt"/>
                <a:cs typeface="Arial" pitchFamily="34" charset="0"/>
              </a:rPr>
              <a:t>Standards for signal processing in </a:t>
            </a:r>
            <a:r>
              <a:rPr lang="en-US" sz="1800" b="0" dirty="0">
                <a:latin typeface="+mn-lt"/>
                <a:cs typeface="Arial" pitchFamily="34" charset="0"/>
              </a:rPr>
              <a:t>amplifiers, </a:t>
            </a:r>
            <a:r>
              <a:rPr lang="en-US" sz="1800" b="0" dirty="0" smtClean="0">
                <a:latin typeface="+mn-lt"/>
                <a:cs typeface="Arial" pitchFamily="34" charset="0"/>
              </a:rPr>
              <a:t>filters, FFT</a:t>
            </a:r>
            <a:r>
              <a:rPr lang="en-US" sz="1800" b="0" dirty="0" smtClean="0">
                <a:cs typeface="Arial" pitchFamily="34" charset="0"/>
              </a:rPr>
              <a:t>, </a:t>
            </a:r>
            <a:r>
              <a:rPr lang="en-US" sz="1800" b="0" dirty="0" err="1" smtClean="0">
                <a:cs typeface="Arial" pitchFamily="34" charset="0"/>
              </a:rPr>
              <a:t>etc</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Signed verification of current calibration </a:t>
            </a:r>
            <a:r>
              <a:rPr lang="en-US" sz="1800" b="0" dirty="0" smtClean="0">
                <a:latin typeface="+mn-lt"/>
                <a:cs typeface="Arial" pitchFamily="34" charset="0"/>
              </a:rPr>
              <a:t>certificate (or none)</a:t>
            </a:r>
            <a:endParaRPr lang="en-US" sz="1800" b="0" dirty="0">
              <a:latin typeface="+mn-lt"/>
              <a:cs typeface="Arial" pitchFamily="34" charset="0"/>
            </a:endParaRPr>
          </a:p>
        </p:txBody>
      </p:sp>
      <p:sp>
        <p:nvSpPr>
          <p:cNvPr id="4" name="Title 2"/>
          <p:cNvSpPr>
            <a:spLocks noGrp="1"/>
          </p:cNvSpPr>
          <p:nvPr>
            <p:ph type="title"/>
          </p:nvPr>
        </p:nvSpPr>
        <p:spPr>
          <a:xfrm>
            <a:off x="696913" y="951525"/>
            <a:ext cx="6833522" cy="572475"/>
          </a:xfrm>
        </p:spPr>
        <p:txBody>
          <a:bodyPr/>
          <a:lstStyle/>
          <a:p>
            <a:r>
              <a:rPr lang="en-US" dirty="0" smtClean="0"/>
              <a:t>SCOS Minimum Functional </a:t>
            </a:r>
            <a:r>
              <a:rPr lang="en-US" smtClean="0"/>
              <a:t>Spec – 1</a:t>
            </a:r>
            <a:br>
              <a:rPr lang="en-US" smtClean="0"/>
            </a:br>
            <a:r>
              <a:rPr lang="en-US" smtClean="0"/>
              <a:t>Sensing</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9</a:t>
            </a:fld>
            <a:endParaRPr lang="en-US"/>
          </a:p>
        </p:txBody>
      </p:sp>
    </p:spTree>
    <p:extLst>
      <p:ext uri="{BB962C8B-B14F-4D97-AF65-F5344CB8AC3E}">
        <p14:creationId xmlns:p14="http://schemas.microsoft.com/office/powerpoint/2010/main" val="163530212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9585</TotalTime>
  <Words>1859</Words>
  <Application>Microsoft Macintosh PowerPoint</Application>
  <PresentationFormat>On-screen Show (4:3)</PresentationFormat>
  <Paragraphs>246</Paragraphs>
  <Slides>19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Courier New</vt:lpstr>
      <vt:lpstr>Wingdings</vt:lpstr>
      <vt:lpstr>Arial</vt:lpstr>
      <vt:lpstr>Calibri</vt:lpstr>
      <vt:lpstr>Times New Roman</vt:lpstr>
      <vt:lpstr>802-22-Submission</vt:lpstr>
      <vt:lpstr>Microsoft Word 97 - 2004 Document</vt:lpstr>
      <vt:lpstr>Proposed Work Streams </vt:lpstr>
      <vt:lpstr>Abstract</vt:lpstr>
      <vt:lpstr>Golden Rule of White Space Regulation </vt:lpstr>
      <vt:lpstr>New Golden Rule of White Space Regulation </vt:lpstr>
      <vt:lpstr>Use cases for SCOS</vt:lpstr>
      <vt:lpstr>How should we sense?</vt:lpstr>
      <vt:lpstr>802.22.3 minimum functional requirements</vt:lpstr>
      <vt:lpstr>Sensing Chain</vt:lpstr>
      <vt:lpstr>SCOS Minimum Functional Spec – 1 Sensing</vt:lpstr>
      <vt:lpstr>SCOS Minimum Functional Spec – 2 Packaging</vt:lpstr>
      <vt:lpstr>PowerPoint Presentation</vt:lpstr>
      <vt:lpstr>PowerPoint Presentation</vt:lpstr>
      <vt:lpstr>PowerPoint Presentation</vt:lpstr>
      <vt:lpstr>PowerPoint Presentation</vt:lpstr>
      <vt:lpstr>Other Considerations</vt:lpstr>
      <vt:lpstr>Other Considerations</vt:lpstr>
      <vt:lpstr>PowerPoint Presentation</vt:lpstr>
      <vt:lpstr>Next Steps</vt:lpstr>
      <vt:lpstr>References</vt:lpstr>
    </vt:vector>
  </TitlesOfParts>
  <Manager/>
  <Company>Internet Solutions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802.22.3 TG task breakdown</dc:title>
  <dc:subject/>
  <dc:creator>Roger Hislop</dc:creator>
  <cp:keywords/>
  <dc:description/>
  <cp:lastModifiedBy>Roger Hislop</cp:lastModifiedBy>
  <cp:revision>65</cp:revision>
  <cp:lastPrinted>1998-02-10T13:28:06Z</cp:lastPrinted>
  <dcterms:created xsi:type="dcterms:W3CDTF">2010-04-08T03:57:18Z</dcterms:created>
  <dcterms:modified xsi:type="dcterms:W3CDTF">2016-03-21T21:44:45Z</dcterms:modified>
  <cp:category/>
</cp:coreProperties>
</file>