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9" d="100"/>
          <a:sy n="119" d="100"/>
        </p:scale>
        <p:origin x="1368" y="-234"/>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a:t>Month Year</a:t>
            </a:r>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4323534" y="8747125"/>
            <a:ext cx="18899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dirty="0" smtClean="0"/>
              <a:t>M. Ranganathan, NIST</a:t>
            </a:r>
            <a:endParaRPr lang="en-US" dirty="0"/>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dirty="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802.22-yy/xxxxr0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802.22-yy/xxxxr0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AE71AAFD-8724-4FA1-8AA5-B277EE5E7CBD}" type="slidenum">
              <a:rPr lang="en-US"/>
              <a:pPr/>
              <a:t>2</a:t>
            </a:fld>
            <a:endParaRPr lang="en-US"/>
          </a:p>
        </p:txBody>
      </p:sp>
      <p:sp>
        <p:nvSpPr>
          <p:cNvPr id="6146" name="Rectangle 2"/>
          <p:cNvSpPr>
            <a:spLocks noGrp="1" noRot="1" noChangeAspect="1" noChangeArrowheads="1" noTextEdit="1"/>
          </p:cNvSpPr>
          <p:nvPr>
            <p:ph type="sldImg"/>
          </p:nvPr>
        </p:nvSpPr>
        <p:spPr>
          <a:ln cap="flat"/>
        </p:spPr>
      </p:sp>
      <p:sp>
        <p:nvSpPr>
          <p:cNvPr id="6147" name="Rectangle 3"/>
          <p:cNvSpPr>
            <a:spLocks noGrp="1" noChangeArrowheads="1"/>
          </p:cNvSpPr>
          <p:nvPr>
            <p:ph type="body" idx="1"/>
          </p:nvPr>
        </p:nvSpPr>
        <p:spPr>
          <a:ln/>
        </p:spPr>
        <p:txBody>
          <a:bodyPr lIns="93355" rIns="93355"/>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750205" cy="276999"/>
          </a:xfrm>
        </p:spPr>
        <p:txBody>
          <a:bodyPr/>
          <a:lstStyle>
            <a:lvl1pPr>
              <a:defRPr/>
            </a:lvl1pPr>
          </a:lstStyle>
          <a:p>
            <a:r>
              <a:rPr lang="en-US" smtClean="0"/>
              <a:t>05  2016 </a:t>
            </a:r>
            <a:endParaRPr lang="en-US" dirty="0"/>
          </a:p>
        </p:txBody>
      </p:sp>
      <p:sp>
        <p:nvSpPr>
          <p:cNvPr id="5" name="Footer Placeholder 4"/>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smtClean="0"/>
              <a:t>05  2016 </a:t>
            </a:r>
            <a:endParaRPr lang="en-US"/>
          </a:p>
        </p:txBody>
      </p:sp>
      <p:sp>
        <p:nvSpPr>
          <p:cNvPr id="6" name="Footer Placeholder 5"/>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05  2016 </a:t>
            </a:r>
            <a:endParaRPr lang="en-US"/>
          </a:p>
        </p:txBody>
      </p:sp>
      <p:sp>
        <p:nvSpPr>
          <p:cNvPr id="5" name="Footer Placeholder 4"/>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05  2016 </a:t>
            </a:r>
            <a:endParaRPr lang="en-US"/>
          </a:p>
        </p:txBody>
      </p:sp>
      <p:sp>
        <p:nvSpPr>
          <p:cNvPr id="5" name="Footer Placeholder 4"/>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05  2016 </a:t>
            </a:r>
            <a:endParaRPr lang="en-US" dirty="0"/>
          </a:p>
        </p:txBody>
      </p:sp>
      <p:sp>
        <p:nvSpPr>
          <p:cNvPr id="4" name="Footer Placeholder 3"/>
          <p:cNvSpPr>
            <a:spLocks noGrp="1"/>
          </p:cNvSpPr>
          <p:nvPr>
            <p:ph type="ftr" sz="quarter" idx="11"/>
          </p:nvPr>
        </p:nvSpPr>
        <p:spPr/>
        <p:txBody>
          <a:bodyPr/>
          <a:lstStyle/>
          <a:p>
            <a:r>
              <a:rPr lang="en-US" smtClean="0"/>
              <a:t>M. Ranganathan, NIST</a:t>
            </a:r>
            <a:endParaRPr lang="en-US" dirty="0"/>
          </a:p>
        </p:txBody>
      </p:sp>
      <p:sp>
        <p:nvSpPr>
          <p:cNvPr id="5" name="Slide Number Placeholder 4"/>
          <p:cNvSpPr>
            <a:spLocks noGrp="1"/>
          </p:cNvSpPr>
          <p:nvPr>
            <p:ph type="sldNum" sz="quarter" idx="12"/>
          </p:nvPr>
        </p:nvSpPr>
        <p:spPr/>
        <p:txBody>
          <a:bodyPr/>
          <a:lstStyle/>
          <a:p>
            <a:r>
              <a:rPr lang="en-US" smtClean="0"/>
              <a:t>Slide </a:t>
            </a:r>
            <a:fld id="{A6FCFA42-2FA0-4233-8433-DB3359B36C33}" type="slidenum">
              <a:rPr lang="en-US" smtClean="0"/>
              <a:pPr/>
              <a:t>‹#›</a:t>
            </a:fld>
            <a:endParaRPr lang="en-US"/>
          </a:p>
        </p:txBody>
      </p:sp>
    </p:spTree>
    <p:extLst>
      <p:ext uri="{BB962C8B-B14F-4D97-AF65-F5344CB8AC3E}">
        <p14:creationId xmlns:p14="http://schemas.microsoft.com/office/powerpoint/2010/main" val="10376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23330" cy="276999"/>
          </a:xfrm>
        </p:spPr>
        <p:txBody>
          <a:bodyPr/>
          <a:lstStyle>
            <a:lvl1pPr>
              <a:defRPr/>
            </a:lvl1pPr>
          </a:lstStyle>
          <a:p>
            <a:r>
              <a:rPr lang="en-US" smtClean="0"/>
              <a:t>05  2016 </a:t>
            </a:r>
            <a:endParaRPr lang="en-US" dirty="0"/>
          </a:p>
        </p:txBody>
      </p:sp>
      <p:sp>
        <p:nvSpPr>
          <p:cNvPr id="5" name="Footer Placeholder 4"/>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smtClean="0"/>
              <a:t>05  2016 </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
        <p:nvSpPr>
          <p:cNvPr id="7" name="Rectangle 5"/>
          <p:cNvSpPr txBox="1">
            <a:spLocks noChangeArrowheads="1"/>
          </p:cNvSpPr>
          <p:nvPr userDrawn="1"/>
        </p:nvSpPr>
        <p:spPr bwMode="auto">
          <a:xfrm>
            <a:off x="7216500" y="6519347"/>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a:lstStyle>
          <a:p>
            <a:r>
              <a:rPr lang="en-US" dirty="0" smtClean="0"/>
              <a:t>M. Ranganathan, NIST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05  2016 </a:t>
            </a:r>
            <a:endParaRPr lang="en-US" dirty="0"/>
          </a:p>
        </p:txBody>
      </p:sp>
      <p:sp>
        <p:nvSpPr>
          <p:cNvPr id="4" name="Footer Placeholder 3"/>
          <p:cNvSpPr>
            <a:spLocks noGrp="1"/>
          </p:cNvSpPr>
          <p:nvPr>
            <p:ph type="ftr" sz="quarter" idx="11"/>
          </p:nvPr>
        </p:nvSpPr>
        <p:spPr/>
        <p:txBody>
          <a:bodyPr/>
          <a:lstStyle/>
          <a:p>
            <a:r>
              <a:rPr lang="en-US" smtClean="0"/>
              <a:t>M. Ranganathan, NIST</a:t>
            </a:r>
            <a:endParaRPr lang="en-US" dirty="0"/>
          </a:p>
        </p:txBody>
      </p:sp>
      <p:sp>
        <p:nvSpPr>
          <p:cNvPr id="5" name="Slide Number Placeholder 4"/>
          <p:cNvSpPr>
            <a:spLocks noGrp="1"/>
          </p:cNvSpPr>
          <p:nvPr>
            <p:ph type="sldNum" sz="quarter" idx="12"/>
          </p:nvPr>
        </p:nvSpPr>
        <p:spPr/>
        <p:txBody>
          <a:bodyPr/>
          <a:lstStyle/>
          <a:p>
            <a:r>
              <a:rPr lang="en-US" smtClean="0"/>
              <a:t>Slide </a:t>
            </a:r>
            <a:fld id="{A6FCFA42-2FA0-4233-8433-DB3359B36C33}" type="slidenum">
              <a:rPr lang="en-US" smtClean="0"/>
              <a:pPr/>
              <a:t>‹#›</a:t>
            </a:fld>
            <a:endParaRPr lang="en-US"/>
          </a:p>
        </p:txBody>
      </p:sp>
    </p:spTree>
    <p:extLst>
      <p:ext uri="{BB962C8B-B14F-4D97-AF65-F5344CB8AC3E}">
        <p14:creationId xmlns:p14="http://schemas.microsoft.com/office/powerpoint/2010/main" val="357618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05  2016 </a:t>
            </a:r>
            <a:endParaRPr lang="en-US"/>
          </a:p>
        </p:txBody>
      </p:sp>
      <p:sp>
        <p:nvSpPr>
          <p:cNvPr id="6" name="Footer Placeholder 5"/>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05  2016 </a:t>
            </a:r>
            <a:endParaRPr lang="en-US"/>
          </a:p>
        </p:txBody>
      </p:sp>
      <p:sp>
        <p:nvSpPr>
          <p:cNvPr id="8" name="Footer Placeholder 7"/>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05  2016 </a:t>
            </a:r>
            <a:endParaRPr lang="en-US"/>
          </a:p>
        </p:txBody>
      </p:sp>
      <p:sp>
        <p:nvSpPr>
          <p:cNvPr id="4" name="Footer Placeholder 3"/>
          <p:cNvSpPr>
            <a:spLocks noGrp="1"/>
          </p:cNvSpPr>
          <p:nvPr>
            <p:ph type="ftr" sz="quarter" idx="11"/>
          </p:nvPr>
        </p:nvSpPr>
        <p:spPr/>
        <p:txBody>
          <a:bodyPr/>
          <a:lstStyle>
            <a:lvl1pPr>
              <a:defRPr/>
            </a:lvl1pPr>
          </a:lstStyle>
          <a:p>
            <a:r>
              <a:rPr lang="en-US" smtClean="0"/>
              <a:t>M. Ranganathan, NIST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05  2016 </a:t>
            </a:r>
            <a:endParaRPr lang="en-US" dirty="0"/>
          </a:p>
        </p:txBody>
      </p:sp>
      <p:sp>
        <p:nvSpPr>
          <p:cNvPr id="3" name="Footer Placeholder 2"/>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smtClean="0"/>
              <a:t>05  2016 </a:t>
            </a:r>
            <a:endParaRPr lang="en-US"/>
          </a:p>
        </p:txBody>
      </p:sp>
      <p:sp>
        <p:nvSpPr>
          <p:cNvPr id="6" name="Footer Placeholder 5"/>
          <p:cNvSpPr>
            <a:spLocks noGrp="1"/>
          </p:cNvSpPr>
          <p:nvPr>
            <p:ph type="ftr" sz="quarter" idx="11"/>
          </p:nvPr>
        </p:nvSpPr>
        <p:spPr>
          <a:xfrm>
            <a:off x="7106031" y="6475413"/>
            <a:ext cx="1437894" cy="184666"/>
          </a:xfrm>
        </p:spPr>
        <p:txBody>
          <a:bodyPr/>
          <a:lstStyle>
            <a:lvl1pPr>
              <a:defRPr/>
            </a:lvl1pPr>
          </a:lstStyle>
          <a:p>
            <a:r>
              <a:rPr lang="en-US" dirty="0" smtClean="0"/>
              <a:t>M. Ranganathan, NIST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smtClean="0"/>
          </a:p>
        </p:txBody>
      </p:sp>
      <p:sp>
        <p:nvSpPr>
          <p:cNvPr id="1028" name="Rectangle 4"/>
          <p:cNvSpPr>
            <a:spLocks noGrp="1" noChangeArrowheads="1"/>
          </p:cNvSpPr>
          <p:nvPr>
            <p:ph type="dt" sz="half" idx="2"/>
          </p:nvPr>
        </p:nvSpPr>
        <p:spPr bwMode="auto">
          <a:xfrm>
            <a:off x="696913" y="332601"/>
            <a:ext cx="75020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US" smtClean="0"/>
              <a:t>05  2016 </a:t>
            </a:r>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M. Ranganathan, NIST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3324226" y="332601"/>
            <a:ext cx="5121274"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a:t>
            </a:r>
            <a:r>
              <a:rPr lang="en-US" sz="1800" dirty="0" smtClean="0">
                <a:solidFill>
                  <a:schemeClr val="tx1"/>
                </a:solidFill>
              </a:rPr>
              <a:t>22-16-00XX-00-0003-MSOD-Architecture</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1245084" cy="184666"/>
          </a:xfrm>
          <a:prstGeom prst="rect">
            <a:avLst/>
          </a:prstGeom>
          <a:noFill/>
          <a:ln w="9525">
            <a:noFill/>
            <a:miter lim="800000"/>
            <a:headEnd/>
            <a:tailEnd/>
          </a:ln>
          <a:effectLst/>
        </p:spPr>
        <p:txBody>
          <a:bodyPr wrap="none" lIns="0" tIns="0" rIns="0" bIns="0">
            <a:spAutoFit/>
          </a:bodyPr>
          <a:lstStyle/>
          <a:p>
            <a:pPr algn="l"/>
            <a:r>
              <a:rPr lang="en-US" sz="1200" b="0" dirty="0" smtClean="0">
                <a:solidFill>
                  <a:schemeClr val="tx1"/>
                </a:solidFill>
              </a:rPr>
              <a:t>MSOD</a:t>
            </a:r>
            <a:r>
              <a:rPr lang="en-US" sz="1200" b="0" baseline="0" dirty="0" smtClean="0">
                <a:solidFill>
                  <a:schemeClr val="tx1"/>
                </a:solidFill>
              </a:rPr>
              <a:t> Architecture</a:t>
            </a:r>
            <a:endParaRPr lang="en-US" sz="1200" b="0" dirty="0">
              <a:solidFill>
                <a:schemeClr val="tx1"/>
              </a:solidFill>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hdr="0" dt="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patcom@iee.org" TargetMode="External"/><Relationship Id="rId3" Type="http://schemas.openxmlformats.org/officeDocument/2006/relationships/notesSlide" Target="../notesSlides/notesSlide1.xml"/><Relationship Id="rId7" Type="http://schemas.openxmlformats.org/officeDocument/2006/relationships/hyperlink" Target="mailto:apurva.mody@ie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standards.ieee.org/guides/bylaws/sb-bylaws.pdf" TargetMode="Externa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685800" y="914400"/>
            <a:ext cx="7772400" cy="609600"/>
          </a:xfrm>
          <a:noFill/>
          <a:ln/>
        </p:spPr>
        <p:txBody>
          <a:bodyPr/>
          <a:lstStyle/>
          <a:p>
            <a:r>
              <a:rPr lang="en-US" dirty="0" smtClean="0"/>
              <a:t>MSOD Architecture</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P802.22 Wireless RANs          </a:t>
            </a:r>
            <a:r>
              <a:rPr lang="en-US" sz="2000" dirty="0" smtClean="0"/>
              <a:t>Date:</a:t>
            </a:r>
            <a:r>
              <a:rPr lang="en-US" sz="2000" b="0" dirty="0" smtClean="0"/>
              <a:t>2016-5-06</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550027558"/>
              </p:ext>
            </p:extLst>
          </p:nvPr>
        </p:nvGraphicFramePr>
        <p:xfrm>
          <a:off x="520700" y="2278063"/>
          <a:ext cx="8126413" cy="2703512"/>
        </p:xfrm>
        <a:graphic>
          <a:graphicData uri="http://schemas.openxmlformats.org/presentationml/2006/ole">
            <mc:AlternateContent xmlns:mc="http://schemas.openxmlformats.org/markup-compatibility/2006">
              <mc:Choice xmlns:v="urn:schemas-microsoft-com:vml" Requires="v">
                <p:oleObj spid="_x0000_s30769" name="Document" r:id="rId4" imgW="8267030" imgH="2750443" progId="Word.Document.8">
                  <p:embed/>
                </p:oleObj>
              </mc:Choice>
              <mc:Fallback>
                <p:oleObj name="Document" r:id="rId4" imgW="8267030" imgH="2750443" progId="Word.Document.8">
                  <p:embed/>
                  <p:pic>
                    <p:nvPicPr>
                      <p:cNvPr id="0" name="Picture 11"/>
                      <p:cNvPicPr>
                        <a:picLocks noChangeAspect="1" noChangeArrowheads="1"/>
                      </p:cNvPicPr>
                      <p:nvPr/>
                    </p:nvPicPr>
                    <p:blipFill>
                      <a:blip r:embed="rId5"/>
                      <a:srcRect/>
                      <a:stretch>
                        <a:fillRect/>
                      </a:stretch>
                    </p:blipFill>
                    <p:spPr bwMode="auto">
                      <a:xfrm>
                        <a:off x="520700" y="2278063"/>
                        <a:ext cx="8126413" cy="2703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6"/>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dirty="0" err="1" smtClean="0">
                <a:solidFill>
                  <a:schemeClr val="tx1"/>
                </a:solidFill>
              </a:rPr>
              <a:t>Mody</a:t>
            </a:r>
            <a:r>
              <a:rPr lang="en-US" sz="800" dirty="0" smtClean="0">
                <a:solidFill>
                  <a:schemeClr val="tx1"/>
                </a:solidFill>
              </a:rPr>
              <a:t> &lt;</a:t>
            </a:r>
            <a:r>
              <a:rPr lang="en-US" sz="800" dirty="0" smtClean="0">
                <a:solidFill>
                  <a:schemeClr val="tx1"/>
                </a:solidFill>
                <a:hlinkClick r:id="rId7"/>
              </a:rPr>
              <a:t>apurva.mody@ieee.org</a:t>
            </a:r>
            <a:r>
              <a:rPr lang="en-US" sz="800" dirty="0" smtClean="0">
                <a:solidFill>
                  <a:schemeClr val="tx1"/>
                </a:solidFill>
              </a:rPr>
              <a:t>&gt; </a:t>
            </a:r>
            <a:r>
              <a:rPr lang="en-US" sz="800" b="0" dirty="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8"/>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
        <p:nvSpPr>
          <p:cNvPr id="2" name="Footer Placeholder 1"/>
          <p:cNvSpPr>
            <a:spLocks noGrp="1"/>
          </p:cNvSpPr>
          <p:nvPr>
            <p:ph type="ftr" sz="quarter" idx="11"/>
          </p:nvPr>
        </p:nvSpPr>
        <p:spPr/>
        <p:txBody>
          <a:bodyPr/>
          <a:lstStyle/>
          <a:p>
            <a:r>
              <a:rPr lang="en-US" smtClean="0"/>
              <a:t>M. Ranganathan, NIST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Sensors are Managed</a:t>
            </a:r>
            <a:endParaRPr lang="en-US" dirty="0"/>
          </a:p>
        </p:txBody>
      </p:sp>
      <p:sp>
        <p:nvSpPr>
          <p:cNvPr id="3" name="Content Placeholder 2"/>
          <p:cNvSpPr>
            <a:spLocks noGrp="1"/>
          </p:cNvSpPr>
          <p:nvPr>
            <p:ph idx="1"/>
          </p:nvPr>
        </p:nvSpPr>
        <p:spPr/>
        <p:txBody>
          <a:bodyPr>
            <a:normAutofit fontScale="85000" lnSpcReduction="20000"/>
          </a:bodyPr>
          <a:lstStyle/>
          <a:p>
            <a:pPr marL="385763" indent="-385763">
              <a:buFont typeface="+mj-lt"/>
              <a:buAutoNum type="arabicPeriod"/>
            </a:pPr>
            <a:r>
              <a:rPr lang="en-US" dirty="0" smtClean="0"/>
              <a:t> Sensors are configured at the server.</a:t>
            </a:r>
          </a:p>
          <a:p>
            <a:pPr marL="385763" indent="-385763">
              <a:buFont typeface="+mj-lt"/>
              <a:buAutoNum type="arabicPeriod"/>
            </a:pPr>
            <a:r>
              <a:rPr lang="en-US" dirty="0" smtClean="0"/>
              <a:t>Sensors have system wide unique names.</a:t>
            </a:r>
          </a:p>
          <a:p>
            <a:pPr marL="385763" indent="-385763">
              <a:buFont typeface="+mj-lt"/>
              <a:buAutoNum type="arabicPeriod"/>
            </a:pPr>
            <a:r>
              <a:rPr lang="en-US" dirty="0" smtClean="0"/>
              <a:t>Each sensor is assigned a key (password) that is included with metadata that it sends.</a:t>
            </a:r>
          </a:p>
          <a:p>
            <a:pPr marL="385763" indent="-385763">
              <a:buFont typeface="+mj-lt"/>
              <a:buAutoNum type="arabicPeriod"/>
            </a:pPr>
            <a:r>
              <a:rPr lang="en-US" dirty="0" smtClean="0"/>
              <a:t>Sensor reads its configuration from the server before it starts to run. (Optional)</a:t>
            </a:r>
          </a:p>
          <a:p>
            <a:pPr marL="385763" indent="-385763">
              <a:buFont typeface="+mj-lt"/>
              <a:buAutoNum type="arabicPeriod"/>
            </a:pPr>
            <a:r>
              <a:rPr lang="en-US" dirty="0" smtClean="0"/>
              <a:t>Sensor sends enough information in the Data Message for the server to be able to verify that its settings are correct.</a:t>
            </a:r>
          </a:p>
          <a:p>
            <a:pPr marL="385763" indent="-385763">
              <a:buFont typeface="+mj-lt"/>
              <a:buAutoNum type="arabicPeriod"/>
            </a:pPr>
            <a:r>
              <a:rPr lang="en-US" dirty="0" smtClean="0"/>
              <a:t>If settings do not match, server rejects the sensor’s data causing the sensor to re-read settings and restarting itself.</a:t>
            </a:r>
          </a:p>
          <a:p>
            <a:pPr marL="385763" indent="-385763">
              <a:buFont typeface="+mj-lt"/>
              <a:buAutoNum type="arabicPeriod"/>
            </a:pPr>
            <a:r>
              <a:rPr lang="en-US" dirty="0" smtClean="0"/>
              <a:t>If setting change during streaming, server drops connection.</a:t>
            </a:r>
          </a:p>
          <a:p>
            <a:pPr lvl="1"/>
            <a:r>
              <a:rPr lang="en-US" dirty="0" smtClean="0"/>
              <a:t>If  4 is implemented this causes the sensor to re-read settings and reconnecting.</a:t>
            </a:r>
          </a:p>
          <a:p>
            <a:pPr marL="385763" indent="-385763">
              <a:buFont typeface="+mj-lt"/>
              <a:buAutoNum type="arabicPeriod"/>
            </a:pPr>
            <a:r>
              <a:rPr lang="en-US" dirty="0" smtClean="0"/>
              <a:t>No inbound connections to sensors (may be behind firewalls).</a:t>
            </a:r>
          </a:p>
          <a:p>
            <a:pPr marL="385763" indent="-385763">
              <a:buFont typeface="+mj-lt"/>
              <a:buAutoNum type="arabicPeriod"/>
            </a:pPr>
            <a:r>
              <a:rPr lang="en-US" dirty="0" smtClean="0"/>
              <a:t>No inter-sensor communication.</a:t>
            </a:r>
            <a:endParaRPr lang="en-US" dirty="0"/>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3325853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Signaling IQ Capture and analysis</a:t>
            </a:r>
            <a:endParaRPr lang="en-US" dirty="0"/>
          </a:p>
        </p:txBody>
      </p:sp>
      <p:sp>
        <p:nvSpPr>
          <p:cNvPr id="8" name="Line 1"/>
          <p:cNvSpPr/>
          <p:nvPr/>
        </p:nvSpPr>
        <p:spPr>
          <a:xfrm>
            <a:off x="4208583" y="3812321"/>
            <a:ext cx="957083" cy="0"/>
          </a:xfrm>
          <a:prstGeom prst="line">
            <a:avLst/>
          </a:prstGeom>
          <a:ln w="19080">
            <a:solidFill>
              <a:srgbClr val="385D8A"/>
            </a:solidFill>
            <a:round/>
          </a:ln>
        </p:spPr>
      </p:sp>
      <p:sp>
        <p:nvSpPr>
          <p:cNvPr id="9" name="Line 2"/>
          <p:cNvSpPr/>
          <p:nvPr/>
        </p:nvSpPr>
        <p:spPr>
          <a:xfrm>
            <a:off x="4208583" y="3778867"/>
            <a:ext cx="957083" cy="188"/>
          </a:xfrm>
          <a:prstGeom prst="line">
            <a:avLst/>
          </a:prstGeom>
          <a:ln w="19080">
            <a:solidFill>
              <a:srgbClr val="385D8A"/>
            </a:solidFill>
            <a:round/>
          </a:ln>
        </p:spPr>
      </p:sp>
      <p:sp>
        <p:nvSpPr>
          <p:cNvPr id="10" name="Line 3"/>
          <p:cNvSpPr/>
          <p:nvPr/>
        </p:nvSpPr>
        <p:spPr>
          <a:xfrm flipV="1">
            <a:off x="4208584" y="3808448"/>
            <a:ext cx="885594" cy="37328"/>
          </a:xfrm>
          <a:prstGeom prst="line">
            <a:avLst/>
          </a:prstGeom>
          <a:ln w="19080">
            <a:solidFill>
              <a:srgbClr val="385D8A"/>
            </a:solidFill>
            <a:round/>
          </a:ln>
        </p:spPr>
      </p:sp>
      <p:sp>
        <p:nvSpPr>
          <p:cNvPr id="11" name="Line 4"/>
          <p:cNvSpPr/>
          <p:nvPr/>
        </p:nvSpPr>
        <p:spPr>
          <a:xfrm>
            <a:off x="2741569" y="3794090"/>
            <a:ext cx="1385226" cy="0"/>
          </a:xfrm>
          <a:prstGeom prst="line">
            <a:avLst/>
          </a:prstGeom>
          <a:ln w="19080">
            <a:solidFill>
              <a:srgbClr val="385D8A"/>
            </a:solidFill>
            <a:round/>
          </a:ln>
        </p:spPr>
      </p:sp>
      <p:sp>
        <p:nvSpPr>
          <p:cNvPr id="12" name="Line 5"/>
          <p:cNvSpPr/>
          <p:nvPr/>
        </p:nvSpPr>
        <p:spPr>
          <a:xfrm>
            <a:off x="2741569" y="3760634"/>
            <a:ext cx="1385226" cy="0"/>
          </a:xfrm>
          <a:prstGeom prst="line">
            <a:avLst/>
          </a:prstGeom>
          <a:ln w="19080">
            <a:solidFill>
              <a:srgbClr val="385D8A"/>
            </a:solidFill>
            <a:round/>
          </a:ln>
        </p:spPr>
      </p:sp>
      <p:sp>
        <p:nvSpPr>
          <p:cNvPr id="13" name="Line 6"/>
          <p:cNvSpPr/>
          <p:nvPr/>
        </p:nvSpPr>
        <p:spPr>
          <a:xfrm>
            <a:off x="2741569" y="3827545"/>
            <a:ext cx="1385226" cy="0"/>
          </a:xfrm>
          <a:prstGeom prst="line">
            <a:avLst/>
          </a:prstGeom>
          <a:ln w="19080">
            <a:solidFill>
              <a:srgbClr val="385D8A"/>
            </a:solidFill>
            <a:round/>
          </a:ln>
        </p:spPr>
      </p:sp>
      <p:sp>
        <p:nvSpPr>
          <p:cNvPr id="14" name="Line 7"/>
          <p:cNvSpPr/>
          <p:nvPr/>
        </p:nvSpPr>
        <p:spPr>
          <a:xfrm>
            <a:off x="2741569" y="3861000"/>
            <a:ext cx="1385226" cy="0"/>
          </a:xfrm>
          <a:prstGeom prst="line">
            <a:avLst/>
          </a:prstGeom>
          <a:ln w="19080">
            <a:solidFill>
              <a:srgbClr val="385D8A"/>
            </a:solidFill>
            <a:round/>
          </a:ln>
        </p:spPr>
      </p:sp>
      <p:sp>
        <p:nvSpPr>
          <p:cNvPr id="15" name="CustomShape 8"/>
          <p:cNvSpPr/>
          <p:nvPr/>
        </p:nvSpPr>
        <p:spPr>
          <a:xfrm>
            <a:off x="1934990" y="3628692"/>
            <a:ext cx="503395" cy="300724"/>
          </a:xfrm>
          <a:prstGeom prst="roundRect">
            <a:avLst>
              <a:gd name="adj" fmla="val 16667"/>
            </a:avLst>
          </a:prstGeom>
          <a:solidFill>
            <a:srgbClr val="FFFFFF"/>
          </a:solidFill>
          <a:ln w="25560">
            <a:solidFill>
              <a:srgbClr val="3A5F8B"/>
            </a:solidFill>
            <a:round/>
          </a:ln>
        </p:spPr>
        <p:txBody>
          <a:bodyPr lIns="34290" tIns="0" rIns="34290" bIns="0" anchor="ctr"/>
          <a:lstStyle/>
          <a:p>
            <a:pPr algn="ctr"/>
            <a:r>
              <a:rPr lang="en-US" sz="675">
                <a:solidFill>
                  <a:srgbClr val="002060"/>
                </a:solidFill>
                <a:latin typeface="Calibri"/>
              </a:rPr>
              <a:t>Complex Baseband Source</a:t>
            </a:r>
            <a:endParaRPr sz="788"/>
          </a:p>
        </p:txBody>
      </p:sp>
      <p:sp>
        <p:nvSpPr>
          <p:cNvPr id="16" name="CustomShape 9"/>
          <p:cNvSpPr/>
          <p:nvPr/>
        </p:nvSpPr>
        <p:spPr>
          <a:xfrm rot="16200000">
            <a:off x="2478442" y="3676733"/>
            <a:ext cx="400903" cy="209715"/>
          </a:xfrm>
          <a:prstGeom prst="trapezoid">
            <a:avLst>
              <a:gd name="adj" fmla="val 25000"/>
            </a:avLst>
          </a:prstGeom>
          <a:solidFill>
            <a:srgbClr val="FFFFFF"/>
          </a:solidFill>
          <a:ln w="25560">
            <a:solidFill>
              <a:srgbClr val="3A5F8B"/>
            </a:solidFill>
            <a:round/>
          </a:ln>
        </p:spPr>
        <p:txBody>
          <a:bodyPr lIns="0" rIns="0" anchor="ctr"/>
          <a:lstStyle/>
          <a:p>
            <a:pPr algn="ctr"/>
            <a:r>
              <a:rPr lang="en-US" sz="675">
                <a:solidFill>
                  <a:srgbClr val="002060"/>
                </a:solidFill>
                <a:latin typeface="Calibri"/>
              </a:rPr>
              <a:t>serial/</a:t>
            </a:r>
            <a:endParaRPr sz="788"/>
          </a:p>
          <a:p>
            <a:pPr algn="ctr"/>
            <a:r>
              <a:rPr lang="en-US" sz="675">
                <a:solidFill>
                  <a:srgbClr val="002060"/>
                </a:solidFill>
                <a:latin typeface="Calibri"/>
              </a:rPr>
              <a:t>vector</a:t>
            </a:r>
            <a:endParaRPr sz="788"/>
          </a:p>
        </p:txBody>
      </p:sp>
      <p:sp>
        <p:nvSpPr>
          <p:cNvPr id="17" name="CustomShape 10"/>
          <p:cNvSpPr/>
          <p:nvPr/>
        </p:nvSpPr>
        <p:spPr>
          <a:xfrm>
            <a:off x="2951284" y="3700303"/>
            <a:ext cx="293680" cy="200357"/>
          </a:xfrm>
          <a:prstGeom prst="roundRect">
            <a:avLst>
              <a:gd name="adj" fmla="val 16667"/>
            </a:avLst>
          </a:prstGeom>
          <a:solidFill>
            <a:srgbClr val="FFFFFF"/>
          </a:solidFill>
          <a:ln w="25560">
            <a:solidFill>
              <a:srgbClr val="3A5F8B"/>
            </a:solidFill>
            <a:round/>
          </a:ln>
        </p:spPr>
        <p:txBody>
          <a:bodyPr lIns="34290" tIns="33750" rIns="34290" bIns="33750" anchor="ctr"/>
          <a:lstStyle/>
          <a:p>
            <a:pPr algn="ctr">
              <a:lnSpc>
                <a:spcPct val="100000"/>
              </a:lnSpc>
            </a:pPr>
            <a:r>
              <a:rPr lang="en-US" sz="675">
                <a:solidFill>
                  <a:srgbClr val="002060"/>
                </a:solidFill>
                <a:latin typeface="Calibri"/>
              </a:rPr>
              <a:t>FFT</a:t>
            </a:r>
            <a:endParaRPr sz="788"/>
          </a:p>
        </p:txBody>
      </p:sp>
      <p:sp>
        <p:nvSpPr>
          <p:cNvPr id="18" name="CustomShape 11"/>
          <p:cNvSpPr/>
          <p:nvPr/>
        </p:nvSpPr>
        <p:spPr>
          <a:xfrm>
            <a:off x="3412300" y="3700303"/>
            <a:ext cx="293680" cy="200357"/>
          </a:xfrm>
          <a:prstGeom prst="roundRect">
            <a:avLst>
              <a:gd name="adj" fmla="val 16667"/>
            </a:avLst>
          </a:prstGeom>
          <a:solidFill>
            <a:srgbClr val="FFFFFF"/>
          </a:solidFill>
          <a:ln w="25560">
            <a:solidFill>
              <a:srgbClr val="3A5F8B"/>
            </a:solidFill>
            <a:round/>
          </a:ln>
        </p:spPr>
      </p:sp>
      <p:sp>
        <p:nvSpPr>
          <p:cNvPr id="19" name="CustomShape 12"/>
          <p:cNvSpPr/>
          <p:nvPr/>
        </p:nvSpPr>
        <p:spPr>
          <a:xfrm>
            <a:off x="3412300" y="3700303"/>
            <a:ext cx="293680" cy="200357"/>
          </a:xfrm>
          <a:prstGeom prst="roundRect">
            <a:avLst>
              <a:gd name="adj" fmla="val 16667"/>
            </a:avLst>
          </a:prstGeom>
          <a:blipFill>
            <a:blip r:embed="rId2"/>
            <a:stretch>
              <a:fillRect/>
            </a:stretch>
          </a:blipFill>
          <a:ln>
            <a:noFill/>
          </a:ln>
        </p:spPr>
        <p:txBody>
          <a:bodyPr lIns="67500" tIns="33750" rIns="67500" bIns="33750"/>
          <a:lstStyle/>
          <a:p>
            <a:pPr>
              <a:lnSpc>
                <a:spcPct val="100000"/>
              </a:lnSpc>
            </a:pPr>
            <a:r>
              <a:rPr lang="en-US" sz="788">
                <a:solidFill>
                  <a:srgbClr val="000000"/>
                </a:solidFill>
                <a:latin typeface="Calibri"/>
              </a:rPr>
              <a:t> </a:t>
            </a:r>
            <a:endParaRPr sz="788"/>
          </a:p>
        </p:txBody>
      </p:sp>
      <p:sp>
        <p:nvSpPr>
          <p:cNvPr id="20" name="CustomShape 13"/>
          <p:cNvSpPr/>
          <p:nvPr/>
        </p:nvSpPr>
        <p:spPr>
          <a:xfrm>
            <a:off x="3873514" y="3700303"/>
            <a:ext cx="545377" cy="200357"/>
          </a:xfrm>
          <a:prstGeom prst="roundRect">
            <a:avLst>
              <a:gd name="adj" fmla="val 16667"/>
            </a:avLst>
          </a:prstGeom>
          <a:solidFill>
            <a:srgbClr val="FFFFFF"/>
          </a:solidFill>
          <a:ln w="25560">
            <a:solidFill>
              <a:srgbClr val="3A5F8B"/>
            </a:solidFill>
            <a:round/>
          </a:ln>
        </p:spPr>
        <p:txBody>
          <a:bodyPr lIns="34290" tIns="33750" rIns="34290" bIns="33750" anchor="ctr"/>
          <a:lstStyle/>
          <a:p>
            <a:pPr algn="ctr">
              <a:lnSpc>
                <a:spcPct val="100000"/>
              </a:lnSpc>
            </a:pPr>
            <a:r>
              <a:rPr lang="en-US" sz="675">
                <a:solidFill>
                  <a:srgbClr val="002060"/>
                </a:solidFill>
                <a:latin typeface="Calibri"/>
              </a:rPr>
              <a:t>Channelize</a:t>
            </a:r>
            <a:endParaRPr sz="788"/>
          </a:p>
        </p:txBody>
      </p:sp>
      <p:sp>
        <p:nvSpPr>
          <p:cNvPr id="21" name="CustomShape 14"/>
          <p:cNvSpPr/>
          <p:nvPr/>
        </p:nvSpPr>
        <p:spPr>
          <a:xfrm>
            <a:off x="4544045" y="3700303"/>
            <a:ext cx="461610" cy="200357"/>
          </a:xfrm>
          <a:prstGeom prst="roundRect">
            <a:avLst>
              <a:gd name="adj" fmla="val 16667"/>
            </a:avLst>
          </a:prstGeom>
          <a:solidFill>
            <a:srgbClr val="FFFFFF"/>
          </a:solidFill>
          <a:ln w="25560">
            <a:solidFill>
              <a:srgbClr val="3A5F8B"/>
            </a:solidFill>
            <a:round/>
          </a:ln>
        </p:spPr>
        <p:txBody>
          <a:bodyPr lIns="34290" tIns="0" rIns="34290" bIns="0" anchor="ctr"/>
          <a:lstStyle/>
          <a:p>
            <a:pPr algn="ctr">
              <a:lnSpc>
                <a:spcPct val="100000"/>
              </a:lnSpc>
            </a:pPr>
            <a:r>
              <a:rPr lang="en-US" sz="675">
                <a:solidFill>
                  <a:srgbClr val="002060"/>
                </a:solidFill>
                <a:latin typeface="Calibri"/>
              </a:rPr>
              <a:t>Time Avg/Peak</a:t>
            </a:r>
            <a:endParaRPr sz="788"/>
          </a:p>
        </p:txBody>
      </p:sp>
      <p:sp>
        <p:nvSpPr>
          <p:cNvPr id="22" name="CustomShape 15"/>
          <p:cNvSpPr/>
          <p:nvPr/>
        </p:nvSpPr>
        <p:spPr>
          <a:xfrm>
            <a:off x="6497818" y="3639030"/>
            <a:ext cx="377645" cy="301852"/>
          </a:xfrm>
          <a:prstGeom prst="roundRect">
            <a:avLst>
              <a:gd name="adj" fmla="val 16667"/>
            </a:avLst>
          </a:prstGeom>
          <a:solidFill>
            <a:srgbClr val="FFFFFF"/>
          </a:solidFill>
          <a:ln w="25560">
            <a:solidFill>
              <a:srgbClr val="3A5F8B"/>
            </a:solidFill>
            <a:round/>
          </a:ln>
        </p:spPr>
        <p:txBody>
          <a:bodyPr lIns="34290" tIns="0" rIns="34290" bIns="0" anchor="ctr"/>
          <a:lstStyle/>
          <a:p>
            <a:pPr algn="ctr">
              <a:lnSpc>
                <a:spcPct val="100000"/>
              </a:lnSpc>
            </a:pPr>
            <a:r>
              <a:rPr lang="en-US" sz="675">
                <a:solidFill>
                  <a:srgbClr val="002060"/>
                </a:solidFill>
                <a:latin typeface="Calibri"/>
              </a:rPr>
              <a:t>SSL Socket Sink</a:t>
            </a:r>
            <a:endParaRPr sz="788"/>
          </a:p>
        </p:txBody>
      </p:sp>
      <p:sp>
        <p:nvSpPr>
          <p:cNvPr id="23" name="Line 16"/>
          <p:cNvSpPr/>
          <p:nvPr/>
        </p:nvSpPr>
        <p:spPr>
          <a:xfrm>
            <a:off x="2438582" y="3778865"/>
            <a:ext cx="135255" cy="2631"/>
          </a:xfrm>
          <a:prstGeom prst="line">
            <a:avLst/>
          </a:prstGeom>
          <a:ln w="28440">
            <a:solidFill>
              <a:srgbClr val="385D8A"/>
            </a:solidFill>
            <a:round/>
          </a:ln>
        </p:spPr>
      </p:sp>
      <p:sp>
        <p:nvSpPr>
          <p:cNvPr id="24" name="CustomShape 17"/>
          <p:cNvSpPr/>
          <p:nvPr/>
        </p:nvSpPr>
        <p:spPr>
          <a:xfrm rot="16200000" flipH="1">
            <a:off x="5001239" y="3652468"/>
            <a:ext cx="440748" cy="254868"/>
          </a:xfrm>
          <a:prstGeom prst="trapezoid">
            <a:avLst>
              <a:gd name="adj" fmla="val 25000"/>
            </a:avLst>
          </a:prstGeom>
          <a:solidFill>
            <a:srgbClr val="FFFFFF"/>
          </a:solidFill>
          <a:ln w="25560">
            <a:solidFill>
              <a:srgbClr val="3A5F8B"/>
            </a:solidFill>
            <a:round/>
          </a:ln>
        </p:spPr>
        <p:txBody>
          <a:bodyPr lIns="0" rIns="0" anchor="ctr"/>
          <a:lstStyle/>
          <a:p>
            <a:pPr>
              <a:lnSpc>
                <a:spcPts val="317"/>
              </a:lnSpc>
            </a:pPr>
            <a:r>
              <a:rPr lang="en-US" sz="675" dirty="0" smtClean="0">
                <a:solidFill>
                  <a:srgbClr val="002060"/>
                </a:solidFill>
                <a:latin typeface="Calibri"/>
              </a:rPr>
              <a:t>Vector /</a:t>
            </a:r>
          </a:p>
          <a:p>
            <a:pPr>
              <a:lnSpc>
                <a:spcPts val="317"/>
              </a:lnSpc>
            </a:pPr>
            <a:endParaRPr lang="en-US" sz="675" dirty="0">
              <a:solidFill>
                <a:srgbClr val="002060"/>
              </a:solidFill>
              <a:latin typeface="Calibri"/>
            </a:endParaRPr>
          </a:p>
          <a:p>
            <a:pPr>
              <a:lnSpc>
                <a:spcPts val="317"/>
              </a:lnSpc>
            </a:pPr>
            <a:r>
              <a:rPr lang="en-US" sz="675" dirty="0" smtClean="0">
                <a:solidFill>
                  <a:srgbClr val="002060"/>
                </a:solidFill>
                <a:latin typeface="Calibri"/>
              </a:rPr>
              <a:t>serial</a:t>
            </a:r>
            <a:endParaRPr sz="788" dirty="0"/>
          </a:p>
        </p:txBody>
      </p:sp>
      <p:sp>
        <p:nvSpPr>
          <p:cNvPr id="25" name="Line 18"/>
          <p:cNvSpPr/>
          <p:nvPr/>
        </p:nvSpPr>
        <p:spPr>
          <a:xfrm>
            <a:off x="5340724" y="3781497"/>
            <a:ext cx="1156896" cy="8458"/>
          </a:xfrm>
          <a:prstGeom prst="line">
            <a:avLst/>
          </a:prstGeom>
          <a:ln w="28440">
            <a:solidFill>
              <a:srgbClr val="385D8A"/>
            </a:solidFill>
            <a:round/>
          </a:ln>
        </p:spPr>
      </p:sp>
      <p:sp>
        <p:nvSpPr>
          <p:cNvPr id="26" name="CustomShape 19"/>
          <p:cNvSpPr/>
          <p:nvPr/>
        </p:nvSpPr>
        <p:spPr>
          <a:xfrm>
            <a:off x="2416006" y="3639030"/>
            <a:ext cx="200012" cy="160511"/>
          </a:xfrm>
          <a:prstGeom prst="rect">
            <a:avLst/>
          </a:prstGeom>
          <a:noFill/>
          <a:ln>
            <a:noFill/>
          </a:ln>
        </p:spPr>
      </p:sp>
      <p:sp>
        <p:nvSpPr>
          <p:cNvPr id="27" name="CustomShape 20"/>
          <p:cNvSpPr/>
          <p:nvPr/>
        </p:nvSpPr>
        <p:spPr>
          <a:xfrm>
            <a:off x="2416006" y="3639030"/>
            <a:ext cx="200012" cy="160511"/>
          </a:xfrm>
          <a:prstGeom prst="rect">
            <a:avLst/>
          </a:prstGeom>
          <a:blipFill>
            <a:blip r:embed="rId3"/>
            <a:stretch>
              <a:fillRect/>
            </a:stretch>
          </a:blipFill>
          <a:ln>
            <a:noFill/>
          </a:ln>
        </p:spPr>
        <p:txBody>
          <a:bodyPr lIns="67500" tIns="33750" rIns="67500" bIns="33750"/>
          <a:lstStyle/>
          <a:p>
            <a:pPr>
              <a:lnSpc>
                <a:spcPct val="100000"/>
              </a:lnSpc>
            </a:pPr>
            <a:r>
              <a:rPr lang="en-US" sz="788">
                <a:solidFill>
                  <a:srgbClr val="000000"/>
                </a:solidFill>
                <a:latin typeface="Calibri"/>
              </a:rPr>
              <a:t> </a:t>
            </a:r>
            <a:endParaRPr sz="788"/>
          </a:p>
        </p:txBody>
      </p:sp>
      <p:sp>
        <p:nvSpPr>
          <p:cNvPr id="28" name="CustomShape 21"/>
          <p:cNvSpPr/>
          <p:nvPr/>
        </p:nvSpPr>
        <p:spPr>
          <a:xfrm>
            <a:off x="2747708" y="3559526"/>
            <a:ext cx="329523" cy="160511"/>
          </a:xfrm>
          <a:prstGeom prst="rect">
            <a:avLst/>
          </a:prstGeom>
          <a:noFill/>
          <a:ln>
            <a:noFill/>
          </a:ln>
        </p:spPr>
      </p:sp>
      <p:sp>
        <p:nvSpPr>
          <p:cNvPr id="29" name="CustomShape 22"/>
          <p:cNvSpPr/>
          <p:nvPr/>
        </p:nvSpPr>
        <p:spPr>
          <a:xfrm>
            <a:off x="2747708" y="3447884"/>
            <a:ext cx="329523" cy="381167"/>
          </a:xfrm>
          <a:prstGeom prst="rect">
            <a:avLst/>
          </a:prstGeom>
          <a:blipFill>
            <a:blip r:embed="rId4"/>
            <a:stretch>
              <a:fillRect/>
            </a:stretch>
          </a:blipFill>
          <a:ln>
            <a:noFill/>
          </a:ln>
        </p:spPr>
        <p:txBody>
          <a:bodyPr lIns="67500" tIns="33750" rIns="67500" bIns="33750"/>
          <a:lstStyle/>
          <a:p>
            <a:pPr>
              <a:lnSpc>
                <a:spcPct val="100000"/>
              </a:lnSpc>
            </a:pPr>
            <a:r>
              <a:rPr lang="en-US" sz="900">
                <a:solidFill>
                  <a:srgbClr val="000000"/>
                </a:solidFill>
                <a:latin typeface="Calibri"/>
              </a:rPr>
              <a:t> </a:t>
            </a:r>
            <a:endParaRPr sz="900"/>
          </a:p>
        </p:txBody>
      </p:sp>
      <p:sp>
        <p:nvSpPr>
          <p:cNvPr id="30" name="CustomShape 23"/>
          <p:cNvSpPr/>
          <p:nvPr/>
        </p:nvSpPr>
        <p:spPr>
          <a:xfrm>
            <a:off x="4821092" y="3519680"/>
            <a:ext cx="351901" cy="160511"/>
          </a:xfrm>
          <a:prstGeom prst="rect">
            <a:avLst/>
          </a:prstGeom>
          <a:noFill/>
          <a:ln>
            <a:noFill/>
          </a:ln>
        </p:spPr>
      </p:sp>
      <p:sp>
        <p:nvSpPr>
          <p:cNvPr id="31" name="CustomShape 24"/>
          <p:cNvSpPr/>
          <p:nvPr/>
        </p:nvSpPr>
        <p:spPr>
          <a:xfrm>
            <a:off x="4828865" y="3686865"/>
            <a:ext cx="351901" cy="326567"/>
          </a:xfrm>
          <a:prstGeom prst="rect">
            <a:avLst/>
          </a:prstGeom>
          <a:blipFill>
            <a:blip r:embed="rId5"/>
            <a:stretch>
              <a:fillRect/>
            </a:stretch>
          </a:blipFill>
          <a:ln>
            <a:noFill/>
          </a:ln>
        </p:spPr>
        <p:txBody>
          <a:bodyPr lIns="67500" tIns="33750" rIns="67500" bIns="33750"/>
          <a:lstStyle/>
          <a:p>
            <a:pPr>
              <a:lnSpc>
                <a:spcPct val="100000"/>
              </a:lnSpc>
            </a:pPr>
            <a:r>
              <a:rPr lang="en-US" sz="1500">
                <a:solidFill>
                  <a:srgbClr val="000000"/>
                </a:solidFill>
                <a:latin typeface="Calibri"/>
              </a:rPr>
              <a:t> </a:t>
            </a:r>
            <a:endParaRPr sz="1500"/>
          </a:p>
        </p:txBody>
      </p:sp>
      <p:sp>
        <p:nvSpPr>
          <p:cNvPr id="32" name="CustomShape 25"/>
          <p:cNvSpPr/>
          <p:nvPr/>
        </p:nvSpPr>
        <p:spPr>
          <a:xfrm>
            <a:off x="6260379" y="3582268"/>
            <a:ext cx="184169" cy="402406"/>
          </a:xfrm>
          <a:prstGeom prst="roundRect">
            <a:avLst>
              <a:gd name="adj" fmla="val 16667"/>
            </a:avLst>
          </a:prstGeom>
          <a:solidFill>
            <a:srgbClr val="FFFFFF"/>
          </a:solidFill>
          <a:ln w="25560">
            <a:solidFill>
              <a:srgbClr val="3A5F8B"/>
            </a:solidFill>
            <a:round/>
          </a:ln>
        </p:spPr>
        <p:txBody>
          <a:bodyPr lIns="0" tIns="0" rIns="0" bIns="0" anchor="ctr"/>
          <a:lstStyle/>
          <a:p>
            <a:pPr algn="ctr">
              <a:lnSpc>
                <a:spcPct val="100000"/>
              </a:lnSpc>
            </a:pPr>
            <a:r>
              <a:rPr lang="en-US" sz="675">
                <a:solidFill>
                  <a:srgbClr val="002060"/>
                </a:solidFill>
                <a:latin typeface="Calibri"/>
              </a:rPr>
              <a:t>float/int8</a:t>
            </a:r>
            <a:endParaRPr sz="788"/>
          </a:p>
        </p:txBody>
      </p:sp>
      <p:sp>
        <p:nvSpPr>
          <p:cNvPr id="33" name="CustomShape 26"/>
          <p:cNvSpPr/>
          <p:nvPr/>
        </p:nvSpPr>
        <p:spPr>
          <a:xfrm>
            <a:off x="5424293" y="3700303"/>
            <a:ext cx="713307" cy="200357"/>
          </a:xfrm>
          <a:prstGeom prst="roundRect">
            <a:avLst>
              <a:gd name="adj" fmla="val 16667"/>
            </a:avLst>
          </a:prstGeom>
          <a:solidFill>
            <a:srgbClr val="FFFFFF"/>
          </a:solidFill>
          <a:ln w="25560">
            <a:solidFill>
              <a:srgbClr val="3A5F8B"/>
            </a:solidFill>
            <a:round/>
          </a:ln>
        </p:spPr>
      </p:sp>
      <p:sp>
        <p:nvSpPr>
          <p:cNvPr id="34" name="CustomShape 27"/>
          <p:cNvSpPr/>
          <p:nvPr/>
        </p:nvSpPr>
        <p:spPr>
          <a:xfrm>
            <a:off x="5424293" y="3700303"/>
            <a:ext cx="713307" cy="200357"/>
          </a:xfrm>
          <a:prstGeom prst="roundRect">
            <a:avLst>
              <a:gd name="adj" fmla="val 16667"/>
            </a:avLst>
          </a:prstGeom>
          <a:blipFill>
            <a:blip r:embed="rId6"/>
            <a:stretch>
              <a:fillRect/>
            </a:stretch>
          </a:blipFill>
          <a:ln>
            <a:noFill/>
          </a:ln>
        </p:spPr>
        <p:txBody>
          <a:bodyPr lIns="67500" tIns="33750" rIns="67500" bIns="33750"/>
          <a:lstStyle/>
          <a:p>
            <a:pPr>
              <a:lnSpc>
                <a:spcPct val="100000"/>
              </a:lnSpc>
            </a:pPr>
            <a:r>
              <a:rPr lang="en-US" sz="788">
                <a:solidFill>
                  <a:srgbClr val="000000"/>
                </a:solidFill>
                <a:latin typeface="Calibri"/>
              </a:rPr>
              <a:t> </a:t>
            </a:r>
            <a:endParaRPr sz="788"/>
          </a:p>
        </p:txBody>
      </p:sp>
      <p:sp>
        <p:nvSpPr>
          <p:cNvPr id="35" name="CustomShape 28"/>
          <p:cNvSpPr/>
          <p:nvPr/>
        </p:nvSpPr>
        <p:spPr>
          <a:xfrm>
            <a:off x="2731271" y="4191422"/>
            <a:ext cx="665978" cy="367447"/>
          </a:xfrm>
          <a:prstGeom prst="rect">
            <a:avLst/>
          </a:prstGeom>
          <a:noFill/>
          <a:ln w="25560">
            <a:solidFill>
              <a:srgbClr val="3A5F8B"/>
            </a:solidFill>
            <a:round/>
          </a:ln>
        </p:spPr>
      </p:sp>
      <p:sp>
        <p:nvSpPr>
          <p:cNvPr id="36" name="CustomShape 29"/>
          <p:cNvSpPr/>
          <p:nvPr/>
        </p:nvSpPr>
        <p:spPr>
          <a:xfrm>
            <a:off x="2796424" y="4257768"/>
            <a:ext cx="523792" cy="332676"/>
          </a:xfrm>
          <a:prstGeom prst="rect">
            <a:avLst/>
          </a:prstGeom>
          <a:noFill/>
          <a:ln>
            <a:noFill/>
          </a:ln>
        </p:spPr>
        <p:txBody>
          <a:bodyPr lIns="67500" tIns="33750" rIns="67500" bIns="33750"/>
          <a:lstStyle/>
          <a:p>
            <a:pPr>
              <a:lnSpc>
                <a:spcPct val="100000"/>
              </a:lnSpc>
            </a:pPr>
            <a:r>
              <a:rPr lang="en-US" sz="600">
                <a:solidFill>
                  <a:srgbClr val="000000"/>
                </a:solidFill>
                <a:latin typeface="Calibri"/>
              </a:rPr>
              <a:t>I/Q Capture </a:t>
            </a:r>
            <a:endParaRPr sz="788"/>
          </a:p>
          <a:p>
            <a:pPr>
              <a:lnSpc>
                <a:spcPct val="100000"/>
              </a:lnSpc>
            </a:pPr>
            <a:r>
              <a:rPr lang="en-US" sz="600">
                <a:solidFill>
                  <a:srgbClr val="000000"/>
                </a:solidFill>
                <a:latin typeface="Calibri"/>
              </a:rPr>
              <a:t>Block</a:t>
            </a:r>
            <a:endParaRPr sz="788"/>
          </a:p>
        </p:txBody>
      </p:sp>
      <p:sp>
        <p:nvSpPr>
          <p:cNvPr id="37" name="CustomShape 30"/>
          <p:cNvSpPr/>
          <p:nvPr/>
        </p:nvSpPr>
        <p:spPr>
          <a:xfrm rot="5400000" flipV="1">
            <a:off x="2217447" y="3910215"/>
            <a:ext cx="438773" cy="500296"/>
          </a:xfrm>
          <a:prstGeom prst="bentConnector2">
            <a:avLst/>
          </a:prstGeom>
          <a:noFill/>
          <a:ln w="9360">
            <a:solidFill>
              <a:srgbClr val="4A7EBB"/>
            </a:solidFill>
            <a:round/>
            <a:tailEnd type="triangle" w="med" len="med"/>
          </a:ln>
        </p:spPr>
      </p:sp>
      <p:sp>
        <p:nvSpPr>
          <p:cNvPr id="38" name="CustomShape 31"/>
          <p:cNvSpPr/>
          <p:nvPr/>
        </p:nvSpPr>
        <p:spPr>
          <a:xfrm>
            <a:off x="2780779" y="4837977"/>
            <a:ext cx="546368" cy="267269"/>
          </a:xfrm>
          <a:prstGeom prst="rect">
            <a:avLst/>
          </a:prstGeom>
          <a:noFill/>
          <a:ln w="25560">
            <a:solidFill>
              <a:srgbClr val="3A5F8B"/>
            </a:solidFill>
            <a:round/>
          </a:ln>
        </p:spPr>
      </p:sp>
      <p:sp>
        <p:nvSpPr>
          <p:cNvPr id="39" name="CustomShape 32"/>
          <p:cNvSpPr/>
          <p:nvPr/>
        </p:nvSpPr>
        <p:spPr>
          <a:xfrm rot="5400000" flipV="1">
            <a:off x="1965017" y="4162546"/>
            <a:ext cx="1040304" cy="597163"/>
          </a:xfrm>
          <a:prstGeom prst="bentConnector2">
            <a:avLst/>
          </a:prstGeom>
          <a:noFill/>
          <a:ln w="9360">
            <a:solidFill>
              <a:srgbClr val="4A7EBB"/>
            </a:solidFill>
            <a:round/>
            <a:tailEnd type="triangle" w="med" len="med"/>
          </a:ln>
        </p:spPr>
      </p:sp>
      <p:sp>
        <p:nvSpPr>
          <p:cNvPr id="40" name="CustomShape 33"/>
          <p:cNvSpPr/>
          <p:nvPr/>
        </p:nvSpPr>
        <p:spPr>
          <a:xfrm flipV="1">
            <a:off x="3327346" y="4374862"/>
            <a:ext cx="69905" cy="596373"/>
          </a:xfrm>
          <a:prstGeom prst="bentConnector3">
            <a:avLst>
              <a:gd name="adj1" fmla="val 279574"/>
            </a:avLst>
          </a:prstGeom>
          <a:noFill/>
          <a:ln w="9360">
            <a:solidFill>
              <a:srgbClr val="00B050"/>
            </a:solidFill>
            <a:round/>
            <a:tailEnd type="triangle" w="med" len="med"/>
          </a:ln>
        </p:spPr>
      </p:sp>
      <p:sp>
        <p:nvSpPr>
          <p:cNvPr id="41" name="CustomShape 34"/>
          <p:cNvSpPr/>
          <p:nvPr/>
        </p:nvSpPr>
        <p:spPr>
          <a:xfrm>
            <a:off x="2832663" y="4886844"/>
            <a:ext cx="442599" cy="237384"/>
          </a:xfrm>
          <a:prstGeom prst="rect">
            <a:avLst/>
          </a:prstGeom>
          <a:noFill/>
          <a:ln>
            <a:noFill/>
          </a:ln>
        </p:spPr>
        <p:txBody>
          <a:bodyPr lIns="67500" tIns="33750" rIns="67500" bIns="33750"/>
          <a:lstStyle/>
          <a:p>
            <a:pPr>
              <a:lnSpc>
                <a:spcPct val="100000"/>
              </a:lnSpc>
            </a:pPr>
            <a:r>
              <a:rPr lang="en-US" sz="600" dirty="0">
                <a:solidFill>
                  <a:srgbClr val="000000"/>
                </a:solidFill>
                <a:latin typeface="Calibri"/>
              </a:rPr>
              <a:t>Energy Detection</a:t>
            </a:r>
            <a:endParaRPr sz="788" dirty="0"/>
          </a:p>
        </p:txBody>
      </p:sp>
      <p:sp>
        <p:nvSpPr>
          <p:cNvPr id="42" name="CustomShape 35"/>
          <p:cNvSpPr/>
          <p:nvPr/>
        </p:nvSpPr>
        <p:spPr>
          <a:xfrm>
            <a:off x="3396457" y="4337836"/>
            <a:ext cx="366753" cy="2631"/>
          </a:xfrm>
          <a:prstGeom prst="straightConnector1">
            <a:avLst/>
          </a:prstGeom>
          <a:noFill/>
          <a:ln w="9360">
            <a:solidFill>
              <a:srgbClr val="C0504D"/>
            </a:solidFill>
            <a:round/>
            <a:tailEnd type="triangle" w="med" len="med"/>
          </a:ln>
        </p:spPr>
      </p:sp>
      <p:sp>
        <p:nvSpPr>
          <p:cNvPr id="43" name="CustomShape 36"/>
          <p:cNvSpPr/>
          <p:nvPr/>
        </p:nvSpPr>
        <p:spPr>
          <a:xfrm>
            <a:off x="3837472" y="4362646"/>
            <a:ext cx="480423" cy="221596"/>
          </a:xfrm>
          <a:prstGeom prst="rect">
            <a:avLst/>
          </a:prstGeom>
          <a:noFill/>
          <a:ln>
            <a:noFill/>
          </a:ln>
        </p:spPr>
        <p:txBody>
          <a:bodyPr lIns="67500" tIns="33750" rIns="67500" bIns="33750"/>
          <a:lstStyle/>
          <a:p>
            <a:pPr>
              <a:lnSpc>
                <a:spcPct val="100000"/>
              </a:lnSpc>
            </a:pPr>
            <a:r>
              <a:rPr lang="en-US" sz="525">
                <a:solidFill>
                  <a:srgbClr val="000000"/>
                </a:solidFill>
                <a:latin typeface="Calibri"/>
              </a:rPr>
              <a:t>Capture File</a:t>
            </a:r>
            <a:endParaRPr sz="788"/>
          </a:p>
        </p:txBody>
      </p:sp>
      <p:sp>
        <p:nvSpPr>
          <p:cNvPr id="44" name="CustomShape 37"/>
          <p:cNvSpPr/>
          <p:nvPr/>
        </p:nvSpPr>
        <p:spPr>
          <a:xfrm>
            <a:off x="3837472" y="4519023"/>
            <a:ext cx="462996" cy="225542"/>
          </a:xfrm>
          <a:prstGeom prst="rect">
            <a:avLst/>
          </a:prstGeom>
          <a:noFill/>
          <a:ln>
            <a:solidFill>
              <a:srgbClr val="4F81BD"/>
            </a:solidFill>
          </a:ln>
        </p:spPr>
        <p:txBody>
          <a:bodyPr lIns="67500" tIns="33750" rIns="67500" bIns="33750"/>
          <a:lstStyle/>
          <a:p>
            <a:pPr>
              <a:lnSpc>
                <a:spcPct val="100000"/>
              </a:lnSpc>
            </a:pPr>
            <a:r>
              <a:rPr lang="en-US" sz="600">
                <a:solidFill>
                  <a:srgbClr val="000000"/>
                </a:solidFill>
                <a:latin typeface="Calibri"/>
              </a:rPr>
              <a:t>MongoDb</a:t>
            </a:r>
            <a:endParaRPr sz="788"/>
          </a:p>
          <a:p>
            <a:pPr>
              <a:lnSpc>
                <a:spcPct val="100000"/>
              </a:lnSpc>
            </a:pPr>
            <a:r>
              <a:rPr lang="en-US" sz="600">
                <a:solidFill>
                  <a:srgbClr val="000000"/>
                </a:solidFill>
                <a:latin typeface="Calibri"/>
              </a:rPr>
              <a:t>Meta Data</a:t>
            </a:r>
            <a:endParaRPr sz="788"/>
          </a:p>
        </p:txBody>
      </p:sp>
      <p:sp>
        <p:nvSpPr>
          <p:cNvPr id="45" name="CustomShape 38"/>
          <p:cNvSpPr/>
          <p:nvPr/>
        </p:nvSpPr>
        <p:spPr>
          <a:xfrm>
            <a:off x="3345563" y="2172060"/>
            <a:ext cx="617262" cy="707453"/>
          </a:xfrm>
          <a:prstGeom prst="flowChartMagneticDisk">
            <a:avLst/>
          </a:prstGeom>
          <a:noFill/>
          <a:ln w="25560">
            <a:solidFill>
              <a:srgbClr val="3A5F8B"/>
            </a:solidFill>
            <a:round/>
          </a:ln>
        </p:spPr>
        <p:txBody>
          <a:bodyPr lIns="67500" tIns="33750" rIns="67500" bIns="33750" anchor="ctr"/>
          <a:lstStyle/>
          <a:p>
            <a:pPr algn="ctr">
              <a:lnSpc>
                <a:spcPct val="100000"/>
              </a:lnSpc>
            </a:pPr>
            <a:r>
              <a:rPr lang="en-US" sz="788">
                <a:solidFill>
                  <a:srgbClr val="FFFFFF"/>
                </a:solidFill>
                <a:latin typeface="Calibri"/>
              </a:rPr>
              <a:t>v</a:t>
            </a:r>
            <a:endParaRPr sz="788"/>
          </a:p>
        </p:txBody>
      </p:sp>
      <p:sp>
        <p:nvSpPr>
          <p:cNvPr id="46" name="CustomShape 39"/>
          <p:cNvSpPr/>
          <p:nvPr/>
        </p:nvSpPr>
        <p:spPr>
          <a:xfrm>
            <a:off x="4146599" y="2369975"/>
            <a:ext cx="947578" cy="318016"/>
          </a:xfrm>
          <a:prstGeom prst="rect">
            <a:avLst/>
          </a:prstGeom>
          <a:noFill/>
          <a:ln w="25560">
            <a:solidFill>
              <a:srgbClr val="3A5F8B"/>
            </a:solidFill>
            <a:round/>
          </a:ln>
        </p:spPr>
      </p:sp>
      <p:sp>
        <p:nvSpPr>
          <p:cNvPr id="47" name="CustomShape 40"/>
          <p:cNvSpPr/>
          <p:nvPr/>
        </p:nvSpPr>
        <p:spPr>
          <a:xfrm>
            <a:off x="5219133" y="2402115"/>
            <a:ext cx="1185215" cy="237760"/>
          </a:xfrm>
          <a:prstGeom prst="rect">
            <a:avLst/>
          </a:prstGeom>
          <a:noFill/>
          <a:ln>
            <a:noFill/>
          </a:ln>
        </p:spPr>
        <p:txBody>
          <a:bodyPr wrap="none" lIns="67500" tIns="33750" rIns="67500" bIns="33750"/>
          <a:lstStyle/>
          <a:p>
            <a:pPr>
              <a:lnSpc>
                <a:spcPct val="100000"/>
              </a:lnSpc>
            </a:pPr>
            <a:r>
              <a:rPr lang="en-US" sz="600" dirty="0">
                <a:solidFill>
                  <a:srgbClr val="000000"/>
                </a:solidFill>
                <a:latin typeface="Calibri"/>
              </a:rPr>
              <a:t>Meta Data + Data Stream</a:t>
            </a:r>
            <a:endParaRPr sz="788" dirty="0"/>
          </a:p>
          <a:p>
            <a:pPr>
              <a:lnSpc>
                <a:spcPct val="100000"/>
              </a:lnSpc>
            </a:pPr>
            <a:r>
              <a:rPr lang="en-US" sz="600" dirty="0">
                <a:solidFill>
                  <a:srgbClr val="000000"/>
                </a:solidFill>
                <a:latin typeface="Calibri"/>
              </a:rPr>
              <a:t>(aggregated over 1 sec interval)</a:t>
            </a:r>
            <a:endParaRPr sz="788" dirty="0"/>
          </a:p>
        </p:txBody>
      </p:sp>
      <p:sp>
        <p:nvSpPr>
          <p:cNvPr id="48" name="CustomShape 41"/>
          <p:cNvSpPr/>
          <p:nvPr/>
        </p:nvSpPr>
        <p:spPr>
          <a:xfrm>
            <a:off x="4336311" y="2439141"/>
            <a:ext cx="482799" cy="190396"/>
          </a:xfrm>
          <a:prstGeom prst="rect">
            <a:avLst/>
          </a:prstGeom>
          <a:noFill/>
          <a:ln>
            <a:noFill/>
          </a:ln>
        </p:spPr>
        <p:txBody>
          <a:bodyPr wrap="none" lIns="67500" tIns="33750" rIns="67500" bIns="33750"/>
          <a:lstStyle/>
          <a:p>
            <a:pPr>
              <a:lnSpc>
                <a:spcPct val="100000"/>
              </a:lnSpc>
            </a:pPr>
            <a:r>
              <a:rPr lang="en-US" sz="788">
                <a:solidFill>
                  <a:srgbClr val="000000"/>
                </a:solidFill>
                <a:latin typeface="Calibri"/>
              </a:rPr>
              <a:t>MSOD</a:t>
            </a:r>
            <a:endParaRPr sz="788"/>
          </a:p>
        </p:txBody>
      </p:sp>
      <p:sp>
        <p:nvSpPr>
          <p:cNvPr id="49" name="CustomShape 42"/>
          <p:cNvSpPr/>
          <p:nvPr/>
        </p:nvSpPr>
        <p:spPr>
          <a:xfrm>
            <a:off x="3763013" y="4111353"/>
            <a:ext cx="599440" cy="772860"/>
          </a:xfrm>
          <a:prstGeom prst="flowChartMagneticDisk">
            <a:avLst/>
          </a:prstGeom>
          <a:noFill/>
          <a:ln w="25560">
            <a:solidFill>
              <a:srgbClr val="3A5F8B"/>
            </a:solidFill>
            <a:round/>
          </a:ln>
        </p:spPr>
        <p:txBody>
          <a:bodyPr lIns="67500" tIns="33750" rIns="67500" bIns="33750" anchor="ctr"/>
          <a:lstStyle/>
          <a:p>
            <a:pPr algn="ctr">
              <a:lnSpc>
                <a:spcPct val="100000"/>
              </a:lnSpc>
            </a:pPr>
            <a:r>
              <a:rPr lang="en-US" sz="788">
                <a:solidFill>
                  <a:srgbClr val="FFFFFF"/>
                </a:solidFill>
                <a:latin typeface="Calibri"/>
              </a:rPr>
              <a:t>v</a:t>
            </a:r>
            <a:endParaRPr sz="788"/>
          </a:p>
        </p:txBody>
      </p:sp>
      <p:sp>
        <p:nvSpPr>
          <p:cNvPr id="50" name="CustomShape 43"/>
          <p:cNvSpPr/>
          <p:nvPr/>
        </p:nvSpPr>
        <p:spPr>
          <a:xfrm>
            <a:off x="1890630" y="3221963"/>
            <a:ext cx="5078106" cy="2051876"/>
          </a:xfrm>
          <a:prstGeom prst="rect">
            <a:avLst/>
          </a:prstGeom>
          <a:noFill/>
          <a:ln w="25560">
            <a:solidFill>
              <a:srgbClr val="3A5F8B"/>
            </a:solidFill>
            <a:round/>
          </a:ln>
        </p:spPr>
      </p:sp>
      <p:sp>
        <p:nvSpPr>
          <p:cNvPr id="51" name="CustomShape 44"/>
          <p:cNvSpPr/>
          <p:nvPr/>
        </p:nvSpPr>
        <p:spPr>
          <a:xfrm rot="5400000" flipH="1">
            <a:off x="5319792" y="2303581"/>
            <a:ext cx="1104691" cy="1595435"/>
          </a:xfrm>
          <a:prstGeom prst="bentConnector2">
            <a:avLst/>
          </a:prstGeom>
          <a:noFill/>
          <a:ln w="9360">
            <a:solidFill>
              <a:srgbClr val="4A7EBB"/>
            </a:solidFill>
            <a:round/>
            <a:headEnd type="triangle" w="med" len="med"/>
            <a:tailEnd type="triangle" w="med" len="med"/>
          </a:ln>
        </p:spPr>
      </p:sp>
      <p:sp>
        <p:nvSpPr>
          <p:cNvPr id="52" name="CustomShape 45"/>
          <p:cNvSpPr/>
          <p:nvPr/>
        </p:nvSpPr>
        <p:spPr>
          <a:xfrm>
            <a:off x="5321120" y="4000273"/>
            <a:ext cx="593300" cy="134574"/>
          </a:xfrm>
          <a:prstGeom prst="rect">
            <a:avLst/>
          </a:prstGeom>
          <a:noFill/>
          <a:ln>
            <a:noFill/>
          </a:ln>
        </p:spPr>
        <p:txBody>
          <a:bodyPr lIns="67500" tIns="33750" rIns="67500" bIns="33750"/>
          <a:lstStyle/>
          <a:p>
            <a:pPr>
              <a:lnSpc>
                <a:spcPct val="100000"/>
              </a:lnSpc>
            </a:pPr>
            <a:r>
              <a:rPr lang="en-US" sz="525">
                <a:solidFill>
                  <a:srgbClr val="000000"/>
                </a:solidFill>
                <a:latin typeface="Calibri"/>
              </a:rPr>
              <a:t>Arm/disarm</a:t>
            </a:r>
            <a:endParaRPr sz="788"/>
          </a:p>
        </p:txBody>
      </p:sp>
      <p:sp>
        <p:nvSpPr>
          <p:cNvPr id="53" name="CustomShape 46"/>
          <p:cNvSpPr/>
          <p:nvPr/>
        </p:nvSpPr>
        <p:spPr>
          <a:xfrm>
            <a:off x="3815292" y="3338870"/>
            <a:ext cx="2011004" cy="190396"/>
          </a:xfrm>
          <a:prstGeom prst="rect">
            <a:avLst/>
          </a:prstGeom>
          <a:noFill/>
          <a:ln>
            <a:noFill/>
          </a:ln>
        </p:spPr>
        <p:txBody>
          <a:bodyPr wrap="none" lIns="67500" tIns="33750" rIns="67500" bIns="33750"/>
          <a:lstStyle/>
          <a:p>
            <a:pPr>
              <a:lnSpc>
                <a:spcPct val="100000"/>
              </a:lnSpc>
            </a:pPr>
            <a:r>
              <a:rPr lang="en-US" sz="788">
                <a:solidFill>
                  <a:srgbClr val="000000"/>
                </a:solidFill>
                <a:latin typeface="Calibri"/>
              </a:rPr>
              <a:t>Control Wrapper Python Script</a:t>
            </a:r>
            <a:endParaRPr sz="788"/>
          </a:p>
        </p:txBody>
      </p:sp>
      <p:sp>
        <p:nvSpPr>
          <p:cNvPr id="54" name="CustomShape 47"/>
          <p:cNvSpPr/>
          <p:nvPr/>
        </p:nvSpPr>
        <p:spPr>
          <a:xfrm flipV="1">
            <a:off x="4620485" y="2687801"/>
            <a:ext cx="198" cy="533597"/>
          </a:xfrm>
          <a:prstGeom prst="straightConnector1">
            <a:avLst/>
          </a:prstGeom>
          <a:noFill/>
          <a:ln w="9360">
            <a:solidFill>
              <a:srgbClr val="4A7EBB"/>
            </a:solidFill>
            <a:round/>
            <a:tailEnd type="triangle" w="med" len="med"/>
          </a:ln>
        </p:spPr>
      </p:sp>
      <p:sp>
        <p:nvSpPr>
          <p:cNvPr id="55" name="CustomShape 48"/>
          <p:cNvSpPr/>
          <p:nvPr/>
        </p:nvSpPr>
        <p:spPr>
          <a:xfrm>
            <a:off x="4138478" y="2924621"/>
            <a:ext cx="1104815" cy="158444"/>
          </a:xfrm>
          <a:prstGeom prst="rect">
            <a:avLst/>
          </a:prstGeom>
          <a:noFill/>
          <a:ln>
            <a:noFill/>
          </a:ln>
        </p:spPr>
        <p:txBody>
          <a:bodyPr wrap="none" lIns="67500" tIns="33750" rIns="67500" bIns="33750"/>
          <a:lstStyle/>
          <a:p>
            <a:pPr>
              <a:lnSpc>
                <a:spcPct val="100000"/>
              </a:lnSpc>
            </a:pPr>
            <a:r>
              <a:rPr lang="en-US" sz="675">
                <a:solidFill>
                  <a:srgbClr val="000000"/>
                </a:solidFill>
                <a:latin typeface="Calibri"/>
              </a:rPr>
              <a:t>GET : Sensor Config.</a:t>
            </a:r>
            <a:endParaRPr sz="788"/>
          </a:p>
        </p:txBody>
      </p:sp>
      <p:sp>
        <p:nvSpPr>
          <p:cNvPr id="56" name="CustomShape 49"/>
          <p:cNvSpPr/>
          <p:nvPr/>
        </p:nvSpPr>
        <p:spPr>
          <a:xfrm>
            <a:off x="3382596" y="2559055"/>
            <a:ext cx="533099" cy="237760"/>
          </a:xfrm>
          <a:prstGeom prst="rect">
            <a:avLst/>
          </a:prstGeom>
          <a:noFill/>
          <a:ln>
            <a:solidFill>
              <a:srgbClr val="4F81BD"/>
            </a:solidFill>
          </a:ln>
        </p:spPr>
        <p:txBody>
          <a:bodyPr wrap="none" lIns="67500" tIns="33750" rIns="67500" bIns="33750"/>
          <a:lstStyle/>
          <a:p>
            <a:pPr>
              <a:lnSpc>
                <a:spcPct val="100000"/>
              </a:lnSpc>
            </a:pPr>
            <a:r>
              <a:rPr lang="en-US" sz="600">
                <a:solidFill>
                  <a:srgbClr val="000000"/>
                </a:solidFill>
                <a:latin typeface="Calibri"/>
              </a:rPr>
              <a:t>MongoDb</a:t>
            </a:r>
            <a:endParaRPr sz="788"/>
          </a:p>
          <a:p>
            <a:pPr>
              <a:lnSpc>
                <a:spcPct val="100000"/>
              </a:lnSpc>
            </a:pPr>
            <a:r>
              <a:rPr lang="en-US" sz="600">
                <a:solidFill>
                  <a:srgbClr val="000000"/>
                </a:solidFill>
                <a:latin typeface="Calibri"/>
              </a:rPr>
              <a:t>Meta Data</a:t>
            </a:r>
            <a:endParaRPr sz="788"/>
          </a:p>
        </p:txBody>
      </p:sp>
      <p:sp>
        <p:nvSpPr>
          <p:cNvPr id="57" name="CustomShape 50"/>
          <p:cNvSpPr/>
          <p:nvPr/>
        </p:nvSpPr>
        <p:spPr>
          <a:xfrm>
            <a:off x="3352098" y="2382943"/>
            <a:ext cx="558249" cy="134574"/>
          </a:xfrm>
          <a:prstGeom prst="rect">
            <a:avLst/>
          </a:prstGeom>
          <a:noFill/>
          <a:ln>
            <a:noFill/>
          </a:ln>
        </p:spPr>
        <p:txBody>
          <a:bodyPr wrap="none" lIns="67500" tIns="33750" rIns="67500" bIns="33750"/>
          <a:lstStyle/>
          <a:p>
            <a:pPr>
              <a:lnSpc>
                <a:spcPct val="100000"/>
              </a:lnSpc>
            </a:pPr>
            <a:r>
              <a:rPr lang="en-US" sz="525">
                <a:solidFill>
                  <a:srgbClr val="000000"/>
                </a:solidFill>
                <a:latin typeface="Calibri"/>
              </a:rPr>
              <a:t>Capture File</a:t>
            </a:r>
            <a:endParaRPr sz="788"/>
          </a:p>
        </p:txBody>
      </p:sp>
      <p:sp>
        <p:nvSpPr>
          <p:cNvPr id="58" name="CustomShape 51"/>
          <p:cNvSpPr/>
          <p:nvPr/>
        </p:nvSpPr>
        <p:spPr>
          <a:xfrm rot="5400000">
            <a:off x="4750561" y="2254872"/>
            <a:ext cx="249977" cy="3622183"/>
          </a:xfrm>
          <a:prstGeom prst="bentConnector3">
            <a:avLst>
              <a:gd name="adj1" fmla="val 50000"/>
            </a:avLst>
          </a:prstGeom>
          <a:noFill/>
          <a:ln w="9360">
            <a:solidFill>
              <a:srgbClr val="00B050"/>
            </a:solidFill>
            <a:round/>
            <a:tailEnd type="triangle" w="med" len="med"/>
          </a:ln>
        </p:spPr>
      </p:sp>
      <p:sp>
        <p:nvSpPr>
          <p:cNvPr id="59" name="CustomShape 52"/>
          <p:cNvSpPr/>
          <p:nvPr/>
        </p:nvSpPr>
        <p:spPr>
          <a:xfrm flipH="1" flipV="1">
            <a:off x="3962429" y="2525786"/>
            <a:ext cx="183575" cy="3008"/>
          </a:xfrm>
          <a:prstGeom prst="straightConnector1">
            <a:avLst/>
          </a:prstGeom>
          <a:noFill/>
          <a:ln w="9360">
            <a:solidFill>
              <a:srgbClr val="4A7EBB"/>
            </a:solidFill>
            <a:round/>
            <a:tailEnd type="triangle" w="med" len="med"/>
          </a:ln>
        </p:spPr>
      </p:sp>
      <p:sp>
        <p:nvSpPr>
          <p:cNvPr id="60" name="CustomShape 53"/>
          <p:cNvSpPr/>
          <p:nvPr/>
        </p:nvSpPr>
        <p:spPr>
          <a:xfrm>
            <a:off x="4879510" y="4379750"/>
            <a:ext cx="922032" cy="295085"/>
          </a:xfrm>
          <a:prstGeom prst="rect">
            <a:avLst/>
          </a:prstGeom>
          <a:noFill/>
          <a:ln w="25560">
            <a:solidFill>
              <a:srgbClr val="3A5F8B"/>
            </a:solidFill>
            <a:round/>
          </a:ln>
        </p:spPr>
      </p:sp>
      <p:sp>
        <p:nvSpPr>
          <p:cNvPr id="61" name="CustomShape 54"/>
          <p:cNvSpPr/>
          <p:nvPr/>
        </p:nvSpPr>
        <p:spPr>
          <a:xfrm>
            <a:off x="4918325" y="4469778"/>
            <a:ext cx="882425" cy="158444"/>
          </a:xfrm>
          <a:prstGeom prst="rect">
            <a:avLst/>
          </a:prstGeom>
          <a:noFill/>
          <a:ln>
            <a:noFill/>
          </a:ln>
        </p:spPr>
        <p:txBody>
          <a:bodyPr lIns="67500" tIns="33750" rIns="67500" bIns="33750"/>
          <a:lstStyle/>
          <a:p>
            <a:pPr>
              <a:lnSpc>
                <a:spcPct val="100000"/>
              </a:lnSpc>
            </a:pPr>
            <a:r>
              <a:rPr lang="en-US" sz="675" dirty="0">
                <a:solidFill>
                  <a:srgbClr val="000000"/>
                </a:solidFill>
                <a:latin typeface="Calibri"/>
              </a:rPr>
              <a:t>Offline analysis </a:t>
            </a:r>
            <a:endParaRPr sz="788" dirty="0"/>
          </a:p>
        </p:txBody>
      </p:sp>
      <p:sp>
        <p:nvSpPr>
          <p:cNvPr id="62" name="CustomShape 55"/>
          <p:cNvSpPr/>
          <p:nvPr/>
        </p:nvSpPr>
        <p:spPr>
          <a:xfrm>
            <a:off x="6485343" y="2890790"/>
            <a:ext cx="486958" cy="221972"/>
          </a:xfrm>
          <a:prstGeom prst="rect">
            <a:avLst/>
          </a:prstGeom>
          <a:noFill/>
          <a:ln>
            <a:noFill/>
          </a:ln>
        </p:spPr>
        <p:txBody>
          <a:bodyPr wrap="none" lIns="67500" tIns="33750" rIns="67500" bIns="33750"/>
          <a:lstStyle/>
          <a:p>
            <a:pPr>
              <a:lnSpc>
                <a:spcPct val="100000"/>
              </a:lnSpc>
            </a:pPr>
            <a:r>
              <a:rPr lang="en-US" sz="525" dirty="0">
                <a:solidFill>
                  <a:srgbClr val="000000"/>
                </a:solidFill>
                <a:latin typeface="Calibri"/>
              </a:rPr>
              <a:t>Start/Stop</a:t>
            </a:r>
            <a:endParaRPr sz="788" dirty="0"/>
          </a:p>
          <a:p>
            <a:pPr>
              <a:lnSpc>
                <a:spcPct val="100000"/>
              </a:lnSpc>
            </a:pPr>
            <a:r>
              <a:rPr lang="en-US" sz="525" dirty="0">
                <a:solidFill>
                  <a:srgbClr val="000000"/>
                </a:solidFill>
                <a:latin typeface="Calibri"/>
              </a:rPr>
              <a:t> </a:t>
            </a:r>
            <a:r>
              <a:rPr lang="en-US" sz="525" dirty="0">
                <a:solidFill>
                  <a:srgbClr val="000000"/>
                </a:solidFill>
                <a:latin typeface="Calibri"/>
              </a:rPr>
              <a:t>Capture</a:t>
            </a:r>
          </a:p>
          <a:p>
            <a:pPr>
              <a:lnSpc>
                <a:spcPct val="100000"/>
              </a:lnSpc>
            </a:pPr>
            <a:r>
              <a:rPr lang="en-US" sz="525" dirty="0">
                <a:solidFill>
                  <a:srgbClr val="000000"/>
                </a:solidFill>
                <a:latin typeface="Calibri"/>
              </a:rPr>
              <a:t>Analyze data</a:t>
            </a:r>
            <a:endParaRPr sz="788" dirty="0"/>
          </a:p>
        </p:txBody>
      </p:sp>
      <p:sp>
        <p:nvSpPr>
          <p:cNvPr id="63" name="CustomShape 56"/>
          <p:cNvSpPr/>
          <p:nvPr/>
        </p:nvSpPr>
        <p:spPr>
          <a:xfrm>
            <a:off x="6410486" y="2622395"/>
            <a:ext cx="558249" cy="142468"/>
          </a:xfrm>
          <a:prstGeom prst="rect">
            <a:avLst/>
          </a:prstGeom>
          <a:noFill/>
          <a:ln>
            <a:noFill/>
          </a:ln>
        </p:spPr>
        <p:txBody>
          <a:bodyPr wrap="none" lIns="67500" tIns="33750" rIns="67500" bIns="33750"/>
          <a:lstStyle/>
          <a:p>
            <a:pPr>
              <a:lnSpc>
                <a:spcPct val="100000"/>
              </a:lnSpc>
            </a:pPr>
            <a:r>
              <a:rPr lang="en-US" sz="600">
                <a:solidFill>
                  <a:srgbClr val="000000"/>
                </a:solidFill>
                <a:latin typeface="Calibri"/>
              </a:rPr>
              <a:t>SSL Socket</a:t>
            </a:r>
            <a:endParaRPr sz="788"/>
          </a:p>
        </p:txBody>
      </p:sp>
      <p:sp>
        <p:nvSpPr>
          <p:cNvPr id="64" name="CustomShape 57"/>
          <p:cNvSpPr/>
          <p:nvPr/>
        </p:nvSpPr>
        <p:spPr>
          <a:xfrm>
            <a:off x="4469190" y="2789109"/>
            <a:ext cx="354476" cy="142468"/>
          </a:xfrm>
          <a:prstGeom prst="rect">
            <a:avLst/>
          </a:prstGeom>
          <a:noFill/>
          <a:ln>
            <a:noFill/>
          </a:ln>
        </p:spPr>
        <p:txBody>
          <a:bodyPr wrap="none" lIns="67500" tIns="33750" rIns="67500" bIns="33750"/>
          <a:lstStyle/>
          <a:p>
            <a:pPr>
              <a:lnSpc>
                <a:spcPct val="100000"/>
              </a:lnSpc>
            </a:pPr>
            <a:r>
              <a:rPr lang="en-US" sz="600">
                <a:solidFill>
                  <a:srgbClr val="000000"/>
                </a:solidFill>
                <a:latin typeface="Calibri"/>
              </a:rPr>
              <a:t>HTTPs</a:t>
            </a:r>
            <a:endParaRPr sz="788"/>
          </a:p>
        </p:txBody>
      </p:sp>
      <p:sp>
        <p:nvSpPr>
          <p:cNvPr id="65" name="CustomShape 58"/>
          <p:cNvSpPr/>
          <p:nvPr/>
        </p:nvSpPr>
        <p:spPr>
          <a:xfrm>
            <a:off x="4362453" y="4454179"/>
            <a:ext cx="516662" cy="175924"/>
          </a:xfrm>
          <a:prstGeom prst="leftRightArrow">
            <a:avLst>
              <a:gd name="adj1" fmla="val 50000"/>
              <a:gd name="adj2" fmla="val 50000"/>
            </a:avLst>
          </a:prstGeom>
          <a:noFill/>
          <a:ln w="25560">
            <a:solidFill>
              <a:srgbClr val="3A5F8B"/>
            </a:solidFill>
            <a:round/>
          </a:ln>
        </p:spPr>
      </p:sp>
      <p:sp>
        <p:nvSpPr>
          <p:cNvPr id="66" name="CustomShape 59"/>
          <p:cNvSpPr/>
          <p:nvPr/>
        </p:nvSpPr>
        <p:spPr>
          <a:xfrm>
            <a:off x="3322988" y="4673331"/>
            <a:ext cx="387150" cy="142468"/>
          </a:xfrm>
          <a:prstGeom prst="rect">
            <a:avLst/>
          </a:prstGeom>
          <a:noFill/>
          <a:ln>
            <a:noFill/>
          </a:ln>
        </p:spPr>
        <p:txBody>
          <a:bodyPr wrap="none" lIns="67500" tIns="33750" rIns="67500" bIns="33750"/>
          <a:lstStyle/>
          <a:p>
            <a:pPr>
              <a:lnSpc>
                <a:spcPct val="100000"/>
              </a:lnSpc>
            </a:pPr>
            <a:r>
              <a:rPr lang="en-US" sz="600">
                <a:solidFill>
                  <a:srgbClr val="000000"/>
                </a:solidFill>
                <a:latin typeface="Calibri"/>
              </a:rPr>
              <a:t>Trigger</a:t>
            </a:r>
            <a:endParaRPr sz="788"/>
          </a:p>
        </p:txBody>
      </p:sp>
      <p:sp>
        <p:nvSpPr>
          <p:cNvPr id="68" name="CustomShape 61"/>
          <p:cNvSpPr/>
          <p:nvPr/>
        </p:nvSpPr>
        <p:spPr>
          <a:xfrm>
            <a:off x="2221342" y="4136916"/>
            <a:ext cx="277442" cy="190396"/>
          </a:xfrm>
          <a:prstGeom prst="rect">
            <a:avLst/>
          </a:prstGeom>
          <a:noFill/>
          <a:ln>
            <a:noFill/>
          </a:ln>
        </p:spPr>
        <p:txBody>
          <a:bodyPr wrap="none" lIns="67500" tIns="33750" rIns="67500" bIns="33750"/>
          <a:lstStyle/>
          <a:p>
            <a:pPr>
              <a:lnSpc>
                <a:spcPct val="100000"/>
              </a:lnSpc>
            </a:pPr>
            <a:r>
              <a:rPr lang="en-US" sz="788">
                <a:solidFill>
                  <a:srgbClr val="000000"/>
                </a:solidFill>
                <a:latin typeface="Calibri"/>
              </a:rPr>
              <a:t>I/Q</a:t>
            </a:r>
            <a:endParaRPr sz="788"/>
          </a:p>
        </p:txBody>
      </p:sp>
      <p:sp>
        <p:nvSpPr>
          <p:cNvPr id="69" name="CustomShape 62"/>
          <p:cNvSpPr/>
          <p:nvPr/>
        </p:nvSpPr>
        <p:spPr>
          <a:xfrm>
            <a:off x="2224510" y="4812228"/>
            <a:ext cx="277442" cy="190396"/>
          </a:xfrm>
          <a:prstGeom prst="rect">
            <a:avLst/>
          </a:prstGeom>
          <a:noFill/>
          <a:ln>
            <a:noFill/>
          </a:ln>
        </p:spPr>
        <p:txBody>
          <a:bodyPr wrap="none" lIns="67500" tIns="33750" rIns="67500" bIns="33750"/>
          <a:lstStyle/>
          <a:p>
            <a:pPr>
              <a:lnSpc>
                <a:spcPct val="100000"/>
              </a:lnSpc>
            </a:pPr>
            <a:r>
              <a:rPr lang="en-US" sz="788">
                <a:solidFill>
                  <a:srgbClr val="000000"/>
                </a:solidFill>
                <a:latin typeface="Calibri"/>
              </a:rPr>
              <a:t>I/Q</a:t>
            </a:r>
            <a:endParaRPr sz="788"/>
          </a:p>
        </p:txBody>
      </p:sp>
      <p:sp>
        <p:nvSpPr>
          <p:cNvPr id="72" name="CustomShape 54"/>
          <p:cNvSpPr/>
          <p:nvPr/>
        </p:nvSpPr>
        <p:spPr>
          <a:xfrm>
            <a:off x="5992436" y="5042206"/>
            <a:ext cx="808415" cy="158444"/>
          </a:xfrm>
          <a:prstGeom prst="rect">
            <a:avLst/>
          </a:prstGeom>
          <a:noFill/>
          <a:ln>
            <a:noFill/>
          </a:ln>
        </p:spPr>
        <p:txBody>
          <a:bodyPr lIns="67500" tIns="33750" rIns="67500" bIns="33750"/>
          <a:lstStyle/>
          <a:p>
            <a:pPr>
              <a:lnSpc>
                <a:spcPct val="100000"/>
              </a:lnSpc>
            </a:pPr>
            <a:r>
              <a:rPr lang="en-US" sz="1050" dirty="0">
                <a:solidFill>
                  <a:srgbClr val="000000"/>
                </a:solidFill>
                <a:latin typeface="Calibri"/>
              </a:rPr>
              <a:t>LTE Sensor</a:t>
            </a:r>
            <a:endParaRPr sz="2400" dirty="0"/>
          </a:p>
        </p:txBody>
      </p:sp>
      <p:cxnSp>
        <p:nvCxnSpPr>
          <p:cNvPr id="4" name="Elbow Connector 3"/>
          <p:cNvCxnSpPr/>
          <p:nvPr/>
        </p:nvCxnSpPr>
        <p:spPr>
          <a:xfrm flipH="1" flipV="1">
            <a:off x="4926887" y="2368847"/>
            <a:ext cx="694694" cy="2031483"/>
          </a:xfrm>
          <a:prstGeom prst="bentConnector4">
            <a:avLst>
              <a:gd name="adj1" fmla="val -328737"/>
              <a:gd name="adj2" fmla="val 106639"/>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022956" y="2151621"/>
            <a:ext cx="1173719" cy="184666"/>
          </a:xfrm>
          <a:prstGeom prst="rect">
            <a:avLst/>
          </a:prstGeom>
          <a:noFill/>
        </p:spPr>
        <p:txBody>
          <a:bodyPr wrap="none" rtlCol="0">
            <a:spAutoFit/>
          </a:bodyPr>
          <a:lstStyle/>
          <a:p>
            <a:r>
              <a:rPr lang="en-US" sz="600" dirty="0"/>
              <a:t>HTTP POST: Analysis results</a:t>
            </a:r>
            <a:endParaRPr lang="en-US" sz="600" dirty="0"/>
          </a:p>
        </p:txBody>
      </p:sp>
      <p:sp>
        <p:nvSpPr>
          <p:cNvPr id="3" name="Slide Number Placeholder 2"/>
          <p:cNvSpPr>
            <a:spLocks noGrp="1"/>
          </p:cNvSpPr>
          <p:nvPr>
            <p:ph type="sldNum" sz="quarter" idx="12"/>
          </p:nvPr>
        </p:nvSpPr>
        <p:spPr/>
        <p:txBody>
          <a:bodyPr/>
          <a:lstStyle/>
          <a:p>
            <a:r>
              <a:rPr lang="en-US" smtClean="0"/>
              <a:t>Slide </a:t>
            </a:r>
            <a:fld id="{11ECC1B0-9B6B-45C7-91D9-44395C2CD453}"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1667036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14066" y="2395728"/>
            <a:ext cx="37719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TextBox 7"/>
          <p:cNvSpPr txBox="1"/>
          <p:nvPr/>
        </p:nvSpPr>
        <p:spPr>
          <a:xfrm>
            <a:off x="5727369" y="5286154"/>
            <a:ext cx="574196" cy="253916"/>
          </a:xfrm>
          <a:prstGeom prst="rect">
            <a:avLst/>
          </a:prstGeom>
          <a:noFill/>
          <a:ln>
            <a:solidFill>
              <a:schemeClr val="tx1"/>
            </a:solidFill>
          </a:ln>
        </p:spPr>
        <p:txBody>
          <a:bodyPr wrap="none" rtlCol="0">
            <a:spAutoFit/>
          </a:bodyPr>
          <a:lstStyle/>
          <a:p>
            <a:r>
              <a:rPr lang="en-US" sz="1050" dirty="0"/>
              <a:t>Sensor</a:t>
            </a:r>
          </a:p>
        </p:txBody>
      </p:sp>
      <p:sp>
        <p:nvSpPr>
          <p:cNvPr id="10" name="TextBox 9"/>
          <p:cNvSpPr txBox="1"/>
          <p:nvPr/>
        </p:nvSpPr>
        <p:spPr>
          <a:xfrm>
            <a:off x="4261497" y="3099642"/>
            <a:ext cx="788999" cy="253916"/>
          </a:xfrm>
          <a:prstGeom prst="rect">
            <a:avLst/>
          </a:prstGeom>
          <a:noFill/>
          <a:ln>
            <a:solidFill>
              <a:schemeClr val="tx1"/>
            </a:solidFill>
          </a:ln>
        </p:spPr>
        <p:txBody>
          <a:bodyPr wrap="none" rtlCol="0">
            <a:spAutoFit/>
          </a:bodyPr>
          <a:lstStyle/>
          <a:p>
            <a:r>
              <a:rPr lang="en-US" sz="1050" dirty="0" err="1"/>
              <a:t>memcache</a:t>
            </a:r>
            <a:endParaRPr lang="en-US" sz="1050" dirty="0"/>
          </a:p>
        </p:txBody>
      </p:sp>
      <p:sp>
        <p:nvSpPr>
          <p:cNvPr id="11" name="TextBox 10"/>
          <p:cNvSpPr txBox="1"/>
          <p:nvPr/>
        </p:nvSpPr>
        <p:spPr>
          <a:xfrm>
            <a:off x="2850156" y="2766087"/>
            <a:ext cx="1572867" cy="253916"/>
          </a:xfrm>
          <a:prstGeom prst="rect">
            <a:avLst/>
          </a:prstGeom>
          <a:noFill/>
          <a:ln>
            <a:solidFill>
              <a:schemeClr val="tx1"/>
            </a:solidFill>
          </a:ln>
        </p:spPr>
        <p:txBody>
          <a:bodyPr wrap="none" rtlCol="0">
            <a:spAutoFit/>
          </a:bodyPr>
          <a:lstStyle/>
          <a:p>
            <a:r>
              <a:rPr lang="en-US" sz="1050" dirty="0"/>
              <a:t>Occupancy Alert Server</a:t>
            </a:r>
          </a:p>
        </p:txBody>
      </p:sp>
      <p:sp>
        <p:nvSpPr>
          <p:cNvPr id="12" name="TextBox 11"/>
          <p:cNvSpPr txBox="1"/>
          <p:nvPr/>
        </p:nvSpPr>
        <p:spPr>
          <a:xfrm>
            <a:off x="5324805" y="2751009"/>
            <a:ext cx="994183" cy="253916"/>
          </a:xfrm>
          <a:prstGeom prst="rect">
            <a:avLst/>
          </a:prstGeom>
          <a:noFill/>
          <a:ln>
            <a:solidFill>
              <a:schemeClr val="tx1"/>
            </a:solidFill>
          </a:ln>
        </p:spPr>
        <p:txBody>
          <a:bodyPr wrap="none" rtlCol="0">
            <a:spAutoFit/>
          </a:bodyPr>
          <a:lstStyle/>
          <a:p>
            <a:r>
              <a:rPr lang="en-US" sz="1050" dirty="0"/>
              <a:t>Stream server</a:t>
            </a:r>
          </a:p>
        </p:txBody>
      </p:sp>
      <p:cxnSp>
        <p:nvCxnSpPr>
          <p:cNvPr id="14" name="Straight Arrow Connector 13"/>
          <p:cNvCxnSpPr/>
          <p:nvPr/>
        </p:nvCxnSpPr>
        <p:spPr>
          <a:xfrm flipH="1" flipV="1">
            <a:off x="6014467" y="2981841"/>
            <a:ext cx="1" cy="2299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80027" y="5073604"/>
            <a:ext cx="971550" cy="415498"/>
          </a:xfrm>
          <a:prstGeom prst="rect">
            <a:avLst/>
          </a:prstGeom>
          <a:noFill/>
          <a:ln>
            <a:solidFill>
              <a:schemeClr val="tx1"/>
            </a:solidFill>
          </a:ln>
        </p:spPr>
        <p:txBody>
          <a:bodyPr wrap="square" rtlCol="0">
            <a:spAutoFit/>
          </a:bodyPr>
          <a:lstStyle/>
          <a:p>
            <a:r>
              <a:rPr lang="en-US" sz="1050" dirty="0"/>
              <a:t>Occupancy</a:t>
            </a:r>
          </a:p>
          <a:p>
            <a:r>
              <a:rPr lang="en-US" sz="1050" dirty="0"/>
              <a:t>Subscriber</a:t>
            </a:r>
          </a:p>
        </p:txBody>
      </p:sp>
      <p:sp>
        <p:nvSpPr>
          <p:cNvPr id="17" name="TextBox 16"/>
          <p:cNvSpPr txBox="1"/>
          <p:nvPr/>
        </p:nvSpPr>
        <p:spPr>
          <a:xfrm>
            <a:off x="4156195" y="5035219"/>
            <a:ext cx="973343" cy="253916"/>
          </a:xfrm>
          <a:prstGeom prst="rect">
            <a:avLst/>
          </a:prstGeom>
          <a:noFill/>
          <a:ln>
            <a:solidFill>
              <a:schemeClr val="tx1"/>
            </a:solidFill>
          </a:ln>
        </p:spPr>
        <p:txBody>
          <a:bodyPr wrap="none" rtlCol="0">
            <a:spAutoFit/>
          </a:bodyPr>
          <a:lstStyle/>
          <a:p>
            <a:r>
              <a:rPr lang="en-US" sz="1050" dirty="0"/>
              <a:t>Web Browser</a:t>
            </a:r>
          </a:p>
        </p:txBody>
      </p:sp>
      <p:cxnSp>
        <p:nvCxnSpPr>
          <p:cNvPr id="21" name="Straight Arrow Connector 20"/>
          <p:cNvCxnSpPr/>
          <p:nvPr/>
        </p:nvCxnSpPr>
        <p:spPr>
          <a:xfrm flipV="1">
            <a:off x="3328416" y="3016119"/>
            <a:ext cx="0" cy="20574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899917" y="2996919"/>
            <a:ext cx="0" cy="20766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1"/>
            <a:endCxn id="11" idx="3"/>
          </p:cNvCxnSpPr>
          <p:nvPr/>
        </p:nvCxnSpPr>
        <p:spPr>
          <a:xfrm flipH="1">
            <a:off x="4344813" y="2866425"/>
            <a:ext cx="1025830" cy="150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227071" y="3538015"/>
            <a:ext cx="716863" cy="253916"/>
          </a:xfrm>
          <a:prstGeom prst="rect">
            <a:avLst/>
          </a:prstGeom>
          <a:noFill/>
          <a:ln>
            <a:solidFill>
              <a:schemeClr val="tx1"/>
            </a:solidFill>
          </a:ln>
        </p:spPr>
        <p:txBody>
          <a:bodyPr wrap="none" rtlCol="0">
            <a:spAutoFit/>
          </a:bodyPr>
          <a:lstStyle/>
          <a:p>
            <a:r>
              <a:rPr lang="en-US" sz="1050" dirty="0"/>
              <a:t>Database</a:t>
            </a:r>
          </a:p>
        </p:txBody>
      </p:sp>
      <p:cxnSp>
        <p:nvCxnSpPr>
          <p:cNvPr id="34" name="Straight Arrow Connector 33"/>
          <p:cNvCxnSpPr>
            <a:stCxn id="12" idx="1"/>
            <a:endCxn id="10" idx="3"/>
          </p:cNvCxnSpPr>
          <p:nvPr/>
        </p:nvCxnSpPr>
        <p:spPr>
          <a:xfrm flipH="1">
            <a:off x="5023453" y="2866425"/>
            <a:ext cx="347189" cy="3486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222225" y="3538015"/>
            <a:ext cx="867545" cy="253916"/>
          </a:xfrm>
          <a:prstGeom prst="rect">
            <a:avLst/>
          </a:prstGeom>
          <a:noFill/>
          <a:ln>
            <a:solidFill>
              <a:schemeClr val="tx1"/>
            </a:solidFill>
          </a:ln>
        </p:spPr>
        <p:txBody>
          <a:bodyPr wrap="none" rtlCol="0">
            <a:spAutoFit/>
          </a:bodyPr>
          <a:lstStyle/>
          <a:p>
            <a:r>
              <a:rPr lang="en-US" sz="1050" dirty="0"/>
              <a:t>Web Server</a:t>
            </a:r>
          </a:p>
        </p:txBody>
      </p:sp>
      <p:cxnSp>
        <p:nvCxnSpPr>
          <p:cNvPr id="50" name="Straight Arrow Connector 49"/>
          <p:cNvCxnSpPr>
            <a:stCxn id="41" idx="0"/>
            <a:endCxn id="10" idx="2"/>
          </p:cNvCxnSpPr>
          <p:nvPr/>
        </p:nvCxnSpPr>
        <p:spPr>
          <a:xfrm flipV="1">
            <a:off x="4655996" y="3330474"/>
            <a:ext cx="0" cy="207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41" idx="2"/>
            <a:endCxn id="17" idx="0"/>
          </p:cNvCxnSpPr>
          <p:nvPr/>
        </p:nvCxnSpPr>
        <p:spPr>
          <a:xfrm flipH="1">
            <a:off x="4642867" y="3768848"/>
            <a:ext cx="13130" cy="12663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rot="16200000">
            <a:off x="2888552" y="4421907"/>
            <a:ext cx="671980" cy="230832"/>
          </a:xfrm>
          <a:prstGeom prst="rect">
            <a:avLst/>
          </a:prstGeom>
          <a:noFill/>
        </p:spPr>
        <p:txBody>
          <a:bodyPr wrap="none" rtlCol="0">
            <a:spAutoFit/>
          </a:bodyPr>
          <a:lstStyle/>
          <a:p>
            <a:r>
              <a:rPr lang="en-US" sz="900" dirty="0"/>
              <a:t>Subscribe</a:t>
            </a:r>
          </a:p>
        </p:txBody>
      </p:sp>
      <p:sp>
        <p:nvSpPr>
          <p:cNvPr id="74" name="TextBox 73"/>
          <p:cNvSpPr txBox="1"/>
          <p:nvPr/>
        </p:nvSpPr>
        <p:spPr>
          <a:xfrm rot="16200000">
            <a:off x="3549821" y="4425116"/>
            <a:ext cx="492444" cy="230832"/>
          </a:xfrm>
          <a:prstGeom prst="rect">
            <a:avLst/>
          </a:prstGeom>
          <a:noFill/>
        </p:spPr>
        <p:txBody>
          <a:bodyPr wrap="none" rtlCol="0">
            <a:spAutoFit/>
          </a:bodyPr>
          <a:lstStyle/>
          <a:p>
            <a:r>
              <a:rPr lang="en-US" sz="900" dirty="0"/>
              <a:t>Notify</a:t>
            </a:r>
          </a:p>
        </p:txBody>
      </p:sp>
      <p:sp>
        <p:nvSpPr>
          <p:cNvPr id="77" name="TextBox 76"/>
          <p:cNvSpPr txBox="1"/>
          <p:nvPr/>
        </p:nvSpPr>
        <p:spPr>
          <a:xfrm rot="16200000">
            <a:off x="4176924" y="4431581"/>
            <a:ext cx="771365" cy="230832"/>
          </a:xfrm>
          <a:prstGeom prst="rect">
            <a:avLst/>
          </a:prstGeom>
          <a:noFill/>
        </p:spPr>
        <p:txBody>
          <a:bodyPr wrap="none" rtlCol="0">
            <a:spAutoFit/>
          </a:bodyPr>
          <a:lstStyle/>
          <a:p>
            <a:r>
              <a:rPr lang="en-US" sz="900" dirty="0"/>
              <a:t>Web Socket</a:t>
            </a:r>
          </a:p>
        </p:txBody>
      </p:sp>
      <p:sp>
        <p:nvSpPr>
          <p:cNvPr id="80" name="TextBox 79"/>
          <p:cNvSpPr txBox="1"/>
          <p:nvPr/>
        </p:nvSpPr>
        <p:spPr>
          <a:xfrm rot="16200000">
            <a:off x="5202705" y="4506396"/>
            <a:ext cx="1415773" cy="230832"/>
          </a:xfrm>
          <a:prstGeom prst="rect">
            <a:avLst/>
          </a:prstGeom>
          <a:noFill/>
        </p:spPr>
        <p:txBody>
          <a:bodyPr wrap="none" rtlCol="0">
            <a:spAutoFit/>
          </a:bodyPr>
          <a:lstStyle/>
          <a:p>
            <a:r>
              <a:rPr lang="en-US" sz="900" dirty="0"/>
              <a:t>Power Spectrum Vectors</a:t>
            </a:r>
          </a:p>
        </p:txBody>
      </p:sp>
      <p:sp>
        <p:nvSpPr>
          <p:cNvPr id="82" name="TextBox 81"/>
          <p:cNvSpPr txBox="1"/>
          <p:nvPr/>
        </p:nvSpPr>
        <p:spPr>
          <a:xfrm rot="16200000">
            <a:off x="5308364" y="3157058"/>
            <a:ext cx="623890" cy="230832"/>
          </a:xfrm>
          <a:prstGeom prst="rect">
            <a:avLst/>
          </a:prstGeom>
          <a:noFill/>
        </p:spPr>
        <p:txBody>
          <a:bodyPr wrap="none" rtlCol="0">
            <a:spAutoFit/>
          </a:bodyPr>
          <a:lstStyle/>
          <a:p>
            <a:r>
              <a:rPr lang="en-US" sz="900" dirty="0"/>
              <a:t> Capture</a:t>
            </a:r>
          </a:p>
        </p:txBody>
      </p:sp>
      <p:sp>
        <p:nvSpPr>
          <p:cNvPr id="84" name="TextBox 83"/>
          <p:cNvSpPr txBox="1"/>
          <p:nvPr/>
        </p:nvSpPr>
        <p:spPr>
          <a:xfrm>
            <a:off x="4488363" y="2684902"/>
            <a:ext cx="526106" cy="219291"/>
          </a:xfrm>
          <a:prstGeom prst="rect">
            <a:avLst/>
          </a:prstGeom>
          <a:noFill/>
        </p:spPr>
        <p:txBody>
          <a:bodyPr wrap="none" rtlCol="0">
            <a:spAutoFit/>
          </a:bodyPr>
          <a:lstStyle/>
          <a:p>
            <a:r>
              <a:rPr lang="en-US" sz="825" dirty="0"/>
              <a:t>Publish</a:t>
            </a:r>
          </a:p>
        </p:txBody>
      </p:sp>
      <p:cxnSp>
        <p:nvCxnSpPr>
          <p:cNvPr id="94" name="Straight Arrow Connector 93"/>
          <p:cNvCxnSpPr/>
          <p:nvPr/>
        </p:nvCxnSpPr>
        <p:spPr>
          <a:xfrm>
            <a:off x="5724184" y="2996919"/>
            <a:ext cx="0" cy="5410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rot="18904790">
            <a:off x="4914759" y="2879846"/>
            <a:ext cx="564578" cy="196208"/>
          </a:xfrm>
          <a:prstGeom prst="rect">
            <a:avLst/>
          </a:prstGeom>
          <a:noFill/>
        </p:spPr>
        <p:txBody>
          <a:bodyPr wrap="none" rtlCol="0">
            <a:spAutoFit/>
          </a:bodyPr>
          <a:lstStyle/>
          <a:p>
            <a:r>
              <a:rPr lang="en-US" sz="675" dirty="0"/>
              <a:t>Aggregate</a:t>
            </a:r>
          </a:p>
        </p:txBody>
      </p:sp>
      <p:cxnSp>
        <p:nvCxnSpPr>
          <p:cNvPr id="98" name="Straight Arrow Connector 97"/>
          <p:cNvCxnSpPr>
            <a:stCxn id="41" idx="3"/>
            <a:endCxn id="32" idx="1"/>
          </p:cNvCxnSpPr>
          <p:nvPr/>
        </p:nvCxnSpPr>
        <p:spPr>
          <a:xfrm>
            <a:off x="5042544" y="3653431"/>
            <a:ext cx="21786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231587" y="1018278"/>
            <a:ext cx="3428631" cy="415498"/>
          </a:xfrm>
          <a:prstGeom prst="rect">
            <a:avLst/>
          </a:prstGeom>
          <a:noFill/>
        </p:spPr>
        <p:txBody>
          <a:bodyPr wrap="none" rtlCol="0">
            <a:spAutoFit/>
          </a:bodyPr>
          <a:lstStyle/>
          <a:p>
            <a:r>
              <a:rPr lang="en-US" sz="2100" dirty="0"/>
              <a:t>Providing Occupancy Alerts</a:t>
            </a:r>
            <a:endParaRPr lang="en-US" sz="2100" dirty="0"/>
          </a:p>
        </p:txBody>
      </p:sp>
      <p:sp>
        <p:nvSpPr>
          <p:cNvPr id="3" name="TextBox 2"/>
          <p:cNvSpPr txBox="1"/>
          <p:nvPr/>
        </p:nvSpPr>
        <p:spPr>
          <a:xfrm>
            <a:off x="2007162" y="1762506"/>
            <a:ext cx="5917638" cy="400110"/>
          </a:xfrm>
          <a:prstGeom prst="rect">
            <a:avLst/>
          </a:prstGeom>
          <a:noFill/>
        </p:spPr>
        <p:txBody>
          <a:bodyPr wrap="square" rtlCol="0">
            <a:spAutoFit/>
          </a:bodyPr>
          <a:lstStyle/>
          <a:p>
            <a:r>
              <a:rPr lang="en-US" sz="1100" dirty="0"/>
              <a:t>Provides clients an occupancy alert whenever occupancy of observed </a:t>
            </a:r>
            <a:r>
              <a:rPr lang="en-US" sz="1100" dirty="0" smtClean="0"/>
              <a:t>spectrum changes</a:t>
            </a:r>
            <a:r>
              <a:rPr lang="en-US" sz="2000" dirty="0"/>
              <a:t>.</a:t>
            </a:r>
            <a:endParaRPr lang="en-US" sz="2000" dirty="0"/>
          </a:p>
        </p:txBody>
      </p:sp>
      <p:sp>
        <p:nvSpPr>
          <p:cNvPr id="5" name="Slide Number Placeholder 4"/>
          <p:cNvSpPr>
            <a:spLocks noGrp="1"/>
          </p:cNvSpPr>
          <p:nvPr>
            <p:ph type="sldNum" sz="quarter" idx="12"/>
          </p:nvPr>
        </p:nvSpPr>
        <p:spPr/>
        <p:txBody>
          <a:bodyPr/>
          <a:lstStyle/>
          <a:p>
            <a:r>
              <a:rPr lang="en-US" smtClean="0"/>
              <a:t>Slide </a:t>
            </a:r>
            <a:fld id="{0E87EFAD-3A5E-48DC-BEEE-791E84F09C6B}"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2607081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interactions with Users</a:t>
            </a:r>
            <a:endParaRPr lang="en-US" dirty="0"/>
          </a:p>
        </p:txBody>
      </p:sp>
      <p:sp>
        <p:nvSpPr>
          <p:cNvPr id="3" name="Content Placeholder 2"/>
          <p:cNvSpPr>
            <a:spLocks noGrp="1"/>
          </p:cNvSpPr>
          <p:nvPr>
            <p:ph idx="1"/>
          </p:nvPr>
        </p:nvSpPr>
        <p:spPr/>
        <p:txBody>
          <a:bodyPr>
            <a:normAutofit fontScale="92500"/>
          </a:bodyPr>
          <a:lstStyle/>
          <a:p>
            <a:r>
              <a:rPr lang="en-US" dirty="0" smtClean="0"/>
              <a:t>Server may support logins (Optional).</a:t>
            </a:r>
          </a:p>
          <a:p>
            <a:r>
              <a:rPr lang="en-US" dirty="0" smtClean="0"/>
              <a:t>Once a user is logged into a server, he is able to download data stored by a sensor or visualize it by occupancy.</a:t>
            </a:r>
          </a:p>
          <a:p>
            <a:pPr lvl="1"/>
            <a:r>
              <a:rPr lang="en-US" dirty="0" smtClean="0"/>
              <a:t>API is defined for these interactions.</a:t>
            </a:r>
          </a:p>
          <a:p>
            <a:pPr lvl="1"/>
            <a:r>
              <a:rPr lang="en-US" dirty="0" smtClean="0"/>
              <a:t>Web browser client uses this API for data visualization.</a:t>
            </a:r>
          </a:p>
          <a:p>
            <a:r>
              <a:rPr lang="en-US" dirty="0" smtClean="0"/>
              <a:t>Administrative users must log in to administer the server.</a:t>
            </a:r>
          </a:p>
          <a:p>
            <a:r>
              <a:rPr lang="en-US" dirty="0" smtClean="0"/>
              <a:t>Admin login is password based.</a:t>
            </a:r>
          </a:p>
          <a:p>
            <a:r>
              <a:rPr lang="en-US" dirty="0" smtClean="0"/>
              <a:t>Administrators may add and configure sensors, configure the server and manage users.</a:t>
            </a:r>
          </a:p>
          <a:p>
            <a:pPr lvl="1"/>
            <a:r>
              <a:rPr lang="en-US" dirty="0" smtClean="0"/>
              <a:t>Admin interface to support administrative actions.</a:t>
            </a:r>
          </a:p>
          <a:p>
            <a:pPr lvl="1"/>
            <a:r>
              <a:rPr lang="en-US" dirty="0" smtClean="0"/>
              <a:t>All interactions via REST API to server.</a:t>
            </a:r>
            <a:endParaRPr lang="en-US" dirty="0"/>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387147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372F170-D2F3-4A26-A627-43A3F5C5FED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This presentation outlines the NIST/NTIA Measured Spectrum Occupancy Database (MSOD). </a:t>
            </a:r>
            <a:r>
              <a:rPr lang="en-US" dirty="0" smtClean="0"/>
              <a:t> </a:t>
            </a:r>
            <a:endParaRPr lang="en-US" dirty="0"/>
          </a:p>
        </p:txBody>
      </p:sp>
      <p:sp>
        <p:nvSpPr>
          <p:cNvPr id="2" name="Footer Placeholder 1"/>
          <p:cNvSpPr>
            <a:spLocks noGrp="1"/>
          </p:cNvSpPr>
          <p:nvPr>
            <p:ph type="ftr" sz="quarter" idx="11"/>
          </p:nvPr>
        </p:nvSpPr>
        <p:spPr/>
        <p:txBody>
          <a:bodyPr/>
          <a:lstStyle/>
          <a:p>
            <a:r>
              <a:rPr lang="en-US" smtClean="0"/>
              <a:t>M. Ranganathan, NIST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Spectrum usage measurement for LTE and Radar.</a:t>
            </a:r>
          </a:p>
          <a:p>
            <a:pPr lvl="1"/>
            <a:r>
              <a:rPr lang="en-US" dirty="0" smtClean="0"/>
              <a:t>Provides historical and Real-time data (for LTE).</a:t>
            </a:r>
          </a:p>
          <a:p>
            <a:r>
              <a:rPr lang="en-US" dirty="0" smtClean="0"/>
              <a:t>Spectrum monitoring and signal identification for spectrum sharing violations.</a:t>
            </a:r>
            <a:endParaRPr lang="en-US" dirty="0"/>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428620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am going to present</a:t>
            </a:r>
            <a:endParaRPr lang="en-US" dirty="0"/>
          </a:p>
        </p:txBody>
      </p:sp>
      <p:sp>
        <p:nvSpPr>
          <p:cNvPr id="3" name="Content Placeholder 2"/>
          <p:cNvSpPr>
            <a:spLocks noGrp="1"/>
          </p:cNvSpPr>
          <p:nvPr>
            <p:ph idx="1"/>
          </p:nvPr>
        </p:nvSpPr>
        <p:spPr/>
        <p:txBody>
          <a:bodyPr>
            <a:normAutofit lnSpcReduction="10000"/>
          </a:bodyPr>
          <a:lstStyle/>
          <a:p>
            <a:r>
              <a:rPr lang="en-US" dirty="0" smtClean="0"/>
              <a:t>Client/Server architecture for MSOD.</a:t>
            </a:r>
          </a:p>
          <a:p>
            <a:pPr lvl="1"/>
            <a:r>
              <a:rPr lang="en-US" dirty="0" smtClean="0"/>
              <a:t>How data is stored / visualized.</a:t>
            </a:r>
          </a:p>
          <a:p>
            <a:pPr lvl="1"/>
            <a:r>
              <a:rPr lang="en-US" dirty="0" smtClean="0"/>
              <a:t>How servers federate.</a:t>
            </a:r>
          </a:p>
          <a:p>
            <a:r>
              <a:rPr lang="en-US" dirty="0" smtClean="0"/>
              <a:t>Sensor Management:</a:t>
            </a:r>
          </a:p>
          <a:p>
            <a:pPr lvl="1"/>
            <a:r>
              <a:rPr lang="en-US" dirty="0" smtClean="0"/>
              <a:t>How sensors are registered with the server.</a:t>
            </a:r>
          </a:p>
          <a:p>
            <a:pPr lvl="1"/>
            <a:r>
              <a:rPr lang="en-US" dirty="0" smtClean="0"/>
              <a:t>How data is sent to the server from a sensor.</a:t>
            </a:r>
          </a:p>
          <a:p>
            <a:pPr lvl="1"/>
            <a:r>
              <a:rPr lang="en-US" dirty="0" smtClean="0"/>
              <a:t>Sensor processing pipeline.</a:t>
            </a:r>
          </a:p>
          <a:p>
            <a:pPr lvl="1"/>
            <a:r>
              <a:rPr lang="en-US" dirty="0" smtClean="0"/>
              <a:t>I/Q data capture, storage and analysis:</a:t>
            </a:r>
          </a:p>
          <a:p>
            <a:pPr lvl="2"/>
            <a:r>
              <a:rPr lang="en-US" dirty="0" smtClean="0"/>
              <a:t>Signaling from server to sensor to effect I/Q capture.</a:t>
            </a:r>
          </a:p>
          <a:p>
            <a:pPr lvl="1"/>
            <a:r>
              <a:rPr lang="en-US" dirty="0" smtClean="0"/>
              <a:t>Occupancy Alerts</a:t>
            </a:r>
          </a:p>
          <a:p>
            <a:r>
              <a:rPr lang="en-US" dirty="0" smtClean="0"/>
              <a:t>User Management</a:t>
            </a:r>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2376963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Client/Server Architecture</a:t>
            </a:r>
            <a:endParaRPr lang="en-US" dirty="0"/>
          </a:p>
        </p:txBody>
      </p:sp>
      <p:sp>
        <p:nvSpPr>
          <p:cNvPr id="4" name="Oval 3"/>
          <p:cNvSpPr/>
          <p:nvPr/>
        </p:nvSpPr>
        <p:spPr>
          <a:xfrm>
            <a:off x="2305431" y="2283714"/>
            <a:ext cx="684657" cy="48006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800" dirty="0"/>
              <a:t>Server</a:t>
            </a:r>
            <a:endParaRPr lang="en-US" sz="800" dirty="0"/>
          </a:p>
        </p:txBody>
      </p:sp>
      <p:sp>
        <p:nvSpPr>
          <p:cNvPr id="5" name="Oval 4"/>
          <p:cNvSpPr/>
          <p:nvPr/>
        </p:nvSpPr>
        <p:spPr>
          <a:xfrm>
            <a:off x="4860036" y="2283714"/>
            <a:ext cx="736092" cy="48006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900" dirty="0"/>
              <a:t>Server</a:t>
            </a:r>
            <a:endParaRPr lang="en-US" sz="900" dirty="0"/>
          </a:p>
        </p:txBody>
      </p:sp>
      <p:sp>
        <p:nvSpPr>
          <p:cNvPr id="6" name="Rectangle 5"/>
          <p:cNvSpPr/>
          <p:nvPr/>
        </p:nvSpPr>
        <p:spPr>
          <a:xfrm>
            <a:off x="1865376" y="3682746"/>
            <a:ext cx="472390" cy="3909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rgbClr val="FF0000"/>
                </a:solidFill>
              </a:rPr>
              <a:t>LTE</a:t>
            </a:r>
            <a:endParaRPr lang="en-US" sz="2400" dirty="0">
              <a:solidFill>
                <a:srgbClr val="FF0000"/>
              </a:solidFill>
            </a:endParaRPr>
          </a:p>
        </p:txBody>
      </p:sp>
      <p:sp>
        <p:nvSpPr>
          <p:cNvPr id="7" name="Rectangle 6"/>
          <p:cNvSpPr/>
          <p:nvPr/>
        </p:nvSpPr>
        <p:spPr>
          <a:xfrm>
            <a:off x="2510028" y="3682746"/>
            <a:ext cx="370332" cy="390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FF0000"/>
                </a:solidFill>
              </a:rPr>
              <a:t>LTE</a:t>
            </a:r>
          </a:p>
        </p:txBody>
      </p:sp>
      <p:sp>
        <p:nvSpPr>
          <p:cNvPr id="8" name="Rectangle 7"/>
          <p:cNvSpPr/>
          <p:nvPr/>
        </p:nvSpPr>
        <p:spPr>
          <a:xfrm>
            <a:off x="3210687" y="4857009"/>
            <a:ext cx="829818" cy="411837"/>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Browser</a:t>
            </a:r>
            <a:endParaRPr lang="en-US" sz="1400" dirty="0"/>
          </a:p>
        </p:txBody>
      </p:sp>
      <p:sp>
        <p:nvSpPr>
          <p:cNvPr id="10" name="Rectangle 9"/>
          <p:cNvSpPr/>
          <p:nvPr/>
        </p:nvSpPr>
        <p:spPr>
          <a:xfrm>
            <a:off x="6137910" y="3682746"/>
            <a:ext cx="761238" cy="39090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F0000"/>
                </a:solidFill>
              </a:rPr>
              <a:t>Radar</a:t>
            </a:r>
            <a:endParaRPr lang="en-US" sz="2400" dirty="0">
              <a:solidFill>
                <a:srgbClr val="FF0000"/>
              </a:solidFill>
            </a:endParaRPr>
          </a:p>
        </p:txBody>
      </p:sp>
      <p:sp>
        <p:nvSpPr>
          <p:cNvPr id="11" name="Rectangle 10"/>
          <p:cNvSpPr/>
          <p:nvPr/>
        </p:nvSpPr>
        <p:spPr>
          <a:xfrm>
            <a:off x="3855339" y="3614939"/>
            <a:ext cx="370332" cy="3909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FF0000"/>
                </a:solidFill>
              </a:rPr>
              <a:t>LTE</a:t>
            </a:r>
            <a:endParaRPr lang="en-US" sz="700" dirty="0">
              <a:solidFill>
                <a:srgbClr val="FF0000"/>
              </a:solidFill>
            </a:endParaRPr>
          </a:p>
        </p:txBody>
      </p:sp>
      <p:cxnSp>
        <p:nvCxnSpPr>
          <p:cNvPr id="13" name="Straight Arrow Connector 12"/>
          <p:cNvCxnSpPr>
            <a:stCxn id="4" idx="6"/>
            <a:endCxn id="5" idx="2"/>
          </p:cNvCxnSpPr>
          <p:nvPr/>
        </p:nvCxnSpPr>
        <p:spPr>
          <a:xfrm>
            <a:off x="2990088" y="2523744"/>
            <a:ext cx="18699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342037" y="2414017"/>
            <a:ext cx="655949" cy="219291"/>
          </a:xfrm>
          <a:prstGeom prst="rect">
            <a:avLst/>
          </a:prstGeom>
          <a:noFill/>
        </p:spPr>
        <p:txBody>
          <a:bodyPr wrap="none" rtlCol="0">
            <a:spAutoFit/>
          </a:bodyPr>
          <a:lstStyle/>
          <a:p>
            <a:r>
              <a:rPr lang="en-US" sz="825" dirty="0"/>
              <a:t>Meta </a:t>
            </a:r>
            <a:r>
              <a:rPr lang="en-US" sz="788" dirty="0"/>
              <a:t>Data</a:t>
            </a:r>
            <a:endParaRPr lang="en-US" sz="825" dirty="0"/>
          </a:p>
        </p:txBody>
      </p:sp>
      <p:cxnSp>
        <p:nvCxnSpPr>
          <p:cNvPr id="17" name="Straight Arrow Connector 16"/>
          <p:cNvCxnSpPr>
            <a:stCxn id="11" idx="0"/>
            <a:endCxn id="5" idx="3"/>
          </p:cNvCxnSpPr>
          <p:nvPr/>
        </p:nvCxnSpPr>
        <p:spPr>
          <a:xfrm flipV="1">
            <a:off x="4040506" y="2693471"/>
            <a:ext cx="927329" cy="921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0"/>
            <a:endCxn id="5" idx="5"/>
          </p:cNvCxnSpPr>
          <p:nvPr/>
        </p:nvCxnSpPr>
        <p:spPr>
          <a:xfrm flipH="1" flipV="1">
            <a:off x="5488330" y="2693470"/>
            <a:ext cx="1030199" cy="9892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5"/>
            <a:endCxn id="8" idx="0"/>
          </p:cNvCxnSpPr>
          <p:nvPr/>
        </p:nvCxnSpPr>
        <p:spPr>
          <a:xfrm>
            <a:off x="2889822" y="2693470"/>
            <a:ext cx="735774" cy="2163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4"/>
          </p:cNvCxnSpPr>
          <p:nvPr/>
        </p:nvCxnSpPr>
        <p:spPr>
          <a:xfrm flipH="1">
            <a:off x="3903345" y="2763774"/>
            <a:ext cx="1324737" cy="2093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0"/>
            <a:endCxn id="4" idx="3"/>
          </p:cNvCxnSpPr>
          <p:nvPr/>
        </p:nvCxnSpPr>
        <p:spPr>
          <a:xfrm flipV="1">
            <a:off x="2050542" y="2693470"/>
            <a:ext cx="355155" cy="9892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0"/>
            <a:endCxn id="4" idx="4"/>
          </p:cNvCxnSpPr>
          <p:nvPr/>
        </p:nvCxnSpPr>
        <p:spPr>
          <a:xfrm flipH="1" flipV="1">
            <a:off x="2647759" y="2763774"/>
            <a:ext cx="47435" cy="9189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90780" y="2304288"/>
            <a:ext cx="927455" cy="43891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Data Access Client</a:t>
            </a:r>
            <a:endParaRPr lang="en-US" sz="1050" dirty="0"/>
          </a:p>
        </p:txBody>
      </p:sp>
      <p:sp>
        <p:nvSpPr>
          <p:cNvPr id="35" name="Rectangle 34"/>
          <p:cNvSpPr/>
          <p:nvPr/>
        </p:nvSpPr>
        <p:spPr>
          <a:xfrm>
            <a:off x="459486" y="3614939"/>
            <a:ext cx="939546" cy="3909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Occupancy Alert</a:t>
            </a:r>
            <a:endParaRPr lang="en-US" sz="900" dirty="0"/>
          </a:p>
        </p:txBody>
      </p:sp>
      <p:sp>
        <p:nvSpPr>
          <p:cNvPr id="40" name="TextBox 39"/>
          <p:cNvSpPr txBox="1"/>
          <p:nvPr/>
        </p:nvSpPr>
        <p:spPr>
          <a:xfrm>
            <a:off x="2462992" y="3088713"/>
            <a:ext cx="516488" cy="346249"/>
          </a:xfrm>
          <a:prstGeom prst="rect">
            <a:avLst/>
          </a:prstGeom>
          <a:noFill/>
        </p:spPr>
        <p:txBody>
          <a:bodyPr wrap="none" rtlCol="0">
            <a:spAutoFit/>
          </a:bodyPr>
          <a:lstStyle/>
          <a:p>
            <a:r>
              <a:rPr lang="en-US" sz="825" dirty="0"/>
              <a:t>Secure </a:t>
            </a:r>
          </a:p>
          <a:p>
            <a:r>
              <a:rPr lang="en-US" sz="825" dirty="0"/>
              <a:t>Socket</a:t>
            </a:r>
            <a:endParaRPr lang="en-US" sz="825" dirty="0"/>
          </a:p>
        </p:txBody>
      </p:sp>
      <p:sp>
        <p:nvSpPr>
          <p:cNvPr id="41" name="TextBox 40"/>
          <p:cNvSpPr txBox="1"/>
          <p:nvPr/>
        </p:nvSpPr>
        <p:spPr>
          <a:xfrm>
            <a:off x="1972444" y="3044238"/>
            <a:ext cx="471604" cy="346249"/>
          </a:xfrm>
          <a:prstGeom prst="rect">
            <a:avLst/>
          </a:prstGeom>
          <a:noFill/>
        </p:spPr>
        <p:txBody>
          <a:bodyPr wrap="none" rtlCol="0">
            <a:spAutoFit/>
          </a:bodyPr>
          <a:lstStyle/>
          <a:p>
            <a:r>
              <a:rPr lang="en-US" sz="825" dirty="0"/>
              <a:t>HTTP</a:t>
            </a:r>
          </a:p>
          <a:p>
            <a:r>
              <a:rPr lang="en-US" sz="825" dirty="0"/>
              <a:t>POST</a:t>
            </a:r>
            <a:endParaRPr lang="en-US" sz="825" dirty="0"/>
          </a:p>
        </p:txBody>
      </p:sp>
      <p:cxnSp>
        <p:nvCxnSpPr>
          <p:cNvPr id="43" name="Straight Arrow Connector 42"/>
          <p:cNvCxnSpPr>
            <a:stCxn id="34" idx="3"/>
            <a:endCxn id="4" idx="2"/>
          </p:cNvCxnSpPr>
          <p:nvPr/>
        </p:nvCxnSpPr>
        <p:spPr>
          <a:xfrm>
            <a:off x="1518235" y="2523744"/>
            <a:ext cx="787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35" idx="0"/>
          </p:cNvCxnSpPr>
          <p:nvPr/>
        </p:nvCxnSpPr>
        <p:spPr>
          <a:xfrm flipH="1">
            <a:off x="929259" y="2632923"/>
            <a:ext cx="1408507" cy="982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225671" y="3010703"/>
            <a:ext cx="471604" cy="346249"/>
          </a:xfrm>
          <a:prstGeom prst="rect">
            <a:avLst/>
          </a:prstGeom>
          <a:noFill/>
        </p:spPr>
        <p:txBody>
          <a:bodyPr wrap="none" rtlCol="0">
            <a:spAutoFit/>
          </a:bodyPr>
          <a:lstStyle/>
          <a:p>
            <a:r>
              <a:rPr lang="en-US" sz="825" dirty="0"/>
              <a:t>HTTP</a:t>
            </a:r>
          </a:p>
          <a:p>
            <a:r>
              <a:rPr lang="en-US" sz="825" dirty="0"/>
              <a:t>POST</a:t>
            </a:r>
            <a:endParaRPr lang="en-US" sz="825" dirty="0"/>
          </a:p>
        </p:txBody>
      </p:sp>
      <p:sp>
        <p:nvSpPr>
          <p:cNvPr id="3" name="Slide Number Placeholder 2"/>
          <p:cNvSpPr>
            <a:spLocks noGrp="1"/>
          </p:cNvSpPr>
          <p:nvPr>
            <p:ph type="sldNum" sz="quarter" idx="12"/>
          </p:nvPr>
        </p:nvSpPr>
        <p:spPr/>
        <p:txBody>
          <a:bodyPr/>
          <a:lstStyle/>
          <a:p>
            <a:r>
              <a:rPr lang="en-US" smtClean="0"/>
              <a:t>Slide </a:t>
            </a:r>
            <a:fld id="{4D4FA1FF-0ED4-4B96-B4F5-2F01A1E3F25F}" type="slidenum">
              <a:rPr lang="en-US" smtClean="0"/>
              <a:pPr/>
              <a:t>5</a:t>
            </a:fld>
            <a:endParaRPr lang="en-US"/>
          </a:p>
        </p:txBody>
      </p:sp>
      <p:sp>
        <p:nvSpPr>
          <p:cNvPr id="9" name="Footer Placeholder 8"/>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283469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Transports for Measured Data	</a:t>
            </a:r>
            <a:endParaRPr lang="en-US" dirty="0"/>
          </a:p>
        </p:txBody>
      </p:sp>
      <p:sp>
        <p:nvSpPr>
          <p:cNvPr id="3" name="Content Placeholder 2"/>
          <p:cNvSpPr>
            <a:spLocks noGrp="1"/>
          </p:cNvSpPr>
          <p:nvPr>
            <p:ph idx="1"/>
          </p:nvPr>
        </p:nvSpPr>
        <p:spPr/>
        <p:txBody>
          <a:bodyPr/>
          <a:lstStyle/>
          <a:p>
            <a:r>
              <a:rPr lang="en-US" dirty="0" smtClean="0"/>
              <a:t>HTTP POST: Supports disconnected operation. </a:t>
            </a:r>
          </a:p>
          <a:p>
            <a:pPr lvl="1"/>
            <a:r>
              <a:rPr lang="en-US" dirty="0" smtClean="0"/>
              <a:t>Metadata + Data can be sent periodically and asynchronously.</a:t>
            </a:r>
          </a:p>
          <a:p>
            <a:r>
              <a:rPr lang="en-US" dirty="0" smtClean="0"/>
              <a:t>Streaming: Continuous connection via a Secure TCP socket. </a:t>
            </a:r>
          </a:p>
          <a:p>
            <a:pPr lvl="1"/>
            <a:r>
              <a:rPr lang="en-US" dirty="0" smtClean="0"/>
              <a:t>Meta data + stream of data. </a:t>
            </a:r>
            <a:endParaRPr lang="en-US" dirty="0"/>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3696875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lstStyle/>
          <a:p>
            <a:r>
              <a:rPr lang="en-US" dirty="0" smtClean="0"/>
              <a:t>Meta-data for location, system, federation.</a:t>
            </a:r>
          </a:p>
          <a:p>
            <a:r>
              <a:rPr lang="en-US" dirty="0" smtClean="0"/>
              <a:t>Meta-data + power measurement.</a:t>
            </a:r>
          </a:p>
          <a:p>
            <a:r>
              <a:rPr lang="en-US" dirty="0" smtClean="0"/>
              <a:t>I/Q data:</a:t>
            </a:r>
          </a:p>
          <a:p>
            <a:pPr lvl="1"/>
            <a:r>
              <a:rPr lang="en-US" dirty="0" smtClean="0"/>
              <a:t>Only stored on sensor host.</a:t>
            </a:r>
          </a:p>
          <a:p>
            <a:pPr lvl="1"/>
            <a:r>
              <a:rPr lang="en-US" dirty="0" smtClean="0"/>
              <a:t>Server can trigger capture and analysis of I/Q data on sensor.</a:t>
            </a:r>
            <a:endParaRPr lang="en-US" dirty="0"/>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167410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Meta-data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Three message types for messages sent from Sensor to Server:</a:t>
            </a:r>
          </a:p>
          <a:p>
            <a:pPr lvl="1"/>
            <a:r>
              <a:rPr lang="en-US" dirty="0" smtClean="0"/>
              <a:t>System Messages : Sent as soon as sensor connects/reconnects. Tells the server system and calibration parameters.</a:t>
            </a:r>
          </a:p>
          <a:p>
            <a:pPr lvl="1"/>
            <a:r>
              <a:rPr lang="en-US" dirty="0" smtClean="0"/>
              <a:t>Location Messages: Sent after system message.</a:t>
            </a:r>
          </a:p>
          <a:p>
            <a:pPr lvl="1"/>
            <a:r>
              <a:rPr lang="en-US" dirty="0" smtClean="0"/>
              <a:t>Data Message – describes the measurement parameters and frequency band.</a:t>
            </a:r>
          </a:p>
          <a:p>
            <a:pPr lvl="1"/>
            <a:r>
              <a:rPr lang="en-US" dirty="0" smtClean="0"/>
              <a:t>Each Message includes a sensor name and sensor key that is verified at the server.</a:t>
            </a:r>
          </a:p>
          <a:p>
            <a:r>
              <a:rPr lang="en-US" dirty="0" smtClean="0"/>
              <a:t>Servers federate with each other:</a:t>
            </a:r>
          </a:p>
          <a:p>
            <a:pPr lvl="1"/>
            <a:r>
              <a:rPr lang="en-US" dirty="0" smtClean="0"/>
              <a:t>Meta-data containing summary of data stored at a server is sent to peers.</a:t>
            </a:r>
          </a:p>
          <a:p>
            <a:pPr lvl="1"/>
            <a:r>
              <a:rPr lang="en-US" dirty="0" smtClean="0"/>
              <a:t>Simple sharing model:</a:t>
            </a:r>
          </a:p>
          <a:p>
            <a:pPr lvl="2"/>
            <a:r>
              <a:rPr lang="en-US" dirty="0" smtClean="0"/>
              <a:t>Non-secure servers export meta-data to peers.</a:t>
            </a:r>
          </a:p>
          <a:p>
            <a:pPr lvl="2"/>
            <a:r>
              <a:rPr lang="en-US" dirty="0" smtClean="0"/>
              <a:t>Secure servers do not export any data (only accept data).</a:t>
            </a:r>
          </a:p>
          <a:p>
            <a:pPr lvl="2"/>
            <a:r>
              <a:rPr lang="en-US" dirty="0" smtClean="0"/>
              <a:t>Each server has a key which can be verified by any peer to which it sends metadata.</a:t>
            </a:r>
          </a:p>
          <a:p>
            <a:r>
              <a:rPr lang="en-US" dirty="0" smtClean="0"/>
              <a:t>All meta-data is JSON.</a:t>
            </a:r>
          </a:p>
          <a:p>
            <a:endParaRPr lang="en-US" dirty="0" smtClean="0"/>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236700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Measurements</a:t>
            </a:r>
            <a:endParaRPr lang="en-US" dirty="0"/>
          </a:p>
        </p:txBody>
      </p:sp>
      <p:sp>
        <p:nvSpPr>
          <p:cNvPr id="3" name="Content Placeholder 2"/>
          <p:cNvSpPr>
            <a:spLocks noGrp="1"/>
          </p:cNvSpPr>
          <p:nvPr>
            <p:ph idx="1"/>
          </p:nvPr>
        </p:nvSpPr>
        <p:spPr/>
        <p:txBody>
          <a:bodyPr/>
          <a:lstStyle/>
          <a:p>
            <a:pPr marL="0" indent="0">
              <a:buNone/>
            </a:pPr>
            <a:r>
              <a:rPr lang="en-US" dirty="0" smtClean="0"/>
              <a:t>Data Message describing measurement parameters and Frequency Range followed by power data.</a:t>
            </a:r>
          </a:p>
          <a:p>
            <a:pPr lvl="1"/>
            <a:r>
              <a:rPr lang="en-US" dirty="0" smtClean="0"/>
              <a:t>Power measurements are channelized (e.g. 180 KHz channels for LTE).</a:t>
            </a:r>
          </a:p>
          <a:p>
            <a:pPr lvl="1"/>
            <a:r>
              <a:rPr lang="en-US" dirty="0" smtClean="0"/>
              <a:t>Per band occupancy power threshold – determine whether or not a channel is occupied.</a:t>
            </a:r>
          </a:p>
          <a:p>
            <a:pPr lvl="1"/>
            <a:r>
              <a:rPr lang="en-US" dirty="0"/>
              <a:t>F</a:t>
            </a:r>
            <a:r>
              <a:rPr lang="en-US" dirty="0" smtClean="0"/>
              <a:t>or a streaming connection, there is one data message, followed by a persistent stream of measurements. For </a:t>
            </a:r>
            <a:r>
              <a:rPr lang="en-US" dirty="0" err="1" smtClean="0"/>
              <a:t>POSTed</a:t>
            </a:r>
            <a:r>
              <a:rPr lang="en-US" dirty="0" smtClean="0"/>
              <a:t> data, each POST is preceded by a Data message.</a:t>
            </a:r>
          </a:p>
          <a:p>
            <a:pPr lvl="1"/>
            <a:r>
              <a:rPr lang="en-US" dirty="0" smtClean="0"/>
              <a:t>For a POST message – Data Sent asynchronously as power vectors using HTTP POST transport along with Data Message.</a:t>
            </a:r>
          </a:p>
        </p:txBody>
      </p:sp>
      <p:sp>
        <p:nvSpPr>
          <p:cNvPr id="4" name="Slide Number Placeholder 3"/>
          <p:cNvSpPr>
            <a:spLocks noGrp="1"/>
          </p:cNvSpPr>
          <p:nvPr>
            <p:ph type="sldNum" sz="quarter" idx="12"/>
          </p:nvPr>
        </p:nvSpPr>
        <p:spPr/>
        <p:txBody>
          <a:bodyPr/>
          <a:lstStyle/>
          <a:p>
            <a:r>
              <a:rPr lang="en-US" smtClean="0"/>
              <a:t>Slide </a:t>
            </a:r>
            <a:fld id="{4D4FA1FF-0ED4-4B96-B4F5-2F01A1E3F25F}"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M. Ranganathan, NIST</a:t>
            </a:r>
            <a:endParaRPr lang="en-US" dirty="0"/>
          </a:p>
        </p:txBody>
      </p:sp>
    </p:spTree>
    <p:extLst>
      <p:ext uri="{BB962C8B-B14F-4D97-AF65-F5344CB8AC3E}">
        <p14:creationId xmlns:p14="http://schemas.microsoft.com/office/powerpoint/2010/main" val="1614176244"/>
      </p:ext>
    </p:extLst>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85</TotalTime>
  <Words>1243</Words>
  <Application>Microsoft Office PowerPoint</Application>
  <PresentationFormat>On-screen Show (4:3)</PresentationFormat>
  <Paragraphs>192</Paragraphs>
  <Slides>13</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Calibri</vt:lpstr>
      <vt:lpstr>Times New Roman</vt:lpstr>
      <vt:lpstr>802-22-Submission</vt:lpstr>
      <vt:lpstr>Microsoft Word 97 - 2003 Document</vt:lpstr>
      <vt:lpstr>MSOD Architecture</vt:lpstr>
      <vt:lpstr>Abstract</vt:lpstr>
      <vt:lpstr>Purpose</vt:lpstr>
      <vt:lpstr>What I am going to present</vt:lpstr>
      <vt:lpstr>Client/Server Architecture</vt:lpstr>
      <vt:lpstr>Transports for Measured Data </vt:lpstr>
      <vt:lpstr>Types of Data</vt:lpstr>
      <vt:lpstr>Meta-data</vt:lpstr>
      <vt:lpstr>Power Measurements</vt:lpstr>
      <vt:lpstr>How Sensors are Managed</vt:lpstr>
      <vt:lpstr>Signaling IQ Capture and analysis</vt:lpstr>
      <vt:lpstr>PowerPoint Presentation</vt:lpstr>
      <vt:lpstr>External interactions with Users</vt:lpstr>
    </vt:vector>
  </TitlesOfParts>
  <Company>National Intitute of Standards and Technology, U.S.A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MSOD Architecture</dc:title>
  <dc:creator>Mudumbai Ranganathan</dc:creator>
  <cp:lastModifiedBy>Mudumbai Ranganathan</cp:lastModifiedBy>
  <cp:revision>34</cp:revision>
  <cp:lastPrinted>1998-02-10T13:28:06Z</cp:lastPrinted>
  <dcterms:created xsi:type="dcterms:W3CDTF">2016-05-16T14:28:41Z</dcterms:created>
  <dcterms:modified xsi:type="dcterms:W3CDTF">2016-05-16T15:54:19Z</dcterms:modified>
</cp:coreProperties>
</file>