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2" r:id="rId3"/>
    <p:sldId id="273" r:id="rId4"/>
    <p:sldId id="274" r:id="rId5"/>
    <p:sldId id="275" r:id="rId6"/>
    <p:sldId id="276" r:id="rId7"/>
    <p:sldId id="280" r:id="rId8"/>
    <p:sldId id="277" r:id="rId9"/>
    <p:sldId id="278" r:id="rId10"/>
    <p:sldId id="279" r:id="rId11"/>
    <p:sldId id="281" r:id="rId12"/>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9D8"/>
    <a:srgbClr val="AAAEFF"/>
    <a:srgbClr val="7DBBE2"/>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1"/>
    <p:restoredTop sz="94374" autoAdjust="0"/>
  </p:normalViewPr>
  <p:slideViewPr>
    <p:cSldViewPr>
      <p:cViewPr>
        <p:scale>
          <a:sx n="131" d="100"/>
          <a:sy n="131" d="100"/>
        </p:scale>
        <p:origin x="1152" y="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290699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smtClean="0"/>
              <a:t>Roger Hislop, Internet Solutions</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5397578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3045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a:xfrm>
            <a:off x="7404766" y="6475413"/>
            <a:ext cx="1139159" cy="184666"/>
          </a:xfrm>
        </p:spPr>
        <p:txBody>
          <a:bodyPr/>
          <a:lstStyle>
            <a:lvl1pPr>
              <a:defRPr/>
            </a:lvl1p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it-IT" dirty="0" err="1" smtClean="0"/>
              <a:t>November</a:t>
            </a:r>
            <a:r>
              <a:rPr lang="it-IT" dirty="0" smtClean="0"/>
              <a:t> 2016</a:t>
            </a:r>
            <a:endParaRPr lang="en-US" dirty="0"/>
          </a:p>
        </p:txBody>
      </p:sp>
      <p:sp>
        <p:nvSpPr>
          <p:cNvPr id="5" name="Footer Placeholder 4"/>
          <p:cNvSpPr>
            <a:spLocks noGrp="1"/>
          </p:cNvSpPr>
          <p:nvPr>
            <p:ph type="ftr" sz="quarter" idx="11"/>
          </p:nvPr>
        </p:nvSpPr>
        <p:spPr>
          <a:xfrm>
            <a:off x="7404766" y="6475413"/>
            <a:ext cx="1139159" cy="184666"/>
          </a:xfrm>
        </p:spPr>
        <p:txBody>
          <a:bodyPr/>
          <a:lstStyle>
            <a:lvl1pPr>
              <a:defRPr/>
            </a:lvl1p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it-IT" smtClean="0"/>
              <a:t>June 2016</a:t>
            </a:r>
            <a:endParaRPr lang="en-US"/>
          </a:p>
        </p:txBody>
      </p:sp>
      <p:sp>
        <p:nvSpPr>
          <p:cNvPr id="5" name="Footer Placeholder 4"/>
          <p:cNvSpPr>
            <a:spLocks noGrp="1"/>
          </p:cNvSpPr>
          <p:nvPr>
            <p:ph type="ftr" sz="quarter" idx="11"/>
          </p:nvPr>
        </p:nvSpPr>
        <p:spPr/>
        <p:txBody>
          <a:bodyPr/>
          <a:lstStyle>
            <a:lvl1pPr>
              <a:defRPr/>
            </a:lvl1pPr>
          </a:lstStyle>
          <a:p>
            <a:r>
              <a:rPr lang="en-US" smtClean="0"/>
              <a:t>Gianni Cerro, Gianfranco Miele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it-IT" smtClean="0"/>
              <a:t>June 2016</a:t>
            </a:r>
            <a:endParaRPr lang="en-US"/>
          </a:p>
        </p:txBody>
      </p:sp>
      <p:sp>
        <p:nvSpPr>
          <p:cNvPr id="8" name="Footer Placeholder 7"/>
          <p:cNvSpPr>
            <a:spLocks noGrp="1"/>
          </p:cNvSpPr>
          <p:nvPr>
            <p:ph type="ftr" sz="quarter" idx="11"/>
          </p:nvPr>
        </p:nvSpPr>
        <p:spPr/>
        <p:txBody>
          <a:bodyPr/>
          <a:lstStyle>
            <a:lvl1pPr>
              <a:defRPr/>
            </a:lvl1pPr>
          </a:lstStyle>
          <a:p>
            <a:r>
              <a:rPr lang="en-US" smtClean="0"/>
              <a:t>Gianni Cerro, Gianfranco Miele</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it-IT" smtClean="0"/>
              <a:t>June 2016</a:t>
            </a:r>
            <a:endParaRPr lang="en-US"/>
          </a:p>
        </p:txBody>
      </p:sp>
      <p:sp>
        <p:nvSpPr>
          <p:cNvPr id="4" name="Footer Placeholder 3"/>
          <p:cNvSpPr>
            <a:spLocks noGrp="1"/>
          </p:cNvSpPr>
          <p:nvPr>
            <p:ph type="ftr" sz="quarter" idx="11"/>
          </p:nvPr>
        </p:nvSpPr>
        <p:spPr/>
        <p:txBody>
          <a:bodyPr/>
          <a:lstStyle>
            <a:lvl1pPr>
              <a:defRPr/>
            </a:lvl1pPr>
          </a:lstStyle>
          <a:p>
            <a:r>
              <a:rPr lang="en-US" smtClean="0"/>
              <a:t>Gianni Cerro, Gianfranco Miele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it-IT" smtClean="0"/>
              <a:t>June 2016</a:t>
            </a:r>
            <a:endParaRPr lang="en-US"/>
          </a:p>
        </p:txBody>
      </p:sp>
      <p:sp>
        <p:nvSpPr>
          <p:cNvPr id="3" name="Footer Placeholder 2"/>
          <p:cNvSpPr>
            <a:spLocks noGrp="1"/>
          </p:cNvSpPr>
          <p:nvPr>
            <p:ph type="ftr" sz="quarter" idx="11"/>
          </p:nvPr>
        </p:nvSpPr>
        <p:spPr/>
        <p:txBody>
          <a:bodyPr/>
          <a:lstStyle>
            <a:lvl1pPr>
              <a:defRPr/>
            </a:lvl1pPr>
          </a:lstStyle>
          <a:p>
            <a:r>
              <a:rPr lang="en-US" smtClean="0"/>
              <a:t>Gianni Cerro, Gianfranco Miele</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it-IT" smtClean="0"/>
              <a:t>June 2016</a:t>
            </a:r>
            <a:endParaRPr lang="en-US"/>
          </a:p>
        </p:txBody>
      </p:sp>
      <p:sp>
        <p:nvSpPr>
          <p:cNvPr id="6" name="Footer Placeholder 5"/>
          <p:cNvSpPr>
            <a:spLocks noGrp="1"/>
          </p:cNvSpPr>
          <p:nvPr>
            <p:ph type="ftr" sz="quarter" idx="11"/>
          </p:nvPr>
        </p:nvSpPr>
        <p:spPr/>
        <p:txBody>
          <a:bodyPr/>
          <a:lstStyle>
            <a:lvl1pPr>
              <a:defRPr/>
            </a:lvl1pPr>
          </a:lstStyle>
          <a:p>
            <a:r>
              <a:rPr lang="en-US" smtClean="0"/>
              <a:t>Gianni Cerro, Gianfranco Miele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94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it-IT" dirty="0" smtClean="0"/>
              <a:t>August 2016</a:t>
            </a:r>
            <a:endParaRPr lang="en-US" dirty="0"/>
          </a:p>
        </p:txBody>
      </p:sp>
      <p:sp>
        <p:nvSpPr>
          <p:cNvPr id="1029" name="Rectangle 5"/>
          <p:cNvSpPr>
            <a:spLocks noGrp="1" noChangeArrowheads="1"/>
          </p:cNvSpPr>
          <p:nvPr>
            <p:ph type="ftr" sz="quarter" idx="3"/>
          </p:nvPr>
        </p:nvSpPr>
        <p:spPr bwMode="auto">
          <a:xfrm>
            <a:off x="7404766" y="6475413"/>
            <a:ext cx="11391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SCOS Task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802.22-16/0026r2</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4" Type="http://schemas.openxmlformats.org/officeDocument/2006/relationships/hyperlink" Target="mailto:apurva.mody@ieee.org" TargetMode="External"/><Relationship Id="rId5" Type="http://schemas.openxmlformats.org/officeDocument/2006/relationships/hyperlink" Target="mailto:patcom@iee.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41128" cy="276999"/>
          </a:xfrm>
        </p:spPr>
        <p:txBody>
          <a:bodyPr/>
          <a:lstStyle/>
          <a:p>
            <a:r>
              <a:rPr lang="it-IT" dirty="0" err="1" smtClean="0"/>
              <a:t>November</a:t>
            </a:r>
            <a:r>
              <a:rPr lang="it-IT" dirty="0" smtClean="0"/>
              <a:t> 2016</a:t>
            </a:r>
            <a:endParaRPr lang="en-US" dirty="0"/>
          </a:p>
        </p:txBody>
      </p:sp>
      <p:sp>
        <p:nvSpPr>
          <p:cNvPr id="8" name="Footer Placeholder 4"/>
          <p:cNvSpPr>
            <a:spLocks noGrp="1"/>
          </p:cNvSpPr>
          <p:nvPr>
            <p:ph type="ftr" sz="quarter" idx="11"/>
          </p:nvPr>
        </p:nvSpPr>
        <p:spPr>
          <a:xfrm>
            <a:off x="7404766" y="6475413"/>
            <a:ext cx="1139159" cy="184666"/>
          </a:xfrm>
        </p:spPr>
        <p:txBody>
          <a:bodyPr/>
          <a:lstStyle/>
          <a:p>
            <a:r>
              <a:rPr lang="en-US" dirty="0"/>
              <a:t>SCOS </a:t>
            </a:r>
            <a:r>
              <a:rPr lang="en-US" dirty="0" smtClean="0"/>
              <a:t>Task Group</a:t>
            </a:r>
            <a:endParaRPr lang="en-US" dirty="0"/>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801688" y="1156494"/>
            <a:ext cx="7086600" cy="349250"/>
          </a:xfrm>
          <a:noFill/>
          <a:ln/>
        </p:spPr>
        <p:txBody>
          <a:bodyPr/>
          <a:lstStyle/>
          <a:p>
            <a:r>
              <a:rPr lang="en-US" dirty="0" smtClean="0"/>
              <a:t>A distributed </a:t>
            </a:r>
            <a:r>
              <a:rPr lang="en-US" dirty="0"/>
              <a:t>spectrum monitoring system</a:t>
            </a:r>
            <a:endParaRPr lang="it-IT" dirty="0"/>
          </a:p>
        </p:txBody>
      </p:sp>
      <p:sp>
        <p:nvSpPr>
          <p:cNvPr id="30732" name="Rectangle 12"/>
          <p:cNvSpPr>
            <a:spLocks noChangeArrowheads="1"/>
          </p:cNvSpPr>
          <p:nvPr/>
        </p:nvSpPr>
        <p:spPr bwMode="auto">
          <a:xfrm>
            <a:off x="520700" y="1752600"/>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dirty="0">
                <a:solidFill>
                  <a:schemeClr val="tx1"/>
                </a:solidFill>
              </a:rPr>
              <a:t>Authors:</a:t>
            </a:r>
            <a:endParaRPr lang="en-US" sz="2000" b="0" dirty="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a:t>
            </a:r>
            <a:r>
              <a:rPr lang="en-US" sz="800" b="0" dirty="0" smtClean="0">
                <a:solidFill>
                  <a:schemeClr val="tx1"/>
                </a:solidFill>
              </a:rPr>
              <a:t> IEEE </a:t>
            </a:r>
            <a:r>
              <a:rPr lang="en-US" sz="800" b="0" dirty="0">
                <a:solidFill>
                  <a:schemeClr val="tx1"/>
                </a:solidFill>
              </a:rPr>
              <a:t>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3"/>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dirty="0" err="1" smtClean="0">
                <a:solidFill>
                  <a:schemeClr val="tx1"/>
                </a:solidFill>
              </a:rPr>
              <a:t>Mody</a:t>
            </a:r>
            <a:r>
              <a:rPr lang="en-US" sz="800" dirty="0" smtClean="0">
                <a:solidFill>
                  <a:schemeClr val="tx1"/>
                </a:solidFill>
              </a:rPr>
              <a:t> &lt;</a:t>
            </a:r>
            <a:r>
              <a:rPr lang="en-US" sz="800" dirty="0" smtClean="0">
                <a:solidFill>
                  <a:schemeClr val="tx1"/>
                </a:solidFill>
                <a:hlinkClick r:id="rId4"/>
              </a:rPr>
              <a:t>apurva.mody@ieee.org</a:t>
            </a:r>
            <a:r>
              <a:rPr lang="en-US" sz="800" dirty="0" smtClean="0">
                <a:solidFill>
                  <a:schemeClr val="tx1"/>
                </a:solidFill>
              </a:rPr>
              <a:t>&gt; </a:t>
            </a:r>
            <a:r>
              <a:rPr lang="en-US" sz="800" b="0" dirty="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5"/>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graphicFrame>
        <p:nvGraphicFramePr>
          <p:cNvPr id="4" name="Tabella 3"/>
          <p:cNvGraphicFramePr>
            <a:graphicFrameLocks noGrp="1"/>
          </p:cNvGraphicFramePr>
          <p:nvPr>
            <p:extLst>
              <p:ext uri="{D42A27DB-BD31-4B8C-83A1-F6EECF244321}">
                <p14:modId xmlns:p14="http://schemas.microsoft.com/office/powerpoint/2010/main" val="466976629"/>
              </p:ext>
            </p:extLst>
          </p:nvPr>
        </p:nvGraphicFramePr>
        <p:xfrm>
          <a:off x="304801" y="2270760"/>
          <a:ext cx="8724263" cy="914400"/>
        </p:xfrm>
        <a:graphic>
          <a:graphicData uri="http://schemas.openxmlformats.org/drawingml/2006/table">
            <a:tbl>
              <a:tblPr/>
              <a:tblGrid>
                <a:gridCol w="1197829">
                  <a:extLst>
                    <a:ext uri="{9D8B030D-6E8A-4147-A177-3AD203B41FA5}">
                      <a16:colId xmlns:a16="http://schemas.microsoft.com/office/drawing/2014/main" xmlns="" val="3344920927"/>
                    </a:ext>
                  </a:extLst>
                </a:gridCol>
                <a:gridCol w="1449069">
                  <a:extLst>
                    <a:ext uri="{9D8B030D-6E8A-4147-A177-3AD203B41FA5}">
                      <a16:colId xmlns:a16="http://schemas.microsoft.com/office/drawing/2014/main" xmlns="" val="2506718400"/>
                    </a:ext>
                  </a:extLst>
                </a:gridCol>
                <a:gridCol w="1529572">
                  <a:extLst>
                    <a:ext uri="{9D8B030D-6E8A-4147-A177-3AD203B41FA5}">
                      <a16:colId xmlns:a16="http://schemas.microsoft.com/office/drawing/2014/main" xmlns="" val="149512858"/>
                    </a:ext>
                  </a:extLst>
                </a:gridCol>
                <a:gridCol w="1610076">
                  <a:extLst>
                    <a:ext uri="{9D8B030D-6E8A-4147-A177-3AD203B41FA5}">
                      <a16:colId xmlns:a16="http://schemas.microsoft.com/office/drawing/2014/main" xmlns="" val="4079361547"/>
                    </a:ext>
                  </a:extLst>
                </a:gridCol>
                <a:gridCol w="2937717">
                  <a:extLst>
                    <a:ext uri="{9D8B030D-6E8A-4147-A177-3AD203B41FA5}">
                      <a16:colId xmlns:a16="http://schemas.microsoft.com/office/drawing/2014/main" xmlns="" val="912019300"/>
                    </a:ext>
                  </a:extLst>
                </a:gridCol>
              </a:tblGrid>
              <a:tr h="330200">
                <a:tc>
                  <a:txBody>
                    <a:bodyPr/>
                    <a:lstStyle/>
                    <a:p>
                      <a:r>
                        <a:rPr lang="it-IT" sz="2000" b="1" dirty="0" err="1" smtClean="0">
                          <a:solidFill>
                            <a:schemeClr val="tx1"/>
                          </a:solidFill>
                        </a:rPr>
                        <a:t>Name</a:t>
                      </a:r>
                      <a:endParaRPr lang="it-IT" sz="2000" b="1" dirty="0">
                        <a:solidFill>
                          <a:schemeClr val="tx1"/>
                        </a:solidFill>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Company</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err="1" smtClean="0">
                          <a:solidFill>
                            <a:schemeClr val="tx1"/>
                          </a:solidFill>
                        </a:rPr>
                        <a:t>Address</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Phone</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2000" b="1" dirty="0" smtClean="0">
                          <a:solidFill>
                            <a:schemeClr val="tx1"/>
                          </a:solidFill>
                        </a:rPr>
                        <a:t>email</a:t>
                      </a:r>
                      <a:endParaRPr lang="it-IT" sz="2000" b="1" dirty="0">
                        <a:solidFill>
                          <a:schemeClr val="tx1"/>
                        </a:solidFill>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030406172"/>
                  </a:ext>
                </a:extLst>
              </a:tr>
              <a:tr h="330200">
                <a:tc>
                  <a:txBody>
                    <a:bodyPr/>
                    <a:lstStyle/>
                    <a:p>
                      <a:r>
                        <a:rPr lang="it-IT" sz="1400" dirty="0" smtClean="0">
                          <a:solidFill>
                            <a:schemeClr val="tx1"/>
                          </a:solidFill>
                        </a:rPr>
                        <a:t>Roger Hislop</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400" dirty="0" smtClean="0">
                          <a:solidFill>
                            <a:schemeClr val="tx1"/>
                          </a:solidFill>
                        </a:rPr>
                        <a:t>Internet Solutions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57 Sloane St </a:t>
                      </a:r>
                      <a:r>
                        <a:rPr lang="en-US" sz="1400" dirty="0" err="1" smtClean="0">
                          <a:solidFill>
                            <a:schemeClr val="tx1"/>
                          </a:solidFill>
                        </a:rPr>
                        <a:t>Bryanston</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solidFill>
                            <a:schemeClr val="tx1"/>
                          </a:solidFill>
                        </a:rPr>
                        <a:t>+27115751000</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solidFill>
                            <a:schemeClr val="tx1"/>
                          </a:solidFill>
                        </a:rPr>
                        <a:t>roger.hislop@is.co.za</a:t>
                      </a:r>
                      <a:endParaRPr lang="it-IT"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P1900.6 group can help</a:t>
            </a:r>
            <a:endParaRPr lang="en-GB" dirty="0"/>
          </a:p>
        </p:txBody>
      </p:sp>
      <p:sp>
        <p:nvSpPr>
          <p:cNvPr id="3" name="Content Placeholder 2"/>
          <p:cNvSpPr>
            <a:spLocks noGrp="1"/>
          </p:cNvSpPr>
          <p:nvPr>
            <p:ph idx="1"/>
          </p:nvPr>
        </p:nvSpPr>
        <p:spPr/>
        <p:txBody>
          <a:bodyPr/>
          <a:lstStyle/>
          <a:p>
            <a:pPr marL="0" indent="0">
              <a:buNone/>
            </a:pPr>
            <a:r>
              <a:rPr lang="en-US" dirty="0" smtClean="0"/>
              <a:t>There are people in this group that </a:t>
            </a:r>
            <a:r>
              <a:rPr lang="en-US" dirty="0"/>
              <a:t>could bring a lot to the table in this new IEEE </a:t>
            </a:r>
            <a:r>
              <a:rPr lang="en-US" dirty="0" smtClean="0"/>
              <a:t>802 standard:</a:t>
            </a:r>
          </a:p>
          <a:p>
            <a:r>
              <a:rPr lang="en-US" dirty="0" smtClean="0"/>
              <a:t>Distributed, future proof: Defining </a:t>
            </a:r>
            <a:r>
              <a:rPr lang="en-US" dirty="0"/>
              <a:t>APIs, making the architecture </a:t>
            </a:r>
            <a:r>
              <a:rPr lang="en-US" dirty="0" smtClean="0"/>
              <a:t>Cloud-centric</a:t>
            </a:r>
          </a:p>
          <a:p>
            <a:r>
              <a:rPr lang="en-US" dirty="0" smtClean="0"/>
              <a:t>Mass deployment: Understanding </a:t>
            </a:r>
            <a:r>
              <a:rPr lang="en-US" dirty="0" err="1" smtClean="0"/>
              <a:t>parameterising</a:t>
            </a:r>
            <a:r>
              <a:rPr lang="en-US" dirty="0" smtClean="0"/>
              <a:t> the tech of low cost sensor hardware</a:t>
            </a:r>
          </a:p>
          <a:p>
            <a:r>
              <a:rPr lang="en-US" dirty="0" smtClean="0"/>
              <a:t>Consistency in metrics: Ensure the data collected allows users to compare apples and apples, and what kind of apples they’re getting. </a:t>
            </a:r>
          </a:p>
          <a:p>
            <a:endParaRPr lang="en-US" dirty="0"/>
          </a:p>
          <a:p>
            <a:endParaRPr lang="en-GB" dirty="0"/>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10</a:t>
            </a:fld>
            <a:endParaRPr lang="en-US"/>
          </a:p>
        </p:txBody>
      </p:sp>
    </p:spTree>
    <p:extLst>
      <p:ext uri="{BB962C8B-B14F-4D97-AF65-F5344CB8AC3E}">
        <p14:creationId xmlns:p14="http://schemas.microsoft.com/office/powerpoint/2010/main" val="149946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10200"/>
          </a:xfrm>
        </p:spPr>
        <p:txBody>
          <a:bodyPr/>
          <a:lstStyle/>
          <a:p>
            <a:r>
              <a:rPr lang="en-GB" dirty="0" smtClean="0"/>
              <a:t>Thank you</a:t>
            </a:r>
            <a:br>
              <a:rPr lang="en-GB" dirty="0" smtClean="0"/>
            </a:br>
            <a:r>
              <a:rPr lang="en-GB" dirty="0"/>
              <a:t/>
            </a:r>
            <a:br>
              <a:rPr lang="en-GB" dirty="0"/>
            </a:br>
            <a:r>
              <a:rPr lang="en-GB" sz="2000" dirty="0" err="1" smtClean="0"/>
              <a:t>roger.hislop@is.co.za</a:t>
            </a:r>
            <a:endParaRPr lang="en-GB" dirty="0"/>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11</a:t>
            </a:fld>
            <a:endParaRPr lang="en-US"/>
          </a:p>
        </p:txBody>
      </p:sp>
    </p:spTree>
    <p:extLst>
      <p:ext uri="{BB962C8B-B14F-4D97-AF65-F5344CB8AC3E}">
        <p14:creationId xmlns:p14="http://schemas.microsoft.com/office/powerpoint/2010/main" val="788082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GB" dirty="0" smtClean="0"/>
              <a:t>SCOS Architecture</a:t>
            </a:r>
            <a:endParaRPr lang="en-GB" dirty="0"/>
          </a:p>
        </p:txBody>
      </p:sp>
      <p:sp>
        <p:nvSpPr>
          <p:cNvPr id="4" name="Date Placeholder 3"/>
          <p:cNvSpPr>
            <a:spLocks noGrp="1"/>
          </p:cNvSpPr>
          <p:nvPr>
            <p:ph type="dt" sz="half" idx="10"/>
          </p:nvPr>
        </p:nvSpPr>
        <p:spPr>
          <a:xfrm>
            <a:off x="696913" y="332601"/>
            <a:ext cx="1541128" cy="276999"/>
          </a:xfrm>
        </p:spPr>
        <p:txBody>
          <a:bodyPr/>
          <a:lstStyle/>
          <a:p>
            <a:r>
              <a:rPr lang="it-IT" dirty="0" err="1" smtClean="0"/>
              <a:t>November</a:t>
            </a:r>
            <a:r>
              <a:rPr lang="it-IT" dirty="0" smtClean="0"/>
              <a:t> 2016</a:t>
            </a:r>
            <a:endParaRPr lang="en-US" dirty="0"/>
          </a:p>
        </p:txBody>
      </p:sp>
      <p:sp>
        <p:nvSpPr>
          <p:cNvPr id="5" name="Footer Placeholder 4"/>
          <p:cNvSpPr>
            <a:spLocks noGrp="1"/>
          </p:cNvSpPr>
          <p:nvPr>
            <p:ph type="ftr" sz="quarter" idx="11"/>
          </p:nvPr>
        </p:nvSpPr>
        <p:spPr>
          <a:xfrm>
            <a:off x="7476325" y="6475413"/>
            <a:ext cx="1067600" cy="184666"/>
          </a:xfrm>
        </p:spPr>
        <p:txBody>
          <a:body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2</a:t>
            </a:fld>
            <a:endParaRPr lang="en-US"/>
          </a:p>
        </p:txBody>
      </p:sp>
      <p:pic>
        <p:nvPicPr>
          <p:cNvPr id="9" name="Picture 8"/>
          <p:cNvPicPr>
            <a:picLocks noChangeAspect="1"/>
          </p:cNvPicPr>
          <p:nvPr/>
        </p:nvPicPr>
        <p:blipFill>
          <a:blip r:embed="rId2"/>
          <a:stretch>
            <a:fillRect/>
          </a:stretch>
        </p:blipFill>
        <p:spPr>
          <a:xfrm>
            <a:off x="2774119" y="1217613"/>
            <a:ext cx="4693481" cy="5257800"/>
          </a:xfrm>
          <a:prstGeom prst="rect">
            <a:avLst/>
          </a:prstGeom>
        </p:spPr>
      </p:pic>
    </p:spTree>
    <p:extLst>
      <p:ext uri="{BB962C8B-B14F-4D97-AF65-F5344CB8AC3E}">
        <p14:creationId xmlns:p14="http://schemas.microsoft.com/office/powerpoint/2010/main" val="1635094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 of SSD </a:t>
            </a:r>
            <a:endParaRPr lang="en-GB" dirty="0"/>
          </a:p>
        </p:txBody>
      </p:sp>
      <p:pic>
        <p:nvPicPr>
          <p:cNvPr id="7" name="Content Placeholder 6"/>
          <p:cNvPicPr>
            <a:picLocks noGrp="1" noChangeAspect="1"/>
          </p:cNvPicPr>
          <p:nvPr>
            <p:ph idx="1"/>
          </p:nvPr>
        </p:nvPicPr>
        <p:blipFill>
          <a:blip r:embed="rId2"/>
          <a:stretch>
            <a:fillRect/>
          </a:stretch>
        </p:blipFill>
        <p:spPr>
          <a:xfrm>
            <a:off x="1466850" y="2019300"/>
            <a:ext cx="6210300" cy="4038600"/>
          </a:xfrm>
          <a:prstGeom prst="rect">
            <a:avLst/>
          </a:prstGeom>
        </p:spPr>
      </p:pic>
      <p:sp>
        <p:nvSpPr>
          <p:cNvPr id="4" name="Date Placeholder 3"/>
          <p:cNvSpPr>
            <a:spLocks noGrp="1"/>
          </p:cNvSpPr>
          <p:nvPr>
            <p:ph type="dt" sz="half" idx="10"/>
          </p:nvPr>
        </p:nvSpPr>
        <p:spPr>
          <a:xfrm>
            <a:off x="696913" y="332601"/>
            <a:ext cx="1541128" cy="276999"/>
          </a:xfrm>
        </p:spPr>
        <p:txBody>
          <a:bodyPr/>
          <a:lstStyle/>
          <a:p>
            <a:r>
              <a:rPr lang="it-IT" dirty="0" err="1" smtClean="0"/>
              <a:t>November</a:t>
            </a:r>
            <a:r>
              <a:rPr lang="it-IT" dirty="0" smtClean="0"/>
              <a:t> 2016</a:t>
            </a:r>
            <a:endParaRPr lang="en-US" dirty="0"/>
          </a:p>
        </p:txBody>
      </p:sp>
      <p:sp>
        <p:nvSpPr>
          <p:cNvPr id="5" name="Footer Placeholder 4"/>
          <p:cNvSpPr>
            <a:spLocks noGrp="1"/>
          </p:cNvSpPr>
          <p:nvPr>
            <p:ph type="ftr" sz="quarter" idx="11"/>
          </p:nvPr>
        </p:nvSpPr>
        <p:spPr>
          <a:xfrm>
            <a:off x="7404766" y="6475413"/>
            <a:ext cx="1139159" cy="184666"/>
          </a:xfrm>
        </p:spPr>
        <p:txBody>
          <a:body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3</a:t>
            </a:fld>
            <a:endParaRPr lang="en-US"/>
          </a:p>
        </p:txBody>
      </p:sp>
    </p:spTree>
    <p:extLst>
      <p:ext uri="{BB962C8B-B14F-4D97-AF65-F5344CB8AC3E}">
        <p14:creationId xmlns:p14="http://schemas.microsoft.com/office/powerpoint/2010/main" val="197087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 of SSM and Users</a:t>
            </a:r>
            <a:endParaRPr lang="en-GB" dirty="0"/>
          </a:p>
        </p:txBody>
      </p:sp>
      <p:pic>
        <p:nvPicPr>
          <p:cNvPr id="7" name="Content Placeholder 6"/>
          <p:cNvPicPr>
            <a:picLocks noGrp="1" noChangeAspect="1"/>
          </p:cNvPicPr>
          <p:nvPr>
            <p:ph idx="1"/>
          </p:nvPr>
        </p:nvPicPr>
        <p:blipFill>
          <a:blip r:embed="rId2"/>
          <a:stretch>
            <a:fillRect/>
          </a:stretch>
        </p:blipFill>
        <p:spPr>
          <a:xfrm>
            <a:off x="1371600" y="1859998"/>
            <a:ext cx="6781800" cy="4464602"/>
          </a:xfrm>
          <a:prstGeom prst="rect">
            <a:avLst/>
          </a:prstGeom>
        </p:spPr>
      </p:pic>
      <p:sp>
        <p:nvSpPr>
          <p:cNvPr id="4" name="Date Placeholder 3"/>
          <p:cNvSpPr>
            <a:spLocks noGrp="1"/>
          </p:cNvSpPr>
          <p:nvPr>
            <p:ph type="dt" sz="half" idx="10"/>
          </p:nvPr>
        </p:nvSpPr>
        <p:spPr>
          <a:xfrm>
            <a:off x="696913" y="332601"/>
            <a:ext cx="1541128" cy="276999"/>
          </a:xfrm>
        </p:spPr>
        <p:txBody>
          <a:bodyPr/>
          <a:lstStyle/>
          <a:p>
            <a:r>
              <a:rPr lang="it-IT" dirty="0" err="1" smtClean="0"/>
              <a:t>November</a:t>
            </a:r>
            <a:r>
              <a:rPr lang="it-IT" dirty="0" smtClean="0"/>
              <a:t> 2016</a:t>
            </a:r>
            <a:endParaRPr lang="en-US" dirty="0"/>
          </a:p>
        </p:txBody>
      </p:sp>
      <p:sp>
        <p:nvSpPr>
          <p:cNvPr id="5" name="Footer Placeholder 4"/>
          <p:cNvSpPr>
            <a:spLocks noGrp="1"/>
          </p:cNvSpPr>
          <p:nvPr>
            <p:ph type="ftr" sz="quarter" idx="11"/>
          </p:nvPr>
        </p:nvSpPr>
        <p:spPr>
          <a:xfrm>
            <a:off x="7404766" y="6475413"/>
            <a:ext cx="1139159" cy="184666"/>
          </a:xfrm>
        </p:spPr>
        <p:txBody>
          <a:body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4</a:t>
            </a:fld>
            <a:endParaRPr lang="en-US"/>
          </a:p>
        </p:txBody>
      </p:sp>
    </p:spTree>
    <p:extLst>
      <p:ext uri="{BB962C8B-B14F-4D97-AF65-F5344CB8AC3E}">
        <p14:creationId xmlns:p14="http://schemas.microsoft.com/office/powerpoint/2010/main" val="176596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645946"/>
          </a:xfrm>
        </p:spPr>
        <p:txBody>
          <a:bodyPr/>
          <a:lstStyle/>
          <a:p>
            <a:r>
              <a:rPr lang="en-GB" dirty="0" smtClean="0"/>
              <a:t>Message Flow</a:t>
            </a:r>
            <a:endParaRPr lang="en-GB" dirty="0"/>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a:xfrm>
            <a:off x="7404766" y="6475413"/>
            <a:ext cx="1139159" cy="184666"/>
          </a:xfrm>
        </p:spPr>
        <p:txBody>
          <a:bodyPr/>
          <a:lstStyle/>
          <a:p>
            <a:r>
              <a:rPr lang="en-US" dirty="0"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5</a:t>
            </a:fld>
            <a:endParaRPr lang="en-US"/>
          </a:p>
        </p:txBody>
      </p:sp>
      <p:pic>
        <p:nvPicPr>
          <p:cNvPr id="8" name="Content Placeholder 7"/>
          <p:cNvPicPr>
            <a:picLocks noGrp="1" noChangeAspect="1"/>
          </p:cNvPicPr>
          <p:nvPr>
            <p:ph idx="1"/>
          </p:nvPr>
        </p:nvPicPr>
        <p:blipFill>
          <a:blip r:embed="rId2"/>
          <a:stretch>
            <a:fillRect/>
          </a:stretch>
        </p:blipFill>
        <p:spPr>
          <a:xfrm>
            <a:off x="838200" y="1068153"/>
            <a:ext cx="7543800" cy="5346806"/>
          </a:xfrm>
          <a:prstGeom prst="rect">
            <a:avLst/>
          </a:prstGeom>
        </p:spPr>
      </p:pic>
    </p:spTree>
    <p:extLst>
      <p:ext uri="{BB962C8B-B14F-4D97-AF65-F5344CB8AC3E}">
        <p14:creationId xmlns:p14="http://schemas.microsoft.com/office/powerpoint/2010/main" val="146919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Fundamental Design Considerations</a:t>
            </a:r>
            <a:endParaRPr lang="en-GB" dirty="0"/>
          </a:p>
        </p:txBody>
      </p:sp>
      <p:sp>
        <p:nvSpPr>
          <p:cNvPr id="3" name="Content Placeholder 2"/>
          <p:cNvSpPr>
            <a:spLocks noGrp="1"/>
          </p:cNvSpPr>
          <p:nvPr>
            <p:ph idx="1"/>
          </p:nvPr>
        </p:nvSpPr>
        <p:spPr/>
        <p:txBody>
          <a:bodyPr/>
          <a:lstStyle/>
          <a:p>
            <a:pPr marL="0" indent="0">
              <a:buNone/>
            </a:pPr>
            <a:r>
              <a:rPr lang="en-US" b="0" dirty="0"/>
              <a:t>The main area of focus is how we abstract the layers between user, sensor management, sensor device, and sensed data</a:t>
            </a:r>
            <a:r>
              <a:rPr lang="en-US" b="0" dirty="0" smtClean="0"/>
              <a:t>.</a:t>
            </a:r>
          </a:p>
          <a:p>
            <a:pPr marL="0" indent="0">
              <a:buNone/>
            </a:pPr>
            <a:endParaRPr lang="en-US" b="0" dirty="0"/>
          </a:p>
          <a:p>
            <a:pPr marL="0" indent="0">
              <a:buNone/>
            </a:pPr>
            <a:r>
              <a:rPr lang="en-US" dirty="0" smtClean="0"/>
              <a:t>The </a:t>
            </a:r>
            <a:r>
              <a:rPr lang="en-US" dirty="0"/>
              <a:t>intention is to make it very flexible, and use as much of the tech that’s already well </a:t>
            </a:r>
            <a:r>
              <a:rPr lang="en-US" dirty="0" smtClean="0"/>
              <a:t>developed:</a:t>
            </a:r>
          </a:p>
          <a:p>
            <a:pPr marL="0" indent="0">
              <a:buNone/>
            </a:pPr>
            <a:endParaRPr lang="en-US" sz="1050" b="0" dirty="0" smtClean="0"/>
          </a:p>
          <a:p>
            <a:r>
              <a:rPr lang="en-US" b="0" dirty="0" smtClean="0"/>
              <a:t>Distributed/Cloud-based </a:t>
            </a:r>
            <a:r>
              <a:rPr lang="en-US" b="0" dirty="0"/>
              <a:t>data </a:t>
            </a:r>
            <a:r>
              <a:rPr lang="en-US" b="0" dirty="0" smtClean="0"/>
              <a:t>storage and processing</a:t>
            </a:r>
          </a:p>
          <a:p>
            <a:r>
              <a:rPr lang="en-US" b="0" dirty="0" smtClean="0"/>
              <a:t>Ubiquitous public shared networks (Internet, GSM)</a:t>
            </a:r>
          </a:p>
          <a:p>
            <a:r>
              <a:rPr lang="en-US" b="0" dirty="0"/>
              <a:t>Low cost open computer platforms</a:t>
            </a:r>
          </a:p>
          <a:p>
            <a:r>
              <a:rPr lang="en-US" b="0" dirty="0" smtClean="0"/>
              <a:t>Low cost RF receivers and SDRs</a:t>
            </a:r>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6</a:t>
            </a:fld>
            <a:endParaRPr lang="en-US"/>
          </a:p>
        </p:txBody>
      </p:sp>
    </p:spTree>
    <p:extLst>
      <p:ext uri="{BB962C8B-B14F-4D97-AF65-F5344CB8AC3E}">
        <p14:creationId xmlns:p14="http://schemas.microsoft.com/office/powerpoint/2010/main" val="1413909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 as much in the Cloud as possible</a:t>
            </a:r>
            <a:endParaRPr lang="en-GB" dirty="0"/>
          </a:p>
        </p:txBody>
      </p:sp>
      <p:sp>
        <p:nvSpPr>
          <p:cNvPr id="3" name="Content Placeholder 2"/>
          <p:cNvSpPr>
            <a:spLocks noGrp="1"/>
          </p:cNvSpPr>
          <p:nvPr>
            <p:ph idx="1"/>
          </p:nvPr>
        </p:nvSpPr>
        <p:spPr/>
        <p:txBody>
          <a:bodyPr/>
          <a:lstStyle/>
          <a:p>
            <a:r>
              <a:rPr lang="en-US" b="0" dirty="0"/>
              <a:t>Every part of the architecture can be hosted on a VM or even Code-as-a-Service </a:t>
            </a:r>
            <a:r>
              <a:rPr lang="en-US" b="0" dirty="0" smtClean="0"/>
              <a:t>– apart </a:t>
            </a:r>
            <a:r>
              <a:rPr lang="en-US" b="0" dirty="0"/>
              <a:t>from the sensing front end itself</a:t>
            </a:r>
            <a:r>
              <a:rPr lang="en-US" b="0" dirty="0" smtClean="0"/>
              <a:t>.</a:t>
            </a:r>
          </a:p>
          <a:p>
            <a:r>
              <a:rPr lang="en-US" b="0" dirty="0" smtClean="0"/>
              <a:t>The sensor could be a simple embedded device that meets basic requirement of standard...</a:t>
            </a:r>
          </a:p>
          <a:p>
            <a:r>
              <a:rPr lang="en-US" b="0" dirty="0" smtClean="0"/>
              <a:t>…or better, it should contain a computing platform (e.g. Linux-based computer board) that allows on-the-fly changes in sensor capabilities (e.g. pushing a processing algorithm to it) and autonomous activity</a:t>
            </a:r>
            <a:endParaRPr lang="en-US" b="0" dirty="0"/>
          </a:p>
          <a:p>
            <a:endParaRPr lang="en-GB" b="0" dirty="0"/>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7</a:t>
            </a:fld>
            <a:endParaRPr lang="en-US"/>
          </a:p>
        </p:txBody>
      </p:sp>
    </p:spTree>
    <p:extLst>
      <p:ext uri="{BB962C8B-B14F-4D97-AF65-F5344CB8AC3E}">
        <p14:creationId xmlns:p14="http://schemas.microsoft.com/office/powerpoint/2010/main" val="61438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 Thinking</a:t>
            </a:r>
            <a:endParaRPr lang="en-GB" dirty="0"/>
          </a:p>
        </p:txBody>
      </p:sp>
      <p:sp>
        <p:nvSpPr>
          <p:cNvPr id="3" name="Content Placeholder 2"/>
          <p:cNvSpPr>
            <a:spLocks noGrp="1"/>
          </p:cNvSpPr>
          <p:nvPr>
            <p:ph idx="1"/>
          </p:nvPr>
        </p:nvSpPr>
        <p:spPr>
          <a:xfrm>
            <a:off x="676072" y="1569378"/>
            <a:ext cx="7867853" cy="1859622"/>
          </a:xfrm>
        </p:spPr>
        <p:txBody>
          <a:bodyPr/>
          <a:lstStyle/>
          <a:p>
            <a:pPr marL="0" indent="0">
              <a:buNone/>
            </a:pPr>
            <a:r>
              <a:rPr lang="en-US" sz="2000" b="0" dirty="0"/>
              <a:t>We have no idea how the hardware tech will develop </a:t>
            </a:r>
            <a:r>
              <a:rPr lang="en-US" sz="2000" b="0" dirty="0" smtClean="0"/>
              <a:t>–SDRs</a:t>
            </a:r>
            <a:r>
              <a:rPr lang="en-US" sz="2000" b="0" dirty="0"/>
              <a:t>, </a:t>
            </a:r>
            <a:r>
              <a:rPr lang="en-US" sz="2000" b="0" dirty="0" smtClean="0"/>
              <a:t>antenna</a:t>
            </a:r>
            <a:r>
              <a:rPr lang="en-US" sz="2000" b="0" dirty="0"/>
              <a:t>, </a:t>
            </a:r>
            <a:r>
              <a:rPr lang="en-US" sz="2000" b="0" dirty="0" smtClean="0"/>
              <a:t>processing </a:t>
            </a:r>
            <a:r>
              <a:rPr lang="en-US" sz="2000" b="0" dirty="0"/>
              <a:t>power of devices… </a:t>
            </a:r>
            <a:r>
              <a:rPr lang="en-US" sz="2000" b="0" dirty="0" smtClean="0"/>
              <a:t>or the use cases and user requirements. </a:t>
            </a:r>
            <a:endParaRPr lang="en-US" sz="2000" b="0" dirty="0"/>
          </a:p>
          <a:p>
            <a:pPr marL="0" indent="0">
              <a:buNone/>
            </a:pPr>
            <a:r>
              <a:rPr lang="en-US" sz="2000" b="0" dirty="0" smtClean="0"/>
              <a:t>The </a:t>
            </a:r>
            <a:r>
              <a:rPr lang="en-US" sz="2000" b="0" dirty="0"/>
              <a:t>intent </a:t>
            </a:r>
            <a:r>
              <a:rPr lang="en-US" sz="2000" b="0" dirty="0" smtClean="0"/>
              <a:t>of the </a:t>
            </a:r>
            <a:r>
              <a:rPr lang="en-US" sz="2000" b="0" dirty="0"/>
              <a:t>standard is to not enforce </a:t>
            </a:r>
            <a:r>
              <a:rPr lang="en-US" sz="2000" b="0" dirty="0" smtClean="0"/>
              <a:t>sensing </a:t>
            </a:r>
            <a:r>
              <a:rPr lang="en-US" sz="2000" b="0" dirty="0"/>
              <a:t>hardware </a:t>
            </a:r>
            <a:r>
              <a:rPr lang="en-US" sz="2000" b="0" dirty="0" smtClean="0"/>
              <a:t>capabilities.</a:t>
            </a:r>
          </a:p>
          <a:p>
            <a:pPr marL="0" indent="0">
              <a:buNone/>
            </a:pPr>
            <a:r>
              <a:rPr lang="en-US" sz="2000" dirty="0" smtClean="0"/>
              <a:t>Collect data as to when and how sensing was done, the user must interpret it.</a:t>
            </a:r>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8</a:t>
            </a:fld>
            <a:endParaRPr lang="en-US"/>
          </a:p>
        </p:txBody>
      </p:sp>
      <p:sp>
        <p:nvSpPr>
          <p:cNvPr id="9" name="Bevel 8"/>
          <p:cNvSpPr/>
          <p:nvPr/>
        </p:nvSpPr>
        <p:spPr bwMode="auto">
          <a:xfrm>
            <a:off x="762000" y="4156201"/>
            <a:ext cx="1939673" cy="2015999"/>
          </a:xfrm>
          <a:prstGeom prst="bevel">
            <a:avLst>
              <a:gd name="adj" fmla="val 3473"/>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indent="0">
              <a:buNone/>
            </a:pPr>
            <a:r>
              <a:rPr lang="en-US" sz="1200" b="0" dirty="0">
                <a:solidFill>
                  <a:schemeClr val="tx1"/>
                </a:solidFill>
                <a:latin typeface="Arial" charset="0"/>
                <a:ea typeface="Arial" charset="0"/>
                <a:cs typeface="Arial" charset="0"/>
              </a:rPr>
              <a:t>Sensing hardware capabilities </a:t>
            </a:r>
            <a:r>
              <a:rPr lang="en-US" sz="1200" b="0" dirty="0" smtClean="0">
                <a:solidFill>
                  <a:schemeClr val="tx1"/>
                </a:solidFill>
                <a:latin typeface="Arial" charset="0"/>
                <a:ea typeface="Arial" charset="0"/>
                <a:cs typeface="Arial" charset="0"/>
              </a:rPr>
              <a:t>reported in discovery process` to user. User </a:t>
            </a:r>
            <a:r>
              <a:rPr lang="en-US" sz="1200" b="0" dirty="0">
                <a:solidFill>
                  <a:schemeClr val="tx1"/>
                </a:solidFill>
                <a:latin typeface="Arial" charset="0"/>
                <a:ea typeface="Arial" charset="0"/>
                <a:cs typeface="Arial" charset="0"/>
              </a:rPr>
              <a:t>decides </a:t>
            </a:r>
            <a:r>
              <a:rPr lang="en-US" sz="1200" b="0" dirty="0" smtClean="0">
                <a:solidFill>
                  <a:schemeClr val="tx1"/>
                </a:solidFill>
                <a:latin typeface="Arial" charset="0"/>
                <a:ea typeface="Arial" charset="0"/>
                <a:cs typeface="Arial" charset="0"/>
              </a:rPr>
              <a:t>on </a:t>
            </a:r>
            <a:r>
              <a:rPr lang="en-US" sz="1200" b="0" dirty="0">
                <a:solidFill>
                  <a:schemeClr val="tx1"/>
                </a:solidFill>
                <a:latin typeface="Arial" charset="0"/>
                <a:ea typeface="Arial" charset="0"/>
                <a:cs typeface="Arial" charset="0"/>
              </a:rPr>
              <a:t>scan type/schedule, and requests it to be done.</a:t>
            </a:r>
          </a:p>
        </p:txBody>
      </p:sp>
      <p:sp>
        <p:nvSpPr>
          <p:cNvPr id="10" name="Bevel 9"/>
          <p:cNvSpPr/>
          <p:nvPr/>
        </p:nvSpPr>
        <p:spPr bwMode="auto">
          <a:xfrm>
            <a:off x="3619500" y="3574579"/>
            <a:ext cx="1939673" cy="2015999"/>
          </a:xfrm>
          <a:prstGeom prst="bevel">
            <a:avLst>
              <a:gd name="adj" fmla="val 3974"/>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indent="0">
              <a:buNone/>
            </a:pPr>
            <a:r>
              <a:rPr lang="en-US" sz="1200" b="0" dirty="0">
                <a:solidFill>
                  <a:schemeClr val="tx1"/>
                </a:solidFill>
                <a:latin typeface="Arial" charset="0"/>
                <a:ea typeface="Arial" charset="0"/>
                <a:cs typeface="Arial" charset="0"/>
              </a:rPr>
              <a:t>All scans have associated metadata describing the requestor, device capabilities, current configuration, environment, etc.</a:t>
            </a:r>
          </a:p>
        </p:txBody>
      </p:sp>
      <p:sp>
        <p:nvSpPr>
          <p:cNvPr id="11" name="Bevel 10"/>
          <p:cNvSpPr/>
          <p:nvPr/>
        </p:nvSpPr>
        <p:spPr bwMode="auto">
          <a:xfrm>
            <a:off x="6447817" y="4156201"/>
            <a:ext cx="1939673" cy="2015999"/>
          </a:xfrm>
          <a:prstGeom prst="bevel">
            <a:avLst>
              <a:gd name="adj" fmla="val 3473"/>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indent="0">
              <a:buNone/>
            </a:pPr>
            <a:r>
              <a:rPr lang="en-US" sz="1200" b="0" dirty="0">
                <a:solidFill>
                  <a:schemeClr val="tx1"/>
                </a:solidFill>
                <a:latin typeface="Arial" charset="0"/>
                <a:ea typeface="Arial" charset="0"/>
                <a:cs typeface="Arial" charset="0"/>
              </a:rPr>
              <a:t>This “package” of scan data + metadata is sent to a data store(s) – </a:t>
            </a:r>
            <a:r>
              <a:rPr lang="en-US" sz="1200" b="0" dirty="0" smtClean="0">
                <a:solidFill>
                  <a:schemeClr val="tx1"/>
                </a:solidFill>
                <a:latin typeface="Arial" charset="0"/>
                <a:ea typeface="Arial" charset="0"/>
                <a:cs typeface="Arial" charset="0"/>
              </a:rPr>
              <a:t>where user retrieves </a:t>
            </a:r>
            <a:r>
              <a:rPr lang="en-US" sz="1200" b="0" smtClean="0">
                <a:solidFill>
                  <a:schemeClr val="tx1"/>
                </a:solidFill>
                <a:latin typeface="Arial" charset="0"/>
                <a:ea typeface="Arial" charset="0"/>
                <a:cs typeface="Arial" charset="0"/>
              </a:rPr>
              <a:t>it and  interprets. </a:t>
            </a:r>
            <a:endParaRPr lang="en-US" sz="1200" b="0" dirty="0">
              <a:solidFill>
                <a:schemeClr val="tx1"/>
              </a:solidFill>
              <a:latin typeface="Arial" charset="0"/>
              <a:ea typeface="Arial" charset="0"/>
              <a:cs typeface="Arial" charset="0"/>
            </a:endParaRPr>
          </a:p>
        </p:txBody>
      </p:sp>
      <p:sp>
        <p:nvSpPr>
          <p:cNvPr id="14" name="Bent Arrow 13"/>
          <p:cNvSpPr/>
          <p:nvPr/>
        </p:nvSpPr>
        <p:spPr bwMode="auto">
          <a:xfrm>
            <a:off x="2474786" y="3470401"/>
            <a:ext cx="1030413" cy="640404"/>
          </a:xfrm>
          <a:prstGeom prst="bentArrow">
            <a:avLst>
              <a:gd name="adj1" fmla="val 16223"/>
              <a:gd name="adj2" fmla="val 22722"/>
              <a:gd name="adj3" fmla="val 24899"/>
              <a:gd name="adj4" fmla="val 83112"/>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6" name="Bent Arrow 15"/>
          <p:cNvSpPr/>
          <p:nvPr/>
        </p:nvSpPr>
        <p:spPr bwMode="auto">
          <a:xfrm rot="5400000">
            <a:off x="5997624" y="3250429"/>
            <a:ext cx="536226" cy="1184526"/>
          </a:xfrm>
          <a:prstGeom prst="bentArrow">
            <a:avLst>
              <a:gd name="adj1" fmla="val 19909"/>
              <a:gd name="adj2" fmla="val 27765"/>
              <a:gd name="adj3" fmla="val 26418"/>
              <a:gd name="adj4" fmla="val 73582"/>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Tree>
    <p:extLst>
      <p:ext uri="{BB962C8B-B14F-4D97-AF65-F5344CB8AC3E}">
        <p14:creationId xmlns:p14="http://schemas.microsoft.com/office/powerpoint/2010/main" val="1546029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r>
              <a:rPr lang="en-US" dirty="0" smtClean="0"/>
              <a:t>Regulation/enforcement activities</a:t>
            </a:r>
          </a:p>
          <a:p>
            <a:r>
              <a:rPr lang="en-US" dirty="0" smtClean="0"/>
              <a:t>Interference detection, classification, location</a:t>
            </a:r>
          </a:p>
          <a:p>
            <a:r>
              <a:rPr lang="en-US" dirty="0" smtClean="0"/>
              <a:t>Drive </a:t>
            </a:r>
            <a:r>
              <a:rPr lang="en-US" dirty="0"/>
              <a:t>low cost sensing into White Space radio/CR </a:t>
            </a:r>
            <a:endParaRPr lang="en-US" dirty="0" smtClean="0"/>
          </a:p>
          <a:p>
            <a:r>
              <a:rPr lang="en-US" dirty="0" smtClean="0"/>
              <a:t>Spectrum planning</a:t>
            </a:r>
            <a:endParaRPr lang="en-GB" dirty="0"/>
          </a:p>
        </p:txBody>
      </p:sp>
      <p:sp>
        <p:nvSpPr>
          <p:cNvPr id="4" name="Date Placeholder 3"/>
          <p:cNvSpPr>
            <a:spLocks noGrp="1"/>
          </p:cNvSpPr>
          <p:nvPr>
            <p:ph type="dt" sz="half" idx="10"/>
          </p:nvPr>
        </p:nvSpPr>
        <p:spPr/>
        <p:txBody>
          <a:bodyPr/>
          <a:lstStyle/>
          <a:p>
            <a:r>
              <a:rPr lang="it-IT" smtClean="0"/>
              <a:t>November 2016</a:t>
            </a:r>
            <a:endParaRPr lang="en-US" dirty="0"/>
          </a:p>
        </p:txBody>
      </p:sp>
      <p:sp>
        <p:nvSpPr>
          <p:cNvPr id="5" name="Footer Placeholder 4"/>
          <p:cNvSpPr>
            <a:spLocks noGrp="1"/>
          </p:cNvSpPr>
          <p:nvPr>
            <p:ph type="ftr" sz="quarter" idx="11"/>
          </p:nvPr>
        </p:nvSpPr>
        <p:spPr/>
        <p:txBody>
          <a:bodyPr/>
          <a:lstStyle/>
          <a:p>
            <a:r>
              <a:rPr lang="en-US" smtClean="0"/>
              <a:t>SCOS Task Group</a:t>
            </a:r>
            <a:endParaRPr lang="en-US" dirty="0"/>
          </a:p>
        </p:txBody>
      </p:sp>
      <p:sp>
        <p:nvSpPr>
          <p:cNvPr id="6" name="Slide Number Placeholder 5"/>
          <p:cNvSpPr>
            <a:spLocks noGrp="1"/>
          </p:cNvSpPr>
          <p:nvPr>
            <p:ph type="sldNum" sz="quarter" idx="12"/>
          </p:nvPr>
        </p:nvSpPr>
        <p:spPr/>
        <p:txBody>
          <a:bodyPr/>
          <a:lstStyle/>
          <a:p>
            <a:r>
              <a:rPr lang="en-US" smtClean="0"/>
              <a:t>Slide </a:t>
            </a:r>
            <a:fld id="{4D4FA1FF-0ED4-4B96-B4F5-2F01A1E3F25F}" type="slidenum">
              <a:rPr lang="en-US" smtClean="0"/>
              <a:pPr/>
              <a:t>9</a:t>
            </a:fld>
            <a:endParaRPr lang="en-US"/>
          </a:p>
        </p:txBody>
      </p:sp>
    </p:spTree>
    <p:extLst>
      <p:ext uri="{BB962C8B-B14F-4D97-AF65-F5344CB8AC3E}">
        <p14:creationId xmlns:p14="http://schemas.microsoft.com/office/powerpoint/2010/main" val="78925262"/>
      </p:ext>
    </p:extLst>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11006</TotalTime>
  <Words>831</Words>
  <Application>Microsoft Macintosh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Times New Roman</vt:lpstr>
      <vt:lpstr>Arial</vt:lpstr>
      <vt:lpstr>802-22-Submission</vt:lpstr>
      <vt:lpstr>A distributed spectrum monitoring system</vt:lpstr>
      <vt:lpstr>SCOS Architecture</vt:lpstr>
      <vt:lpstr>Detail of SSD </vt:lpstr>
      <vt:lpstr>Detail of SSM and Users</vt:lpstr>
      <vt:lpstr>Message Flow</vt:lpstr>
      <vt:lpstr>Fundamental Design Considerations</vt:lpstr>
      <vt:lpstr>Put as much in the Cloud as possible</vt:lpstr>
      <vt:lpstr>Design Thinking</vt:lpstr>
      <vt:lpstr>Purpose</vt:lpstr>
      <vt:lpstr>Where P1900.6 group can help</vt:lpstr>
      <vt:lpstr>Thank you  roger.hislop@is.co.za</vt:lpstr>
    </vt:vector>
  </TitlesOfParts>
  <Company>Internet Solutions</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802.22.3 TG task breakdown</dc:title>
  <dc:creator>Roger Hislop</dc:creator>
  <cp:lastModifiedBy>Roger Hislop (IS)</cp:lastModifiedBy>
  <cp:revision>139</cp:revision>
  <cp:lastPrinted>1998-02-10T13:28:06Z</cp:lastPrinted>
  <dcterms:created xsi:type="dcterms:W3CDTF">2010-04-08T03:57:18Z</dcterms:created>
  <dcterms:modified xsi:type="dcterms:W3CDTF">2016-11-30T13:46:40Z</dcterms:modified>
</cp:coreProperties>
</file>