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7" r:id="rId3"/>
    <p:sldId id="395" r:id="rId4"/>
    <p:sldId id="277" r:id="rId5"/>
    <p:sldId id="293" r:id="rId6"/>
    <p:sldId id="294" r:id="rId7"/>
    <p:sldId id="291" r:id="rId8"/>
    <p:sldId id="288" r:id="rId9"/>
    <p:sldId id="394" r:id="rId10"/>
    <p:sldId id="286" r:id="rId11"/>
    <p:sldId id="290" r:id="rId12"/>
    <p:sldId id="295" r:id="rId13"/>
    <p:sldId id="292" r:id="rId14"/>
    <p:sldId id="264"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43" autoAdjust="0"/>
  </p:normalViewPr>
  <p:slideViewPr>
    <p:cSldViewPr>
      <p:cViewPr varScale="1">
        <p:scale>
          <a:sx n="82" d="100"/>
          <a:sy n="82" d="100"/>
        </p:scale>
        <p:origin x="1474" y="62"/>
      </p:cViewPr>
      <p:guideLst>
        <p:guide orient="horz" pos="2160"/>
        <p:guide pos="2880"/>
      </p:guideLst>
    </p:cSldViewPr>
  </p:slideViewPr>
  <p:outlineViewPr>
    <p:cViewPr varScale="1">
      <p:scale>
        <a:sx n="33" d="100"/>
        <a:sy n="33" d="100"/>
      </p:scale>
      <p:origin x="0" y="51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802.11-14/0897r0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9268789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802.11-14/0897r0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37585752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802.11-14/0897r0</a:t>
            </a:r>
            <a:endParaRPr lang="en-US" dirty="0"/>
          </a:p>
        </p:txBody>
      </p:sp>
      <p:sp>
        <p:nvSpPr>
          <p:cNvPr id="5" name="Rectangle 3"/>
          <p:cNvSpPr>
            <a:spLocks noGrp="1" noChangeArrowheads="1"/>
          </p:cNvSpPr>
          <p:nvPr>
            <p:ph type="dt"/>
          </p:nvPr>
        </p:nvSpPr>
        <p:spPr>
          <a:ln/>
        </p:spPr>
        <p:txBody>
          <a:bodyPr/>
          <a:lstStyle/>
          <a:p>
            <a:r>
              <a:rPr lang="en-US"/>
              <a:t>July 2014</a:t>
            </a:r>
            <a:endParaRPr lang="en-US" dirty="0"/>
          </a:p>
        </p:txBody>
      </p:sp>
      <p:sp>
        <p:nvSpPr>
          <p:cNvPr id="6" name="Rectangle 6"/>
          <p:cNvSpPr>
            <a:spLocks noGrp="1" noChangeArrowheads="1"/>
          </p:cNvSpPr>
          <p:nvPr>
            <p:ph type="ftr"/>
          </p:nvPr>
        </p:nvSpPr>
        <p:spPr>
          <a:ln/>
        </p:spPr>
        <p:txBody>
          <a:bodyPr/>
          <a:lstStyle/>
          <a:p>
            <a:r>
              <a:rPr lang="en-US"/>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802.11-14/0897r0</a:t>
            </a:r>
            <a:endParaRPr lang="en-US" dirty="0"/>
          </a:p>
        </p:txBody>
      </p:sp>
      <p:sp>
        <p:nvSpPr>
          <p:cNvPr id="5" name="Rectangle 3"/>
          <p:cNvSpPr>
            <a:spLocks noGrp="1" noChangeArrowheads="1"/>
          </p:cNvSpPr>
          <p:nvPr>
            <p:ph type="dt"/>
          </p:nvPr>
        </p:nvSpPr>
        <p:spPr>
          <a:ln/>
        </p:spPr>
        <p:txBody>
          <a:bodyPr/>
          <a:lstStyle/>
          <a:p>
            <a:r>
              <a:rPr lang="en-US"/>
              <a:t>July 2014</a:t>
            </a:r>
            <a:endParaRPr lang="en-US" dirty="0"/>
          </a:p>
        </p:txBody>
      </p:sp>
      <p:sp>
        <p:nvSpPr>
          <p:cNvPr id="6" name="Rectangle 6"/>
          <p:cNvSpPr>
            <a:spLocks noGrp="1" noChangeArrowheads="1"/>
          </p:cNvSpPr>
          <p:nvPr>
            <p:ph type="ftr"/>
          </p:nvPr>
        </p:nvSpPr>
        <p:spPr>
          <a:ln/>
        </p:spPr>
        <p:txBody>
          <a:bodyPr/>
          <a:lstStyle/>
          <a:p>
            <a:r>
              <a:rPr lang="en-US"/>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2014</a:t>
            </a:r>
            <a:endParaRPr lang="en-GB" dirty="0"/>
          </a:p>
        </p:txBody>
      </p:sp>
      <p:sp>
        <p:nvSpPr>
          <p:cNvPr id="7" name="Rectangle 4"/>
          <p:cNvSpPr>
            <a:spLocks noGrp="1" noChangeArrowheads="1"/>
          </p:cNvSpPr>
          <p:nvPr>
            <p:ph type="ftr" idx="16"/>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2014</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2014</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2014</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2014</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041876" y="6475413"/>
            <a:ext cx="3500462"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BAE Systems, </a:t>
            </a:r>
            <a:r>
              <a:rPr lang="en-GB" dirty="0" err="1"/>
              <a:t>WhiteSpace</a:t>
            </a:r>
            <a:r>
              <a:rPr lang="en-GB" dirty="0"/>
              <a:t> Alliance</a:t>
            </a:r>
          </a:p>
        </p:txBody>
      </p:sp>
      <p:sp>
        <p:nvSpPr>
          <p:cNvPr id="1029" name="Rectangle 5"/>
          <p:cNvSpPr>
            <a:spLocks noGrp="1" noChangeArrowheads="1"/>
          </p:cNvSpPr>
          <p:nvPr>
            <p:ph type="sldNum"/>
          </p:nvPr>
        </p:nvSpPr>
        <p:spPr bwMode="auto">
          <a:xfrm>
            <a:off x="4102126" y="6475413"/>
            <a:ext cx="77150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18-22/0049r0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22/dcn/18/22-18-0040-00-0000-802-22-3-par-extension-reque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eee802.org/22/MembershipList/membership_november_2018.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707-01-0PAR-par-review-sc-meeting-agenda-and-comment-slides-november-2018-bangkok.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22/MembershipList/membership_november_2018.pdf" TargetMode="External"/><Relationship Id="rId2" Type="http://schemas.openxmlformats.org/officeDocument/2006/relationships/hyperlink" Target="https://mentor.ieee.org/802.22/dcn/18/22-18-0041-00-0000-802-22-revision-par-extensio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P802.22 PAR Extension and P80.22.3 PAR Extension Comment Resolution</a:t>
            </a:r>
          </a:p>
        </p:txBody>
      </p:sp>
      <p:sp>
        <p:nvSpPr>
          <p:cNvPr id="3074" name="Rectangle 2"/>
          <p:cNvSpPr>
            <a:spLocks noGrp="1" noChangeArrowheads="1"/>
          </p:cNvSpPr>
          <p:nvPr>
            <p:ph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a:t>November 2018</a:t>
            </a:r>
            <a:endParaRPr lang="en-GB" dirty="0"/>
          </a:p>
        </p:txBody>
      </p:sp>
      <p:sp>
        <p:nvSpPr>
          <p:cNvPr id="3076" name="Rectangle 4"/>
          <p:cNvSpPr>
            <a:spLocks noChangeArrowheads="1"/>
          </p:cNvSpPr>
          <p:nvPr/>
        </p:nvSpPr>
        <p:spPr bwMode="auto">
          <a:xfrm>
            <a:off x="533400" y="2454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
          <p:cNvGraphicFramePr>
            <a:graphicFrameLocks noChangeAspect="1"/>
          </p:cNvGraphicFramePr>
          <p:nvPr>
            <p:extLst>
              <p:ext uri="{D42A27DB-BD31-4B8C-83A1-F6EECF244321}">
                <p14:modId xmlns:p14="http://schemas.microsoft.com/office/powerpoint/2010/main" val="2073340358"/>
              </p:ext>
            </p:extLst>
          </p:nvPr>
        </p:nvGraphicFramePr>
        <p:xfrm>
          <a:off x="501650" y="2884488"/>
          <a:ext cx="7516813" cy="2511425"/>
        </p:xfrm>
        <a:graphic>
          <a:graphicData uri="http://schemas.openxmlformats.org/presentationml/2006/ole">
            <mc:AlternateContent xmlns:mc="http://schemas.openxmlformats.org/markup-compatibility/2006">
              <mc:Choice xmlns:v="urn:schemas-microsoft-com:vml" Requires="v">
                <p:oleObj spid="_x0000_s3190" name="Document" r:id="rId4" imgW="8657726" imgH="2890809" progId="Word.Document.8">
                  <p:embed/>
                </p:oleObj>
              </mc:Choice>
              <mc:Fallback>
                <p:oleObj name="Document" r:id="rId4" imgW="8657726" imgH="2890809" progId="Word.Document.8">
                  <p:embed/>
                  <p:pic>
                    <p:nvPicPr>
                      <p:cNvPr id="0" name="Object 3"/>
                      <p:cNvPicPr>
                        <a:picLocks noChangeAspect="1" noChangeArrowheads="1"/>
                      </p:cNvPicPr>
                      <p:nvPr/>
                    </p:nvPicPr>
                    <p:blipFill>
                      <a:blip r:embed="rId5"/>
                      <a:srcRect/>
                      <a:stretch>
                        <a:fillRect/>
                      </a:stretch>
                    </p:blipFill>
                    <p:spPr bwMode="auto">
                      <a:xfrm>
                        <a:off x="501650" y="2884488"/>
                        <a:ext cx="7516813" cy="25114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the 802.11 Working Group</a:t>
            </a:r>
            <a:endParaRPr lang="en-US" sz="4000" dirty="0"/>
          </a:p>
        </p:txBody>
      </p:sp>
      <p:sp>
        <p:nvSpPr>
          <p:cNvPr id="9" name="Content Placeholder 2">
            <a:extLst>
              <a:ext uri="{FF2B5EF4-FFF2-40B4-BE49-F238E27FC236}">
                <a16:creationId xmlns:a16="http://schemas.microsoft.com/office/drawing/2014/main" id="{5B5A6D82-5675-4BE6-BD08-56DF416D7A51}"/>
              </a:ext>
            </a:extLst>
          </p:cNvPr>
          <p:cNvSpPr>
            <a:spLocks noGrp="1"/>
          </p:cNvSpPr>
          <p:nvPr>
            <p:ph idx="1"/>
          </p:nvPr>
        </p:nvSpPr>
        <p:spPr>
          <a:xfrm>
            <a:off x="457200" y="1561257"/>
            <a:ext cx="8229600" cy="4113213"/>
          </a:xfrm>
        </p:spPr>
        <p:txBody>
          <a:bodyPr/>
          <a:lstStyle/>
          <a:p>
            <a:r>
              <a:rPr lang="en-US" dirty="0"/>
              <a:t>Item 1: Question 2: Change “</a:t>
            </a:r>
            <a:r>
              <a:rPr lang="en-US" b="0" dirty="0"/>
              <a:t>this round.” to something more definitive. Or change “during this round” to “in the 5</a:t>
            </a:r>
            <a:r>
              <a:rPr lang="en-US" b="0" baseline="30000" dirty="0"/>
              <a:t>th</a:t>
            </a:r>
            <a:r>
              <a:rPr lang="en-US" b="0" dirty="0"/>
              <a:t> WG LB”</a:t>
            </a:r>
          </a:p>
          <a:p>
            <a:r>
              <a:rPr lang="en-US" dirty="0"/>
              <a:t>Response</a:t>
            </a:r>
            <a:r>
              <a:rPr lang="en-US" b="0" dirty="0"/>
              <a:t>: Agree. We will change the PAR language to reflect “5</a:t>
            </a:r>
            <a:r>
              <a:rPr lang="en-US" b="0" baseline="30000" dirty="0"/>
              <a:t>th</a:t>
            </a:r>
            <a:r>
              <a:rPr lang="en-US" b="0" dirty="0"/>
              <a:t> Working Group Letter Ballot”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t>July 2014</a:t>
            </a:r>
            <a:endParaRPr lang="en-GB" dirty="0"/>
          </a:p>
        </p:txBody>
      </p:sp>
    </p:spTree>
    <p:extLst>
      <p:ext uri="{BB962C8B-B14F-4D97-AF65-F5344CB8AC3E}">
        <p14:creationId xmlns:p14="http://schemas.microsoft.com/office/powerpoint/2010/main" val="2659304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Bob Grow for the 802.3 Working Group</a:t>
            </a:r>
            <a:endParaRPr lang="en-US" sz="4000" dirty="0"/>
          </a:p>
        </p:txBody>
      </p:sp>
      <p:sp>
        <p:nvSpPr>
          <p:cNvPr id="8" name="Content Placeholder 2">
            <a:extLst>
              <a:ext uri="{FF2B5EF4-FFF2-40B4-BE49-F238E27FC236}">
                <a16:creationId xmlns:a16="http://schemas.microsoft.com/office/drawing/2014/main" id="{74F212AE-AE74-4A93-BE07-B96106C5CA39}"/>
              </a:ext>
            </a:extLst>
          </p:cNvPr>
          <p:cNvSpPr>
            <a:spLocks noGrp="1"/>
          </p:cNvSpPr>
          <p:nvPr>
            <p:ph idx="1"/>
          </p:nvPr>
        </p:nvSpPr>
        <p:spPr>
          <a:xfrm>
            <a:off x="457200" y="1436967"/>
            <a:ext cx="8229600" cy="4525963"/>
          </a:xfrm>
        </p:spPr>
        <p:txBody>
          <a:bodyPr>
            <a:normAutofit/>
          </a:bodyPr>
          <a:lstStyle/>
          <a:p>
            <a:pPr marL="0" indent="0">
              <a:buFontTx/>
              <a:buNone/>
            </a:pPr>
            <a:r>
              <a:rPr lang="en-US" sz="1800" kern="1200" dirty="0">
                <a:solidFill>
                  <a:schemeClr val="tx1"/>
                </a:solidFill>
                <a:effectLst/>
                <a:latin typeface="+mn-lt"/>
                <a:ea typeface="+mn-ea"/>
                <a:cs typeface="+mn-cs"/>
              </a:rPr>
              <a:t>Standard - Spectrum Characterization and Occupancy Sensing</a:t>
            </a:r>
          </a:p>
          <a:p>
            <a:pPr marL="0" indent="0">
              <a:buFontTx/>
              <a:buNone/>
            </a:pPr>
            <a:r>
              <a:rPr lang="en-US" sz="1800" kern="1200" dirty="0">
                <a:solidFill>
                  <a:srgbClr val="FFC000"/>
                </a:solidFill>
                <a:effectLst/>
                <a:latin typeface="+mn-lt"/>
                <a:ea typeface="+mn-ea"/>
                <a:cs typeface="+mn-cs"/>
                <a:hlinkClick r:id="rId2">
                  <a:extLst>
                    <a:ext uri="{A12FA001-AC4F-418D-AE19-62706E023703}">
                      <ahyp:hlinkClr xmlns:ahyp="http://schemas.microsoft.com/office/drawing/2018/hyperlinkcolor" val="tx"/>
                    </a:ext>
                  </a:extLst>
                </a:hlinkClick>
              </a:rPr>
              <a:t>PAR Extension</a:t>
            </a:r>
            <a:endParaRPr lang="en-US" sz="1800" kern="1200" dirty="0">
              <a:solidFill>
                <a:srgbClr val="FFC000"/>
              </a:solidFill>
              <a:effectLst/>
              <a:latin typeface="+mn-lt"/>
              <a:ea typeface="+mn-ea"/>
              <a:cs typeface="+mn-cs"/>
            </a:endParaRPr>
          </a:p>
          <a:p>
            <a:r>
              <a:rPr lang="en-US" sz="1800" kern="1200" dirty="0">
                <a:solidFill>
                  <a:schemeClr val="tx1"/>
                </a:solidFill>
                <a:effectLst/>
                <a:latin typeface="+mn-lt"/>
                <a:ea typeface="+mn-ea"/>
                <a:cs typeface="+mn-cs"/>
              </a:rPr>
              <a:t>1, Extension Years – </a:t>
            </a:r>
            <a:r>
              <a:rPr lang="en-US" sz="1800" b="0" kern="1200" dirty="0">
                <a:solidFill>
                  <a:schemeClr val="tx1"/>
                </a:solidFill>
                <a:effectLst/>
                <a:latin typeface="+mn-lt"/>
                <a:ea typeface="+mn-ea"/>
                <a:cs typeface="+mn-cs"/>
              </a:rPr>
              <a:t>With an estimated October 2019 </a:t>
            </a:r>
            <a:r>
              <a:rPr lang="en-US" sz="1800" b="0" kern="1200" dirty="0" err="1">
                <a:solidFill>
                  <a:schemeClr val="tx1"/>
                </a:solidFill>
                <a:effectLst/>
                <a:latin typeface="+mn-lt"/>
                <a:ea typeface="+mn-ea"/>
                <a:cs typeface="+mn-cs"/>
              </a:rPr>
              <a:t>RevCom</a:t>
            </a:r>
            <a:r>
              <a:rPr lang="en-US" sz="1800" b="0" kern="1200" dirty="0">
                <a:solidFill>
                  <a:schemeClr val="tx1"/>
                </a:solidFill>
                <a:effectLst/>
                <a:latin typeface="+mn-lt"/>
                <a:ea typeface="+mn-ea"/>
                <a:cs typeface="+mn-cs"/>
              </a:rPr>
              <a:t> submittal, it would be prudent to ask for a 2-year extension to leave some margin for project slip or submittal problems delaying </a:t>
            </a:r>
            <a:r>
              <a:rPr lang="en-US" sz="1800" b="0" kern="1200" dirty="0" err="1">
                <a:solidFill>
                  <a:schemeClr val="tx1"/>
                </a:solidFill>
                <a:effectLst/>
                <a:latin typeface="+mn-lt"/>
                <a:ea typeface="+mn-ea"/>
                <a:cs typeface="+mn-cs"/>
              </a:rPr>
              <a:t>RevCom</a:t>
            </a:r>
            <a:r>
              <a:rPr lang="en-US" sz="1800" b="0" kern="1200" dirty="0">
                <a:solidFill>
                  <a:schemeClr val="tx1"/>
                </a:solidFill>
                <a:effectLst/>
                <a:latin typeface="+mn-lt"/>
                <a:ea typeface="+mn-ea"/>
                <a:cs typeface="+mn-cs"/>
              </a:rPr>
              <a:t> consideration until 2020.</a:t>
            </a:r>
          </a:p>
          <a:p>
            <a:pPr marL="342900" marR="0" indent="-342900" algn="l" defTabSz="457200" rtl="0" eaLnBrk="1" fontAlgn="auto" latinLnBrk="0" hangingPunct="1">
              <a:lnSpc>
                <a:spcPct val="100000"/>
              </a:lnSpc>
              <a:spcBef>
                <a:spcPct val="20000"/>
              </a:spcBef>
              <a:spcAft>
                <a:spcPts val="0"/>
              </a:spcAft>
              <a:buClrTx/>
              <a:buSzTx/>
              <a:buFont typeface="Wingdings" charset="2"/>
              <a:buChar char="Ø"/>
              <a:tabLst/>
              <a:defRPr/>
            </a:pPr>
            <a:r>
              <a:rPr lang="en-US" sz="1800" kern="1200" dirty="0">
                <a:solidFill>
                  <a:schemeClr val="tx1"/>
                </a:solidFill>
                <a:effectLst/>
                <a:latin typeface="+mn-lt"/>
                <a:ea typeface="+mn-ea"/>
                <a:cs typeface="+mn-cs"/>
              </a:rPr>
              <a:t>Response – </a:t>
            </a:r>
            <a:r>
              <a:rPr lang="en-US" sz="1800" b="0" kern="1200" dirty="0">
                <a:solidFill>
                  <a:schemeClr val="tx1"/>
                </a:solidFill>
                <a:effectLst/>
                <a:latin typeface="+mn-lt"/>
                <a:ea typeface="+mn-ea"/>
                <a:cs typeface="+mn-cs"/>
              </a:rPr>
              <a:t>Agree. We will request for two year extension to this project.</a:t>
            </a:r>
          </a:p>
          <a:p>
            <a:r>
              <a:rPr lang="en-US" sz="1800" kern="1200" dirty="0">
                <a:solidFill>
                  <a:schemeClr val="tx1"/>
                </a:solidFill>
                <a:effectLst/>
                <a:latin typeface="+mn-lt"/>
                <a:ea typeface="+mn-ea"/>
                <a:cs typeface="+mn-cs"/>
              </a:rPr>
              <a:t>2, Why Extend – Four -&gt; four.  </a:t>
            </a:r>
          </a:p>
          <a:p>
            <a:pPr marL="342900" marR="0" indent="-342900" algn="l" defTabSz="457200" rtl="0" eaLnBrk="1" fontAlgn="auto" latinLnBrk="0" hangingPunct="1">
              <a:lnSpc>
                <a:spcPct val="100000"/>
              </a:lnSpc>
              <a:spcBef>
                <a:spcPct val="20000"/>
              </a:spcBef>
              <a:spcAft>
                <a:spcPts val="0"/>
              </a:spcAft>
              <a:buClrTx/>
              <a:buSzTx/>
              <a:buFont typeface="Wingdings" charset="2"/>
              <a:buChar char="Ø"/>
              <a:tabLst/>
              <a:defRPr/>
            </a:pPr>
            <a:r>
              <a:rPr lang="en-US" sz="1800" kern="1200" dirty="0">
                <a:solidFill>
                  <a:schemeClr val="tx1"/>
                </a:solidFill>
                <a:effectLst/>
                <a:latin typeface="+mn-lt"/>
                <a:ea typeface="+mn-ea"/>
                <a:cs typeface="+mn-cs"/>
              </a:rPr>
              <a:t>Response – </a:t>
            </a:r>
            <a:r>
              <a:rPr lang="en-US" sz="1800" b="0" kern="1200" dirty="0">
                <a:solidFill>
                  <a:schemeClr val="tx1"/>
                </a:solidFill>
                <a:effectLst/>
                <a:latin typeface="+mn-lt"/>
                <a:ea typeface="+mn-ea"/>
                <a:cs typeface="+mn-cs"/>
              </a:rPr>
              <a:t>Agree</a:t>
            </a:r>
            <a:endParaRPr lang="en-US" sz="1800" b="0" dirty="0">
              <a:effectLst/>
            </a:endParaRPr>
          </a:p>
          <a:p>
            <a:r>
              <a:rPr lang="en-US" sz="1800" kern="1200" dirty="0">
                <a:solidFill>
                  <a:schemeClr val="tx1"/>
                </a:solidFill>
                <a:effectLst/>
                <a:latin typeface="+mn-lt"/>
                <a:ea typeface="+mn-ea"/>
                <a:cs typeface="+mn-cs"/>
              </a:rPr>
              <a:t>2, Why Extend – </a:t>
            </a:r>
            <a:r>
              <a:rPr lang="en-US" sz="1800" b="0" kern="1200" dirty="0">
                <a:solidFill>
                  <a:schemeClr val="tx1"/>
                </a:solidFill>
                <a:effectLst/>
                <a:latin typeface="+mn-lt"/>
                <a:ea typeface="+mn-ea"/>
                <a:cs typeface="+mn-cs"/>
              </a:rPr>
              <a:t>The sentence talking about “this round” is too imprecise.  Could be changed to “in the 5</a:t>
            </a:r>
            <a:r>
              <a:rPr lang="en-US" sz="1800" b="0" kern="1200" baseline="30000" dirty="0">
                <a:solidFill>
                  <a:schemeClr val="tx1"/>
                </a:solidFill>
                <a:effectLst/>
                <a:latin typeface="+mn-lt"/>
                <a:ea typeface="+mn-ea"/>
                <a:cs typeface="+mn-cs"/>
              </a:rPr>
              <a:t>th </a:t>
            </a:r>
            <a:r>
              <a:rPr lang="en-US" sz="1400" b="0" dirty="0"/>
              <a:t>WG </a:t>
            </a:r>
            <a:r>
              <a:rPr lang="en-US" sz="1800" b="0" kern="1200" dirty="0">
                <a:solidFill>
                  <a:schemeClr val="tx1"/>
                </a:solidFill>
                <a:effectLst/>
                <a:latin typeface="+mn-lt"/>
                <a:ea typeface="+mn-ea"/>
                <a:cs typeface="+mn-cs"/>
              </a:rPr>
              <a:t>balloting round”, or “Though 75% WG ballot approval ratio has not yet been achieved, the group is nearing that consensus threshold.”</a:t>
            </a:r>
          </a:p>
          <a:p>
            <a:pPr marL="342900" marR="0" indent="-342900" algn="l" defTabSz="457200" rtl="0" eaLnBrk="1" fontAlgn="auto" latinLnBrk="0" hangingPunct="1">
              <a:lnSpc>
                <a:spcPct val="100000"/>
              </a:lnSpc>
              <a:spcBef>
                <a:spcPct val="20000"/>
              </a:spcBef>
              <a:spcAft>
                <a:spcPts val="0"/>
              </a:spcAft>
              <a:buClrTx/>
              <a:buSzTx/>
              <a:buFont typeface="Wingdings" charset="2"/>
              <a:buChar char="Ø"/>
              <a:tabLst/>
              <a:defRPr/>
            </a:pPr>
            <a:r>
              <a:rPr lang="en-US" sz="1800" kern="1200" dirty="0">
                <a:solidFill>
                  <a:schemeClr val="tx1"/>
                </a:solidFill>
                <a:effectLst/>
                <a:latin typeface="+mn-lt"/>
                <a:ea typeface="+mn-ea"/>
                <a:cs typeface="+mn-cs"/>
              </a:rPr>
              <a:t>Response – </a:t>
            </a:r>
            <a:r>
              <a:rPr lang="en-US" sz="1800" b="0" kern="1200" dirty="0">
                <a:solidFill>
                  <a:schemeClr val="tx1"/>
                </a:solidFill>
                <a:effectLst/>
                <a:latin typeface="+mn-lt"/>
                <a:ea typeface="+mn-ea"/>
                <a:cs typeface="+mn-cs"/>
              </a:rPr>
              <a:t>Agree. We will change the language to state “5</a:t>
            </a:r>
            <a:r>
              <a:rPr lang="en-US" sz="1800" b="0" kern="1200" baseline="30000" dirty="0">
                <a:solidFill>
                  <a:schemeClr val="tx1"/>
                </a:solidFill>
                <a:effectLst/>
                <a:latin typeface="+mn-lt"/>
                <a:ea typeface="+mn-ea"/>
                <a:cs typeface="+mn-cs"/>
              </a:rPr>
              <a:t>th</a:t>
            </a:r>
            <a:r>
              <a:rPr lang="en-US" sz="1800" b="0" kern="1200" dirty="0">
                <a:solidFill>
                  <a:schemeClr val="tx1"/>
                </a:solidFill>
                <a:effectLst/>
                <a:latin typeface="+mn-lt"/>
                <a:ea typeface="+mn-ea"/>
                <a:cs typeface="+mn-cs"/>
              </a:rPr>
              <a:t> Working Group Letter Ballot.” Same comment has been made by Jon </a:t>
            </a:r>
            <a:r>
              <a:rPr lang="en-US" sz="1800" b="0" kern="1200" dirty="0" err="1">
                <a:solidFill>
                  <a:schemeClr val="tx1"/>
                </a:solidFill>
                <a:effectLst/>
                <a:latin typeface="+mn-lt"/>
                <a:ea typeface="+mn-ea"/>
                <a:cs typeface="+mn-cs"/>
              </a:rPr>
              <a:t>Rosdahl</a:t>
            </a:r>
            <a:r>
              <a:rPr lang="en-US" sz="1800" b="0" kern="1200" dirty="0">
                <a:solidFill>
                  <a:schemeClr val="tx1"/>
                </a:solidFill>
                <a:effectLst/>
                <a:latin typeface="+mn-lt"/>
                <a:ea typeface="+mn-ea"/>
                <a:cs typeface="+mn-cs"/>
              </a:rPr>
              <a:t> from the 802.11 WG.  </a:t>
            </a:r>
            <a:endParaRPr lang="en-US" sz="1800" b="0" dirty="0">
              <a:effectLst/>
            </a:endParaRPr>
          </a:p>
          <a:p>
            <a:pPr marL="0" indent="0">
              <a:buNone/>
            </a:pPr>
            <a:endParaRPr lang="en-US" sz="1800" kern="1200" dirty="0">
              <a:solidFill>
                <a:schemeClr val="tx1"/>
              </a:solidFill>
              <a:effectLst/>
              <a:latin typeface="+mn-lt"/>
              <a:ea typeface="+mn-ea"/>
              <a:cs typeface="+mn-cs"/>
            </a:endParaRPr>
          </a:p>
          <a:p>
            <a:pPr marL="0" lvl="0" indent="0">
              <a:buNone/>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t>July 2014</a:t>
            </a:r>
            <a:endParaRPr lang="en-GB" dirty="0"/>
          </a:p>
        </p:txBody>
      </p:sp>
    </p:spTree>
    <p:extLst>
      <p:ext uri="{BB962C8B-B14F-4D97-AF65-F5344CB8AC3E}">
        <p14:creationId xmlns:p14="http://schemas.microsoft.com/office/powerpoint/2010/main" val="3108799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Bob Grow for the 802.3 Working Group</a:t>
            </a:r>
            <a:endParaRPr lang="en-US" sz="4000" dirty="0"/>
          </a:p>
        </p:txBody>
      </p:sp>
      <p:sp>
        <p:nvSpPr>
          <p:cNvPr id="8" name="Content Placeholder 2">
            <a:extLst>
              <a:ext uri="{FF2B5EF4-FFF2-40B4-BE49-F238E27FC236}">
                <a16:creationId xmlns:a16="http://schemas.microsoft.com/office/drawing/2014/main" id="{74F212AE-AE74-4A93-BE07-B96106C5CA39}"/>
              </a:ext>
            </a:extLst>
          </p:cNvPr>
          <p:cNvSpPr>
            <a:spLocks noGrp="1"/>
          </p:cNvSpPr>
          <p:nvPr>
            <p:ph idx="1"/>
          </p:nvPr>
        </p:nvSpPr>
        <p:spPr>
          <a:xfrm>
            <a:off x="457200" y="1436967"/>
            <a:ext cx="8229600" cy="4525963"/>
          </a:xfrm>
        </p:spPr>
        <p:txBody>
          <a:bodyPr>
            <a:normAutofit fontScale="92500" lnSpcReduction="20000"/>
          </a:bodyPr>
          <a:lstStyle/>
          <a:p>
            <a:r>
              <a:rPr lang="en-US" sz="1800" kern="1200" dirty="0">
                <a:solidFill>
                  <a:schemeClr val="tx1"/>
                </a:solidFill>
                <a:effectLst/>
                <a:latin typeface="+mn-lt"/>
                <a:ea typeface="+mn-ea"/>
                <a:cs typeface="+mn-cs"/>
              </a:rPr>
              <a:t>3.2, Participants – </a:t>
            </a:r>
            <a:r>
              <a:rPr lang="en-US" sz="1800" b="0" kern="1200" dirty="0">
                <a:solidFill>
                  <a:schemeClr val="tx1"/>
                </a:solidFill>
                <a:effectLst/>
                <a:latin typeface="+mn-lt"/>
                <a:ea typeface="+mn-ea"/>
                <a:cs typeface="+mn-cs"/>
              </a:rPr>
              <a:t>With only 6 participants, the question has to be addressed on why the project should be extended rather than withdrawn.  Is there an explanation why you haven’t got the expected 10 minimum number of participants promised on the original PAR 5.1? </a:t>
            </a:r>
          </a:p>
          <a:p>
            <a:pPr defTabSz="457200" fontAlgn="auto">
              <a:spcBef>
                <a:spcPct val="20000"/>
              </a:spcBef>
              <a:spcAft>
                <a:spcPts val="0"/>
              </a:spcAft>
              <a:buClrTx/>
              <a:buSzTx/>
              <a:buFont typeface="Wingdings" charset="2"/>
              <a:buChar char="Ø"/>
              <a:defRPr/>
            </a:pPr>
            <a:r>
              <a:rPr lang="en-US" sz="1800" kern="1200" dirty="0">
                <a:solidFill>
                  <a:schemeClr val="tx1"/>
                </a:solidFill>
                <a:effectLst/>
                <a:latin typeface="+mn-lt"/>
                <a:ea typeface="+mn-ea"/>
                <a:cs typeface="+mn-cs"/>
              </a:rPr>
              <a:t>Response – </a:t>
            </a:r>
            <a:r>
              <a:rPr lang="en-US" sz="1800" b="0" kern="1200" dirty="0">
                <a:solidFill>
                  <a:schemeClr val="tx1"/>
                </a:solidFill>
                <a:effectLst/>
                <a:latin typeface="+mn-lt"/>
                <a:ea typeface="+mn-ea"/>
                <a:cs typeface="+mn-cs"/>
              </a:rPr>
              <a:t>We have more than 6 participants that are very actively contributing to this standard. An example of this is National Telecommunications </a:t>
            </a:r>
            <a:r>
              <a:rPr lang="en-US" sz="1800" b="0" kern="1200" dirty="0">
                <a:solidFill>
                  <a:schemeClr val="tx1"/>
                </a:solidFill>
              </a:rPr>
              <a:t>Information Administration (NTIA). There are more than two active participants from NTIA who cannot always attend meetings – especially at the international venues. </a:t>
            </a:r>
          </a:p>
          <a:p>
            <a:pPr defTabSz="457200" fontAlgn="auto">
              <a:spcBef>
                <a:spcPct val="20000"/>
              </a:spcBef>
              <a:spcAft>
                <a:spcPts val="0"/>
              </a:spcAft>
              <a:buClrTx/>
              <a:buSzTx/>
              <a:buFont typeface="Wingdings" charset="2"/>
              <a:buChar char="Ø"/>
              <a:defRPr/>
            </a:pPr>
            <a:r>
              <a:rPr lang="en-US" sz="1800" b="0" kern="1200" dirty="0">
                <a:solidFill>
                  <a:schemeClr val="tx1"/>
                </a:solidFill>
              </a:rPr>
              <a:t>NTIA would like to be the first adopter </a:t>
            </a:r>
            <a:r>
              <a:rPr lang="en-US" sz="1800" b="0" kern="1200">
                <a:solidFill>
                  <a:schemeClr val="tx1"/>
                </a:solidFill>
              </a:rPr>
              <a:t>and implementor </a:t>
            </a:r>
            <a:r>
              <a:rPr lang="en-US" sz="1800" b="0" kern="1200" dirty="0">
                <a:solidFill>
                  <a:schemeClr val="tx1"/>
                </a:solidFill>
              </a:rPr>
              <a:t>of this spec. They have plans to take this IEEE 802.22.3 SCOS Standard to the FCC and recommend the creation of a nation-wide sensing network to understand the spectrum usage and assist the White House Office of Science and Technology Policy memo on achieving better insight into the actual use of various spectrum bands. </a:t>
            </a:r>
            <a:r>
              <a:rPr lang="en-US" sz="1800" b="0" kern="1200" dirty="0">
                <a:solidFill>
                  <a:schemeClr val="tx1"/>
                </a:solidFill>
                <a:effectLst/>
                <a:latin typeface="+mn-lt"/>
                <a:ea typeface="+mn-ea"/>
                <a:cs typeface="+mn-cs"/>
              </a:rPr>
              <a:t> </a:t>
            </a:r>
            <a:endParaRPr lang="en-US" sz="1800" b="0" kern="1200" dirty="0">
              <a:solidFill>
                <a:schemeClr val="tx1"/>
              </a:solidFill>
            </a:endParaRPr>
          </a:p>
          <a:p>
            <a:pPr defTabSz="457200" fontAlgn="auto">
              <a:spcBef>
                <a:spcPct val="20000"/>
              </a:spcBef>
              <a:spcAft>
                <a:spcPts val="0"/>
              </a:spcAft>
              <a:buClrTx/>
              <a:buSzTx/>
              <a:buFont typeface="Wingdings" charset="2"/>
              <a:buChar char="Ø"/>
              <a:defRPr/>
            </a:pPr>
            <a:r>
              <a:rPr lang="en-US" sz="1800" b="0" kern="1200" dirty="0">
                <a:solidFill>
                  <a:schemeClr val="tx1"/>
                </a:solidFill>
              </a:rPr>
              <a:t>Our current WG Voters List can be found on our webpage at: </a:t>
            </a:r>
            <a:r>
              <a:rPr lang="en-US" sz="1800" b="0" kern="1200" dirty="0">
                <a:solidFill>
                  <a:srgbClr val="FFC000"/>
                </a:solidFill>
                <a:hlinkClick r:id="rId2">
                  <a:extLst>
                    <a:ext uri="{A12FA001-AC4F-418D-AE19-62706E023703}">
                      <ahyp:hlinkClr xmlns:ahyp="http://schemas.microsoft.com/office/drawing/2018/hyperlinkcolor" val="tx"/>
                    </a:ext>
                  </a:extLst>
                </a:hlinkClick>
              </a:rPr>
              <a:t>http://www.ieee802.org/22/MembershipList/membership_november_2018.pdf</a:t>
            </a:r>
            <a:r>
              <a:rPr lang="en-US" sz="1800" b="0" kern="1200" dirty="0">
                <a:solidFill>
                  <a:schemeClr val="tx1"/>
                </a:solidFill>
              </a:rPr>
              <a:t>. We have approximately 10 active participants in the 802.22 Working Group. Hence, each one counts as 10% based on the Response Ratio. The Working Group currently has two projects. 802.22 Revision and 802.22.3. The Ballot Pool for both the activities consists of all Working Group voters.</a:t>
            </a:r>
            <a:endParaRPr lang="en-US" sz="1800" dirty="0">
              <a:effectLst/>
            </a:endParaRPr>
          </a:p>
          <a:p>
            <a:pPr marL="0" indent="0">
              <a:buNone/>
            </a:pPr>
            <a:endParaRPr lang="en-US" sz="1800" kern="1200" dirty="0">
              <a:solidFill>
                <a:schemeClr val="tx1"/>
              </a:solidFill>
              <a:effectLst/>
              <a:latin typeface="+mn-lt"/>
              <a:ea typeface="+mn-ea"/>
              <a:cs typeface="+mn-cs"/>
            </a:endParaRPr>
          </a:p>
          <a:p>
            <a:pPr marL="0" lvl="0" indent="0">
              <a:buNone/>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t>July 2014</a:t>
            </a:r>
            <a:endParaRPr lang="en-GB" dirty="0"/>
          </a:p>
        </p:txBody>
      </p:sp>
    </p:spTree>
    <p:extLst>
      <p:ext uri="{BB962C8B-B14F-4D97-AF65-F5344CB8AC3E}">
        <p14:creationId xmlns:p14="http://schemas.microsoft.com/office/powerpoint/2010/main" val="1742218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 from Paul </a:t>
            </a:r>
            <a:r>
              <a:rPr lang="en-US" sz="2800" dirty="0" err="1"/>
              <a:t>Nikolich</a:t>
            </a: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
        <p:nvSpPr>
          <p:cNvPr id="5" name="TextBox 4">
            <a:extLst>
              <a:ext uri="{FF2B5EF4-FFF2-40B4-BE49-F238E27FC236}">
                <a16:creationId xmlns:a16="http://schemas.microsoft.com/office/drawing/2014/main" id="{F3AF401B-FCF0-421E-8A3A-9965DA873432}"/>
              </a:ext>
            </a:extLst>
          </p:cNvPr>
          <p:cNvSpPr txBox="1"/>
          <p:nvPr/>
        </p:nvSpPr>
        <p:spPr>
          <a:xfrm>
            <a:off x="670249" y="1295400"/>
            <a:ext cx="8001000" cy="5201424"/>
          </a:xfrm>
          <a:prstGeom prst="rect">
            <a:avLst/>
          </a:prstGeom>
          <a:noFill/>
        </p:spPr>
        <p:txBody>
          <a:bodyPr wrap="square" rtlCol="0">
            <a:spAutoFit/>
          </a:bodyPr>
          <a:lstStyle/>
          <a:p>
            <a:r>
              <a:rPr lang="en-US" altLang="en-US" sz="2000" dirty="0">
                <a:solidFill>
                  <a:schemeClr val="tx1"/>
                </a:solidFill>
                <a:latin typeface="+mn-lt"/>
                <a:cs typeface="Segoe UI" panose="020B0502040204020203" pitchFamily="34" charset="0"/>
              </a:rPr>
              <a:t>The P802.22.3 extension request has a start of Sponsor Ballot 01 Mar 2019 and </a:t>
            </a:r>
            <a:r>
              <a:rPr lang="en-US" altLang="en-US" sz="2000" dirty="0" err="1">
                <a:solidFill>
                  <a:schemeClr val="tx1"/>
                </a:solidFill>
                <a:latin typeface="+mn-lt"/>
                <a:cs typeface="Segoe UI" panose="020B0502040204020203" pitchFamily="34" charset="0"/>
              </a:rPr>
              <a:t>RevCom</a:t>
            </a:r>
            <a:r>
              <a:rPr lang="en-US" altLang="en-US" sz="2000" dirty="0">
                <a:solidFill>
                  <a:schemeClr val="tx1"/>
                </a:solidFill>
                <a:latin typeface="+mn-lt"/>
                <a:cs typeface="Segoe UI" panose="020B0502040204020203" pitchFamily="34" charset="0"/>
              </a:rPr>
              <a:t> submission 01 Oct 2019, for an elapsed time of 7 months.  The WG ballot has been underway since 15 Nov 2016 until now, an elapsed time of 24 months and is 80% complete.  Please explain why and how the WG believes it is possible to complete the Sponsor ballot in 7 months with the currently available WG volunteer and SA staff resources when the WG ballot remains incomplete after 24+months.</a:t>
            </a:r>
          </a:p>
          <a:p>
            <a:endParaRPr lang="en-US" altLang="en-US" sz="2000" dirty="0">
              <a:solidFill>
                <a:schemeClr val="tx1"/>
              </a:solidFill>
              <a:latin typeface="+mn-lt"/>
              <a:cs typeface="Segoe UI" panose="020B0502040204020203" pitchFamily="34" charset="0"/>
            </a:endParaRPr>
          </a:p>
          <a:p>
            <a:r>
              <a:rPr lang="en-US" altLang="en-US" sz="2000" dirty="0">
                <a:solidFill>
                  <a:schemeClr val="tx1"/>
                </a:solidFill>
                <a:latin typeface="+mn-lt"/>
                <a:cs typeface="Segoe UI" panose="020B0502040204020203" pitchFamily="34" charset="0"/>
              </a:rPr>
              <a:t>I would like to see the 802.22.3 project completed, but please ensure the WG is being realistic with respect to available resources to do the work.  Thank you for considering my comment.</a:t>
            </a:r>
          </a:p>
          <a:p>
            <a:r>
              <a:rPr lang="en-US" sz="2000" b="1" dirty="0">
                <a:solidFill>
                  <a:schemeClr val="tx1"/>
                </a:solidFill>
                <a:latin typeface="+mn-lt"/>
                <a:cs typeface="Segoe UI" panose="020B0502040204020203" pitchFamily="34" charset="0"/>
              </a:rPr>
              <a:t>Response</a:t>
            </a:r>
            <a:r>
              <a:rPr lang="en-US" sz="2000" dirty="0">
                <a:solidFill>
                  <a:schemeClr val="tx1"/>
                </a:solidFill>
                <a:latin typeface="+mn-lt"/>
                <a:cs typeface="Segoe UI" panose="020B0502040204020203" pitchFamily="34" charset="0"/>
              </a:rPr>
              <a:t>: We would like to complete this activity as soon as possible and then go into hibernation. Your comments are valid. As a result, the Working Group would like to request a two year extension, so that we do not have to come back to the EC for an extension again.  </a:t>
            </a:r>
          </a:p>
          <a:p>
            <a:endParaRPr lang="en-US" altLang="en-US" sz="3200" dirty="0">
              <a:solidFill>
                <a:schemeClr val="tx1"/>
              </a:solidFill>
              <a:latin typeface="+mn-lt"/>
            </a:endParaRPr>
          </a:p>
        </p:txBody>
      </p:sp>
    </p:spTree>
    <p:extLst>
      <p:ext uri="{BB962C8B-B14F-4D97-AF65-F5344CB8AC3E}">
        <p14:creationId xmlns:p14="http://schemas.microsoft.com/office/powerpoint/2010/main" val="1148995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01676" y="1752600"/>
            <a:ext cx="7772400" cy="4208463"/>
          </a:xfrm>
          <a:ln/>
        </p:spPr>
        <p:txBody>
          <a:bodyPr/>
          <a:lstStyle/>
          <a:p>
            <a:pPr>
              <a:buFont typeface="Arial" panose="020B0604020202020204" pitchFamily="34" charset="0"/>
              <a:buChar char="•"/>
            </a:pPr>
            <a:r>
              <a:rPr lang="en-US" b="0" dirty="0"/>
              <a:t>802.11 Comments to the 802.22 and 802.22.3 PARs: </a:t>
            </a:r>
            <a:r>
              <a:rPr lang="en-US" b="0" dirty="0">
                <a:solidFill>
                  <a:srgbClr val="FFC000"/>
                </a:solidFill>
                <a:hlinkClick r:id="rId3">
                  <a:extLst>
                    <a:ext uri="{A12FA001-AC4F-418D-AE19-62706E023703}">
                      <ahyp:hlinkClr xmlns:ahyp="http://schemas.microsoft.com/office/drawing/2018/hyperlinkcolor" val="tx"/>
                    </a:ext>
                  </a:extLst>
                </a:hlinkClick>
              </a:rPr>
              <a:t>https://mentor.ieee.org/802.11/dcn/18/11-18-1707-01-0PAR-par-review-sc-meeting-agenda-and-comment-slides-november-2018-bangkok.pptx</a:t>
            </a:r>
            <a:r>
              <a:rPr lang="en-US" b="0" dirty="0">
                <a:solidFill>
                  <a:srgbClr val="FFC000"/>
                </a:solidFill>
              </a:rPr>
              <a:t> </a:t>
            </a:r>
          </a:p>
          <a:p>
            <a:endParaRPr lang="en-US" b="0" dirty="0">
              <a:solidFill>
                <a:srgbClr val="FFC000"/>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14</a:t>
            </a:fld>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86100"/>
            <a:ext cx="7770813" cy="685800"/>
          </a:xfrm>
        </p:spPr>
        <p:txBody>
          <a:bodyPr/>
          <a:lstStyle/>
          <a:p>
            <a:r>
              <a:rPr lang="en-US" sz="2800" dirty="0"/>
              <a:t>Comments on the 802.22 Revision PAR Extension</a:t>
            </a: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a:t> November 2018</a:t>
            </a:r>
            <a:endParaRPr lang="en-GB" dirty="0"/>
          </a:p>
        </p:txBody>
      </p:sp>
    </p:spTree>
    <p:extLst>
      <p:ext uri="{BB962C8B-B14F-4D97-AF65-F5344CB8AC3E}">
        <p14:creationId xmlns:p14="http://schemas.microsoft.com/office/powerpoint/2010/main" val="2285114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바닥글 개체 틀 4">
            <a:extLst>
              <a:ext uri="{FF2B5EF4-FFF2-40B4-BE49-F238E27FC236}">
                <a16:creationId xmlns:a16="http://schemas.microsoft.com/office/drawing/2014/main" id="{06489C67-F2F4-43C8-AE4C-040F3DD7B7B3}"/>
              </a:ext>
            </a:extLst>
          </p:cNvPr>
          <p:cNvSpPr>
            <a:spLocks noGrp="1"/>
          </p:cNvSpPr>
          <p:nvPr>
            <p:ph type="ftr" sz="quarter" idx="10"/>
          </p:nvPr>
        </p:nvSpPr>
        <p:spPr>
          <a:xfrm>
            <a:off x="3619500" y="6475413"/>
            <a:ext cx="1981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ko-KR" sz="1200" b="0" dirty="0">
                <a:solidFill>
                  <a:srgbClr val="000000"/>
                </a:solidFill>
                <a:ea typeface="Gulim" panose="020B0600000101010101" pitchFamily="34" charset="-127"/>
              </a:rPr>
              <a:t>Apurva N. Mody, BAE Systems</a:t>
            </a:r>
          </a:p>
        </p:txBody>
      </p:sp>
      <p:sp>
        <p:nvSpPr>
          <p:cNvPr id="51203" name="Date Placeholder 2">
            <a:extLst>
              <a:ext uri="{FF2B5EF4-FFF2-40B4-BE49-F238E27FC236}">
                <a16:creationId xmlns:a16="http://schemas.microsoft.com/office/drawing/2014/main" id="{A92915B1-81E1-4CAA-8744-DF1F776192FC}"/>
              </a:ext>
            </a:extLst>
          </p:cNvPr>
          <p:cNvSpPr>
            <a:spLocks noGrp="1"/>
          </p:cNvSpPr>
          <p:nvPr>
            <p:ph type="dt" sz="quarter" idx="12"/>
          </p:nvPr>
        </p:nvSpPr>
        <p:spPr>
          <a:xfrm>
            <a:off x="8543925" y="6475413"/>
            <a:ext cx="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endParaRPr lang="en-US" altLang="ko-KR" sz="1200" b="0">
              <a:solidFill>
                <a:srgbClr val="000000"/>
              </a:solidFill>
              <a:ea typeface="Gulim" panose="020B0600000101010101" pitchFamily="34" charset="-127"/>
            </a:endParaRPr>
          </a:p>
        </p:txBody>
      </p:sp>
      <p:sp>
        <p:nvSpPr>
          <p:cNvPr id="8" name="Rectangle 2">
            <a:extLst>
              <a:ext uri="{FF2B5EF4-FFF2-40B4-BE49-F238E27FC236}">
                <a16:creationId xmlns:a16="http://schemas.microsoft.com/office/drawing/2014/main" id="{0DD95D11-87DB-470E-8AE8-9171402F34F6}"/>
              </a:ext>
            </a:extLst>
          </p:cNvPr>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a:defRPr/>
            </a:pPr>
            <a:r>
              <a:rPr lang="en-US" sz="2800" kern="0" dirty="0">
                <a:solidFill>
                  <a:srgbClr val="006600"/>
                </a:solidFill>
                <a:latin typeface="Arial Narrow" panose="020B0606020202030204" pitchFamily="34" charset="0"/>
              </a:rPr>
              <a:t>IEEE P802.22 Revision Letter Ballot</a:t>
            </a:r>
          </a:p>
        </p:txBody>
      </p:sp>
      <p:graphicFrame>
        <p:nvGraphicFramePr>
          <p:cNvPr id="11" name="Table 10">
            <a:extLst>
              <a:ext uri="{FF2B5EF4-FFF2-40B4-BE49-F238E27FC236}">
                <a16:creationId xmlns:a16="http://schemas.microsoft.com/office/drawing/2014/main" id="{1301356F-8043-490F-B6FA-047EB11E9C56}"/>
              </a:ext>
            </a:extLst>
          </p:cNvPr>
          <p:cNvGraphicFramePr>
            <a:graphicFrameLocks noGrp="1"/>
          </p:cNvGraphicFramePr>
          <p:nvPr>
            <p:extLst>
              <p:ext uri="{D42A27DB-BD31-4B8C-83A1-F6EECF244321}">
                <p14:modId xmlns:p14="http://schemas.microsoft.com/office/powerpoint/2010/main" val="1450724101"/>
              </p:ext>
            </p:extLst>
          </p:nvPr>
        </p:nvGraphicFramePr>
        <p:xfrm>
          <a:off x="76200" y="1438275"/>
          <a:ext cx="8915399" cy="4603750"/>
        </p:xfrm>
        <a:graphic>
          <a:graphicData uri="http://schemas.openxmlformats.org/drawingml/2006/table">
            <a:tbl>
              <a:tblPr firstRow="1" bandRow="1">
                <a:tableStyleId>{5C22544A-7EE6-4342-B048-85BDC9FD1C3A}</a:tableStyleId>
              </a:tblPr>
              <a:tblGrid>
                <a:gridCol w="1485902">
                  <a:extLst>
                    <a:ext uri="{9D8B030D-6E8A-4147-A177-3AD203B41FA5}">
                      <a16:colId xmlns:a16="http://schemas.microsoft.com/office/drawing/2014/main" val="20000"/>
                    </a:ext>
                  </a:extLst>
                </a:gridCol>
                <a:gridCol w="1016668">
                  <a:extLst>
                    <a:ext uri="{9D8B030D-6E8A-4147-A177-3AD203B41FA5}">
                      <a16:colId xmlns:a16="http://schemas.microsoft.com/office/drawing/2014/main" val="20001"/>
                    </a:ext>
                  </a:extLst>
                </a:gridCol>
                <a:gridCol w="1231230">
                  <a:extLst>
                    <a:ext uri="{9D8B030D-6E8A-4147-A177-3AD203B41FA5}">
                      <a16:colId xmlns:a16="http://schemas.microsoft.com/office/drawing/2014/main" val="20002"/>
                    </a:ext>
                  </a:extLst>
                </a:gridCol>
                <a:gridCol w="1261221">
                  <a:extLst>
                    <a:ext uri="{9D8B030D-6E8A-4147-A177-3AD203B41FA5}">
                      <a16:colId xmlns:a16="http://schemas.microsoft.com/office/drawing/2014/main" val="20003"/>
                    </a:ext>
                  </a:extLst>
                </a:gridCol>
                <a:gridCol w="1177179">
                  <a:extLst>
                    <a:ext uri="{9D8B030D-6E8A-4147-A177-3AD203B41FA5}">
                      <a16:colId xmlns:a16="http://schemas.microsoft.com/office/drawing/2014/main" val="20004"/>
                    </a:ext>
                  </a:extLst>
                </a:gridCol>
                <a:gridCol w="1179095">
                  <a:extLst>
                    <a:ext uri="{9D8B030D-6E8A-4147-A177-3AD203B41FA5}">
                      <a16:colId xmlns:a16="http://schemas.microsoft.com/office/drawing/2014/main" val="20005"/>
                    </a:ext>
                  </a:extLst>
                </a:gridCol>
                <a:gridCol w="1564104">
                  <a:extLst>
                    <a:ext uri="{9D8B030D-6E8A-4147-A177-3AD203B41FA5}">
                      <a16:colId xmlns:a16="http://schemas.microsoft.com/office/drawing/2014/main" val="20006"/>
                    </a:ext>
                  </a:extLst>
                </a:gridCol>
              </a:tblGrid>
              <a:tr h="823287">
                <a:tc>
                  <a:txBody>
                    <a:bodyPr/>
                    <a:lstStyle/>
                    <a:p>
                      <a:pPr algn="ctr"/>
                      <a:r>
                        <a:rPr lang="en-US" sz="1400" b="1" dirty="0">
                          <a:latin typeface="Arial" panose="020B0604020202020204" pitchFamily="34" charset="0"/>
                          <a:cs typeface="Arial" panose="020B0604020202020204" pitchFamily="34" charset="0"/>
                        </a:rPr>
                        <a:t>IEEE</a:t>
                      </a:r>
                      <a:r>
                        <a:rPr lang="en-US" sz="1400" b="1" baseline="0" dirty="0">
                          <a:latin typeface="Arial" panose="020B0604020202020204" pitchFamily="34" charset="0"/>
                          <a:cs typeface="Arial" panose="020B0604020202020204" pitchFamily="34" charset="0"/>
                        </a:rPr>
                        <a:t> WG Letter Ballot</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latin typeface="Arial" panose="020B0604020202020204" pitchFamily="34" charset="0"/>
                          <a:cs typeface="Arial" panose="020B0604020202020204" pitchFamily="34" charset="0"/>
                        </a:rPr>
                        <a:t>Launch Date</a:t>
                      </a:r>
                    </a:p>
                  </a:txBody>
                  <a:tcPr/>
                </a:tc>
                <a:tc>
                  <a:txBody>
                    <a:bodyPr/>
                    <a:lstStyle/>
                    <a:p>
                      <a:pPr algn="ctr"/>
                      <a:r>
                        <a:rPr lang="en-US" sz="1400" b="1" dirty="0">
                          <a:latin typeface="Arial" panose="020B0604020202020204" pitchFamily="34" charset="0"/>
                          <a:cs typeface="Arial" panose="020B0604020202020204" pitchFamily="34" charset="0"/>
                        </a:rPr>
                        <a:t># of Comments Received</a:t>
                      </a:r>
                    </a:p>
                  </a:txBody>
                  <a:tcPr/>
                </a:tc>
                <a:tc>
                  <a:txBody>
                    <a:bodyPr/>
                    <a:lstStyle/>
                    <a:p>
                      <a:pPr algn="ctr"/>
                      <a:r>
                        <a:rPr lang="en-US" sz="1400" b="1" dirty="0">
                          <a:latin typeface="Arial" panose="020B0604020202020204" pitchFamily="34" charset="0"/>
                          <a:cs typeface="Arial" panose="020B0604020202020204" pitchFamily="34" charset="0"/>
                        </a:rPr>
                        <a:t>Comment Resolution Status</a:t>
                      </a:r>
                    </a:p>
                  </a:txBody>
                  <a:tcPr/>
                </a:tc>
                <a:tc>
                  <a:txBody>
                    <a:bodyPr/>
                    <a:lstStyle/>
                    <a:p>
                      <a:pPr algn="ctr"/>
                      <a:r>
                        <a:rPr lang="en-US" sz="1400" b="1" dirty="0">
                          <a:latin typeface="Arial" panose="020B0604020202020204" pitchFamily="34" charset="0"/>
                          <a:cs typeface="Arial" panose="020B0604020202020204" pitchFamily="34" charset="0"/>
                        </a:rPr>
                        <a:t>Response Ratio</a:t>
                      </a:r>
                    </a:p>
                  </a:txBody>
                  <a:tcPr/>
                </a:tc>
                <a:tc>
                  <a:txBody>
                    <a:bodyPr/>
                    <a:lstStyle/>
                    <a:p>
                      <a:pPr algn="ctr"/>
                      <a:r>
                        <a:rPr lang="en-US" sz="1400" b="1" dirty="0">
                          <a:latin typeface="Arial" panose="020B0604020202020204" pitchFamily="34" charset="0"/>
                          <a:cs typeface="Arial" panose="020B0604020202020204" pitchFamily="34" charset="0"/>
                        </a:rPr>
                        <a:t>Approval Ratio</a:t>
                      </a:r>
                    </a:p>
                  </a:txBody>
                  <a:tcPr/>
                </a:tc>
                <a:tc>
                  <a:txBody>
                    <a:bodyPr/>
                    <a:lstStyle/>
                    <a:p>
                      <a:pPr algn="ctr"/>
                      <a:r>
                        <a:rPr lang="en-US" sz="1400" b="1" dirty="0">
                          <a:latin typeface="Arial" panose="020B0604020202020204" pitchFamily="34" charset="0"/>
                          <a:cs typeface="Arial" panose="020B0604020202020204" pitchFamily="34" charset="0"/>
                        </a:rPr>
                        <a:t>Draft Status</a:t>
                      </a:r>
                    </a:p>
                  </a:txBody>
                  <a:tcPr/>
                </a:tc>
                <a:extLst>
                  <a:ext uri="{0D108BD9-81ED-4DB2-BD59-A6C34878D82A}">
                    <a16:rowId xmlns:a16="http://schemas.microsoft.com/office/drawing/2014/main" val="10000"/>
                  </a:ext>
                </a:extLst>
              </a:tr>
              <a:tr h="1311184">
                <a:tc>
                  <a:txBody>
                    <a:bodyPr/>
                    <a:lstStyle/>
                    <a:p>
                      <a:pPr algn="ctr"/>
                      <a:r>
                        <a:rPr lang="en-US" sz="1400" b="1" dirty="0">
                          <a:latin typeface="Arial" panose="020B0604020202020204" pitchFamily="34" charset="0"/>
                          <a:cs typeface="Arial" panose="020B0604020202020204" pitchFamily="34" charset="0"/>
                        </a:rPr>
                        <a:t>WG</a:t>
                      </a:r>
                      <a:r>
                        <a:rPr lang="en-US" sz="1400" b="1" baseline="0" dirty="0">
                          <a:latin typeface="Arial" panose="020B0604020202020204" pitchFamily="34" charset="0"/>
                          <a:cs typeface="Arial" panose="020B0604020202020204" pitchFamily="34" charset="0"/>
                        </a:rPr>
                        <a:t> LB #1</a:t>
                      </a:r>
                    </a:p>
                    <a:p>
                      <a:pPr algn="ctr"/>
                      <a:r>
                        <a:rPr lang="en-US" sz="1400" b="1" baseline="0" dirty="0">
                          <a:latin typeface="Arial" panose="020B0604020202020204" pitchFamily="34" charset="0"/>
                          <a:cs typeface="Arial" panose="020B0604020202020204" pitchFamily="34" charset="0"/>
                        </a:rPr>
                        <a:t>(P802.22 Draft v1.0)</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latin typeface="Arial" panose="020B0604020202020204" pitchFamily="34" charset="0"/>
                          <a:cs typeface="Arial" panose="020B0604020202020204" pitchFamily="34" charset="0"/>
                        </a:rPr>
                        <a:t>June 18</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to July 17</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2017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150</a:t>
                      </a:r>
                    </a:p>
                  </a:txBody>
                  <a:tcPr/>
                </a:tc>
                <a:tc>
                  <a:txBody>
                    <a:bodyPr/>
                    <a:lstStyle/>
                    <a:p>
                      <a:pPr algn="ctr"/>
                      <a:r>
                        <a:rPr lang="en-US" sz="1400" b="1" dirty="0">
                          <a:latin typeface="Arial" panose="020B0604020202020204" pitchFamily="34" charset="0"/>
                          <a:cs typeface="Arial" panose="020B0604020202020204" pitchFamily="34" charset="0"/>
                        </a:rPr>
                        <a:t>Comments were addressed and Resolved</a:t>
                      </a:r>
                    </a:p>
                  </a:txBody>
                  <a:tcPr/>
                </a:tc>
                <a:tc>
                  <a:txBody>
                    <a:bodyPr/>
                    <a:lstStyle/>
                    <a:p>
                      <a:pPr algn="ctr"/>
                      <a:r>
                        <a:rPr lang="en-US" sz="1400" b="1" dirty="0">
                          <a:solidFill>
                            <a:schemeClr val="tx1"/>
                          </a:solidFill>
                          <a:latin typeface="Arial" panose="020B0604020202020204" pitchFamily="34" charset="0"/>
                          <a:cs typeface="Arial" panose="020B0604020202020204" pitchFamily="34" charset="0"/>
                        </a:rPr>
                        <a:t>76%</a:t>
                      </a:r>
                    </a:p>
                  </a:txBody>
                  <a:tcPr/>
                </a:tc>
                <a:tc>
                  <a:txBody>
                    <a:bodyPr/>
                    <a:lstStyle/>
                    <a:p>
                      <a:pPr marL="0" algn="ctr" defTabSz="914400" rtl="0" eaLnBrk="1" latinLnBrk="0" hangingPunct="1"/>
                      <a:r>
                        <a:rPr lang="en-US" sz="1400" b="1" kern="1200" dirty="0">
                          <a:solidFill>
                            <a:schemeClr val="tx1"/>
                          </a:solidFill>
                          <a:latin typeface="Arial" panose="020B0604020202020204" pitchFamily="34" charset="0"/>
                          <a:ea typeface="+mn-ea"/>
                          <a:cs typeface="Arial" panose="020B0604020202020204" pitchFamily="34" charset="0"/>
                        </a:rPr>
                        <a:t>12%</a:t>
                      </a:r>
                    </a:p>
                  </a:txBody>
                  <a:tcPr/>
                </a:tc>
                <a:tc>
                  <a:txBody>
                    <a:bodyPr/>
                    <a:lstStyle/>
                    <a:p>
                      <a:pPr algn="ctr"/>
                      <a:r>
                        <a:rPr lang="en-US" sz="1400" b="1" dirty="0">
                          <a:latin typeface="Arial" panose="020B0604020202020204" pitchFamily="34" charset="0"/>
                          <a:cs typeface="Arial" panose="020B0604020202020204" pitchFamily="34" charset="0"/>
                        </a:rPr>
                        <a:t>P802.22 Draft v2.0 Prepared </a:t>
                      </a:r>
                    </a:p>
                  </a:txBody>
                  <a:tcPr/>
                </a:tc>
                <a:extLst>
                  <a:ext uri="{0D108BD9-81ED-4DB2-BD59-A6C34878D82A}">
                    <a16:rowId xmlns:a16="http://schemas.microsoft.com/office/drawing/2014/main" val="10001"/>
                  </a:ext>
                </a:extLst>
              </a:tr>
              <a:tr h="1310917">
                <a:tc>
                  <a:txBody>
                    <a:bodyPr/>
                    <a:lstStyle/>
                    <a:p>
                      <a:pPr algn="ctr"/>
                      <a:r>
                        <a:rPr lang="en-US" sz="1400" b="1" dirty="0">
                          <a:latin typeface="Arial" panose="020B0604020202020204" pitchFamily="34" charset="0"/>
                          <a:cs typeface="Arial" panose="020B0604020202020204" pitchFamily="34" charset="0"/>
                        </a:rPr>
                        <a:t>WG LB #2</a:t>
                      </a:r>
                    </a:p>
                  </a:txBody>
                  <a:tcPr/>
                </a:tc>
                <a:tc>
                  <a:txBody>
                    <a:bodyPr/>
                    <a:lstStyle/>
                    <a:p>
                      <a:pPr algn="ctr"/>
                      <a:r>
                        <a:rPr lang="en-US" sz="1400" b="1" baseline="0" dirty="0">
                          <a:latin typeface="Arial" panose="020B0604020202020204" pitchFamily="34" charset="0"/>
                          <a:cs typeface="Arial" panose="020B0604020202020204" pitchFamily="34" charset="0"/>
                        </a:rPr>
                        <a:t>Feb. 11</a:t>
                      </a:r>
                      <a:r>
                        <a:rPr lang="en-US" sz="1400" b="1" baseline="30000" dirty="0">
                          <a:latin typeface="Arial" panose="020B0604020202020204" pitchFamily="34" charset="0"/>
                          <a:cs typeface="Arial" panose="020B0604020202020204" pitchFamily="34" charset="0"/>
                        </a:rPr>
                        <a:t>th</a:t>
                      </a:r>
                      <a:r>
                        <a:rPr lang="en-US" sz="1400" b="1" baseline="0" dirty="0">
                          <a:latin typeface="Arial" panose="020B0604020202020204" pitchFamily="34" charset="0"/>
                          <a:cs typeface="Arial" panose="020B0604020202020204" pitchFamily="34" charset="0"/>
                        </a:rPr>
                        <a:t> to March 13</a:t>
                      </a:r>
                      <a:r>
                        <a:rPr lang="en-US" sz="1400" b="1" baseline="30000" dirty="0">
                          <a:latin typeface="Arial" panose="020B0604020202020204" pitchFamily="34" charset="0"/>
                          <a:cs typeface="Arial" panose="020B0604020202020204" pitchFamily="34" charset="0"/>
                        </a:rPr>
                        <a:t>th</a:t>
                      </a:r>
                      <a:r>
                        <a:rPr lang="en-US" sz="1400" b="1" baseline="0" dirty="0">
                          <a:latin typeface="Arial" panose="020B0604020202020204" pitchFamily="34" charset="0"/>
                          <a:cs typeface="Arial" panose="020B0604020202020204" pitchFamily="34" charset="0"/>
                        </a:rPr>
                        <a:t> 2018</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latin typeface="Arial" panose="020B0604020202020204" pitchFamily="34" charset="0"/>
                          <a:cs typeface="Arial" panose="020B0604020202020204" pitchFamily="34" charset="0"/>
                        </a:rPr>
                        <a:t>149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Comments</a:t>
                      </a:r>
                      <a:r>
                        <a:rPr lang="en-US" sz="1400" b="1" baseline="0" dirty="0">
                          <a:latin typeface="Arial" panose="020B0604020202020204" pitchFamily="34" charset="0"/>
                          <a:cs typeface="Arial" panose="020B0604020202020204" pitchFamily="34" charset="0"/>
                        </a:rPr>
                        <a:t> were addressed and Resolved</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solidFill>
                            <a:schemeClr val="tx1"/>
                          </a:solidFill>
                          <a:latin typeface="Arial" panose="020B0604020202020204" pitchFamily="34" charset="0"/>
                          <a:cs typeface="Arial" panose="020B0604020202020204" pitchFamily="34" charset="0"/>
                        </a:rPr>
                        <a:t>65%</a:t>
                      </a:r>
                    </a:p>
                  </a:txBody>
                  <a:tcPr/>
                </a:tc>
                <a:tc>
                  <a:txBody>
                    <a:bodyPr/>
                    <a:lstStyle/>
                    <a:p>
                      <a:pPr marL="0" algn="ctr" defTabSz="914400" rtl="0" eaLnBrk="1" latinLnBrk="0" hangingPunct="1"/>
                      <a:r>
                        <a:rPr lang="en-US" sz="1400" b="1" kern="1200" dirty="0">
                          <a:solidFill>
                            <a:schemeClr val="tx1"/>
                          </a:solidFill>
                          <a:latin typeface="Arial" panose="020B0604020202020204" pitchFamily="34" charset="0"/>
                          <a:ea typeface="+mn-ea"/>
                          <a:cs typeface="Arial" panose="020B0604020202020204" pitchFamily="34" charset="0"/>
                        </a:rPr>
                        <a:t>57%</a:t>
                      </a:r>
                    </a:p>
                  </a:txBody>
                  <a:tcPr/>
                </a:tc>
                <a:tc>
                  <a:txBody>
                    <a:bodyPr/>
                    <a:lstStyle/>
                    <a:p>
                      <a:pPr algn="ctr"/>
                      <a:r>
                        <a:rPr lang="en-US" sz="1400" b="1" dirty="0">
                          <a:latin typeface="Arial" panose="020B0604020202020204" pitchFamily="34" charset="0"/>
                          <a:cs typeface="Arial" panose="020B0604020202020204" pitchFamily="34" charset="0"/>
                        </a:rPr>
                        <a:t>P802.22 Draft v3.0 Prepared</a:t>
                      </a:r>
                    </a:p>
                  </a:txBody>
                  <a:tcPr/>
                </a:tc>
                <a:extLst>
                  <a:ext uri="{0D108BD9-81ED-4DB2-BD59-A6C34878D82A}">
                    <a16:rowId xmlns:a16="http://schemas.microsoft.com/office/drawing/2014/main" val="10002"/>
                  </a:ext>
                </a:extLst>
              </a:tr>
              <a:tr h="1158362">
                <a:tc>
                  <a:txBody>
                    <a:bodyPr/>
                    <a:lstStyle/>
                    <a:p>
                      <a:pPr algn="ctr"/>
                      <a:r>
                        <a:rPr lang="en-US" sz="1400" b="1" dirty="0">
                          <a:latin typeface="Arial" panose="020B0604020202020204" pitchFamily="34" charset="0"/>
                          <a:cs typeface="Arial" panose="020B0604020202020204" pitchFamily="34" charset="0"/>
                        </a:rPr>
                        <a:t>WG LB#3</a:t>
                      </a:r>
                    </a:p>
                  </a:txBody>
                  <a:tcPr/>
                </a:tc>
                <a:tc>
                  <a:txBody>
                    <a:bodyPr/>
                    <a:lstStyle/>
                    <a:p>
                      <a:pPr algn="ctr"/>
                      <a:r>
                        <a:rPr lang="en-US" sz="1400" b="1" dirty="0">
                          <a:latin typeface="Arial" panose="020B0604020202020204" pitchFamily="34" charset="0"/>
                          <a:cs typeface="Arial" panose="020B0604020202020204" pitchFamily="34" charset="0"/>
                        </a:rPr>
                        <a:t>July 10</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to August 9</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2018</a:t>
                      </a:r>
                    </a:p>
                  </a:txBody>
                  <a:tcPr/>
                </a:tc>
                <a:tc>
                  <a:txBody>
                    <a:bodyPr/>
                    <a:lstStyle/>
                    <a:p>
                      <a:pPr algn="ctr"/>
                      <a:r>
                        <a:rPr lang="en-US" sz="1400" b="1" dirty="0">
                          <a:latin typeface="Arial" panose="020B0604020202020204" pitchFamily="34" charset="0"/>
                          <a:cs typeface="Arial" panose="020B0604020202020204" pitchFamily="34" charset="0"/>
                        </a:rPr>
                        <a:t>65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Comments are being</a:t>
                      </a:r>
                      <a:r>
                        <a:rPr lang="en-US" sz="1400" b="1" baseline="0" dirty="0">
                          <a:latin typeface="Arial" panose="020B0604020202020204" pitchFamily="34" charset="0"/>
                          <a:cs typeface="Arial" panose="020B0604020202020204" pitchFamily="34" charset="0"/>
                        </a:rPr>
                        <a:t> addressed and Resolved</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solidFill>
                            <a:schemeClr val="tx1"/>
                          </a:solidFill>
                          <a:latin typeface="Arial" panose="020B0604020202020204" pitchFamily="34" charset="0"/>
                          <a:cs typeface="Arial" panose="020B0604020202020204" pitchFamily="34" charset="0"/>
                        </a:rPr>
                        <a:t>70.59%</a:t>
                      </a:r>
                    </a:p>
                  </a:txBody>
                  <a:tcPr/>
                </a:tc>
                <a:tc>
                  <a:txBody>
                    <a:bodyPr/>
                    <a:lstStyle/>
                    <a:p>
                      <a:pPr marL="0" algn="ctr" defTabSz="914400" rtl="0" eaLnBrk="1" latinLnBrk="0" hangingPunct="1"/>
                      <a:r>
                        <a:rPr lang="en-US" sz="1400" b="1" kern="1200" dirty="0">
                          <a:solidFill>
                            <a:schemeClr val="tx1"/>
                          </a:solidFill>
                          <a:latin typeface="Arial" panose="020B0604020202020204" pitchFamily="34" charset="0"/>
                          <a:ea typeface="+mn-ea"/>
                          <a:cs typeface="Arial" panose="020B0604020202020204" pitchFamily="34" charset="0"/>
                        </a:rPr>
                        <a:t>87.5%*</a:t>
                      </a:r>
                    </a:p>
                  </a:txBody>
                  <a:tcPr/>
                </a:tc>
                <a:tc>
                  <a:txBody>
                    <a:bodyPr/>
                    <a:lstStyle/>
                    <a:p>
                      <a:pPr algn="ctr"/>
                      <a:r>
                        <a:rPr lang="en-US" sz="1400" b="1" dirty="0">
                          <a:latin typeface="Arial" panose="020B0604020202020204" pitchFamily="34" charset="0"/>
                          <a:cs typeface="Arial" panose="020B0604020202020204" pitchFamily="34" charset="0"/>
                        </a:rPr>
                        <a:t>P802.22 Draft v4.0 is being prepared</a:t>
                      </a:r>
                    </a:p>
                  </a:txBody>
                  <a:tcPr/>
                </a:tc>
                <a:extLst>
                  <a:ext uri="{0D108BD9-81ED-4DB2-BD59-A6C34878D82A}">
                    <a16:rowId xmlns:a16="http://schemas.microsoft.com/office/drawing/2014/main" val="3567206305"/>
                  </a:ext>
                </a:extLst>
              </a:tr>
            </a:tbl>
          </a:graphicData>
        </a:graphic>
      </p:graphicFrame>
      <p:sp>
        <p:nvSpPr>
          <p:cNvPr id="2" name="TextBox 1">
            <a:extLst>
              <a:ext uri="{FF2B5EF4-FFF2-40B4-BE49-F238E27FC236}">
                <a16:creationId xmlns:a16="http://schemas.microsoft.com/office/drawing/2014/main" id="{947256AA-E4B8-4C06-AD65-C2BC3D385E81}"/>
              </a:ext>
            </a:extLst>
          </p:cNvPr>
          <p:cNvSpPr txBox="1"/>
          <p:nvPr/>
        </p:nvSpPr>
        <p:spPr>
          <a:xfrm>
            <a:off x="152400" y="5953780"/>
            <a:ext cx="8610590" cy="523220"/>
          </a:xfrm>
          <a:prstGeom prst="rect">
            <a:avLst/>
          </a:prstGeom>
          <a:noFill/>
        </p:spPr>
        <p:txBody>
          <a:bodyPr wrap="square" rtlCol="0">
            <a:spAutoFit/>
          </a:bodyPr>
          <a:lstStyle/>
          <a:p>
            <a:r>
              <a:rPr lang="en-US" sz="1400" dirty="0">
                <a:solidFill>
                  <a:schemeClr val="tx1"/>
                </a:solidFill>
              </a:rPr>
              <a:t>* Three Working Group Voting Members flipped their votes from Disapprove with Comments to Approve with Comments after the WG Letter Ballot had closed. 87.5% Approval Ratio reflects these three vote flips.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the 802.11 Working Group</a:t>
            </a:r>
            <a:endParaRPr lang="en-US" sz="4000" dirty="0"/>
          </a:p>
        </p:txBody>
      </p:sp>
      <p:sp>
        <p:nvSpPr>
          <p:cNvPr id="8" name="Content Placeholder 2">
            <a:extLst>
              <a:ext uri="{FF2B5EF4-FFF2-40B4-BE49-F238E27FC236}">
                <a16:creationId xmlns:a16="http://schemas.microsoft.com/office/drawing/2014/main" id="{7771F5DB-CC31-4A63-BCB5-B6F5744B2206}"/>
              </a:ext>
            </a:extLst>
          </p:cNvPr>
          <p:cNvSpPr>
            <a:spLocks noGrp="1"/>
          </p:cNvSpPr>
          <p:nvPr>
            <p:ph idx="1"/>
          </p:nvPr>
        </p:nvSpPr>
        <p:spPr>
          <a:xfrm>
            <a:off x="579425" y="1300164"/>
            <a:ext cx="8031175" cy="5024436"/>
          </a:xfrm>
        </p:spPr>
        <p:txBody>
          <a:bodyPr/>
          <a:lstStyle/>
          <a:p>
            <a:r>
              <a:rPr lang="en-US" sz="1800" dirty="0"/>
              <a:t>Item 1:  Revised text for Question #2: </a:t>
            </a:r>
            <a:r>
              <a:rPr lang="en-US" sz="1800" b="0" dirty="0"/>
              <a:t>Since 2014, the 802.22 Working Group has had significant reduction in participation. Some of the individuals that made major contributions </a:t>
            </a:r>
            <a:r>
              <a:rPr lang="en-US" sz="1800" b="0" strike="sngStrike" dirty="0"/>
              <a:t>have left</a:t>
            </a:r>
            <a:r>
              <a:rPr lang="en-US" sz="1800" b="0" dirty="0"/>
              <a:t> </a:t>
            </a:r>
            <a:r>
              <a:rPr lang="en-US" sz="1800" b="0" dirty="0">
                <a:solidFill>
                  <a:srgbClr val="3333CC"/>
                </a:solidFill>
              </a:rPr>
              <a:t>no longer participate in the WG due to a change in their work assignments</a:t>
            </a:r>
            <a:r>
              <a:rPr lang="en-US" sz="1800" b="0" dirty="0"/>
              <a:t>. As a result, the rate of progress of this standard has slowed down. P802.22 Revision Project is currently in Working Group Letter Ballot 3. Around 65 comments need to be addressed and resolved for the draft to reach &gt;</a:t>
            </a:r>
            <a:r>
              <a:rPr lang="en-US" sz="1800" b="0" dirty="0">
                <a:solidFill>
                  <a:schemeClr val="accent2"/>
                </a:solidFill>
              </a:rPr>
              <a:t>75</a:t>
            </a:r>
            <a:r>
              <a:rPr lang="en-US" sz="1800" b="0" strike="sngStrike" dirty="0"/>
              <a:t>90</a:t>
            </a:r>
            <a:r>
              <a:rPr lang="en-US" sz="1800" b="0" dirty="0"/>
              <a:t>% Approval Ratio. We anticipate </a:t>
            </a:r>
            <a:r>
              <a:rPr lang="en-US" sz="1800" b="0" dirty="0">
                <a:solidFill>
                  <a:srgbClr val="3333CC"/>
                </a:solidFill>
              </a:rPr>
              <a:t>comment resolutions</a:t>
            </a:r>
            <a:r>
              <a:rPr lang="en-US" sz="1800" b="0" dirty="0"/>
              <a:t> to </a:t>
            </a:r>
            <a:r>
              <a:rPr lang="en-US" sz="1800" b="0" strike="sngStrike" dirty="0" err="1"/>
              <a:t>happen</a:t>
            </a:r>
            <a:r>
              <a:rPr lang="en-US" sz="1800" b="0" dirty="0" err="1">
                <a:solidFill>
                  <a:srgbClr val="3333CC"/>
                </a:solidFill>
              </a:rPr>
              <a:t>complete</a:t>
            </a:r>
            <a:r>
              <a:rPr lang="en-US" sz="1800" b="0" dirty="0"/>
              <a:t> by November 2018. After that, we plan to start the </a:t>
            </a:r>
            <a:r>
              <a:rPr lang="en-US" sz="1800" b="0" dirty="0">
                <a:solidFill>
                  <a:srgbClr val="3333CC"/>
                </a:solidFill>
              </a:rPr>
              <a:t>Working Group Re-circulations followed by the </a:t>
            </a:r>
            <a:r>
              <a:rPr lang="en-US" sz="1800" b="0" dirty="0"/>
              <a:t>Sponsor Ballot </a:t>
            </a:r>
            <a:r>
              <a:rPr lang="en-US" sz="1800" b="0" dirty="0">
                <a:solidFill>
                  <a:srgbClr val="3333CC"/>
                </a:solidFill>
              </a:rPr>
              <a:t>Process</a:t>
            </a:r>
            <a:r>
              <a:rPr lang="en-US" sz="1800" b="0" dirty="0"/>
              <a:t>.</a:t>
            </a:r>
          </a:p>
          <a:p>
            <a:r>
              <a:rPr lang="en-US" sz="1800" dirty="0"/>
              <a:t>Response</a:t>
            </a:r>
            <a:r>
              <a:rPr lang="en-US" sz="1800" b="0" dirty="0"/>
              <a:t>: We appreciate this modified language and accept it in principle as a changes to the PAR Form with clarification that have been highlighted in </a:t>
            </a:r>
            <a:r>
              <a:rPr lang="en-US" sz="1800" dirty="0">
                <a:solidFill>
                  <a:srgbClr val="3333CC"/>
                </a:solidFill>
              </a:rPr>
              <a:t>Blue</a:t>
            </a:r>
            <a:r>
              <a:rPr lang="en-US" sz="1800" b="0" dirty="0"/>
              <a:t>. </a:t>
            </a:r>
          </a:p>
          <a:p>
            <a:r>
              <a:rPr lang="en-US" sz="1800" dirty="0"/>
              <a:t>Item 2: Question – </a:t>
            </a:r>
            <a:r>
              <a:rPr lang="en-US" sz="1800" b="0" dirty="0"/>
              <a:t>Why are you striving for “&gt;90% approval” when threshold is only75% ? If you have achieved 75% you can move on.</a:t>
            </a:r>
          </a:p>
          <a:p>
            <a:r>
              <a:rPr lang="en-US" sz="1800" dirty="0"/>
              <a:t>Response: </a:t>
            </a:r>
            <a:r>
              <a:rPr lang="en-US" sz="1800" b="0" dirty="0"/>
              <a:t>Due to the reduction in our Working Group membership, every voter is equivalent to approximately 10% of the Approval Ratio based on relative Response Ratios. So it would be favorable for us to reach greater than 90% Approval Ratio within the Working Group. We are very close to it.  </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the Bob Grow for the 802.3 Working Group</a:t>
            </a:r>
            <a:endParaRPr lang="en-US" sz="4000" dirty="0"/>
          </a:p>
        </p:txBody>
      </p:sp>
      <p:sp>
        <p:nvSpPr>
          <p:cNvPr id="9" name="Content Placeholder 2">
            <a:extLst>
              <a:ext uri="{FF2B5EF4-FFF2-40B4-BE49-F238E27FC236}">
                <a16:creationId xmlns:a16="http://schemas.microsoft.com/office/drawing/2014/main" id="{01E7BE22-1D58-43A3-A459-D1241D20401A}"/>
              </a:ext>
            </a:extLst>
          </p:cNvPr>
          <p:cNvSpPr>
            <a:spLocks noGrp="1"/>
          </p:cNvSpPr>
          <p:nvPr>
            <p:ph idx="1"/>
          </p:nvPr>
        </p:nvSpPr>
        <p:spPr>
          <a:xfrm>
            <a:off x="456406" y="1615134"/>
            <a:ext cx="8229600" cy="4525963"/>
          </a:xfrm>
        </p:spPr>
        <p:txBody>
          <a:bodyPr>
            <a:normAutofit fontScale="55000" lnSpcReduction="20000"/>
          </a:bodyPr>
          <a:lstStyle/>
          <a:p>
            <a:pPr marL="0" indent="0">
              <a:buFontTx/>
              <a:buNone/>
            </a:pPr>
            <a:r>
              <a:rPr lang="en-US" sz="3200" b="0" kern="1200" dirty="0">
                <a:solidFill>
                  <a:schemeClr val="tx1"/>
                </a:solidFill>
                <a:effectLst/>
                <a:latin typeface="+mn-lt"/>
                <a:ea typeface="+mn-ea"/>
                <a:cs typeface="+mn-cs"/>
              </a:rPr>
              <a:t>Revision Project - Cognitive Wireless RAN Medium Access Control (MAC) and Physical Layer (PHY) Specifications: Policies and Procedures for Operation in the TV Bands</a:t>
            </a:r>
          </a:p>
          <a:p>
            <a:pPr marL="0" indent="0">
              <a:buFontTx/>
              <a:buNone/>
            </a:pPr>
            <a:r>
              <a:rPr lang="en-US" sz="3200" b="0" kern="1200" dirty="0">
                <a:solidFill>
                  <a:srgbClr val="FFC000"/>
                </a:solidFill>
                <a:effectLst/>
                <a:latin typeface="+mn-lt"/>
                <a:ea typeface="+mn-ea"/>
                <a:cs typeface="+mn-cs"/>
                <a:hlinkClick r:id="rId2">
                  <a:extLst>
                    <a:ext uri="{A12FA001-AC4F-418D-AE19-62706E023703}">
                      <ahyp:hlinkClr xmlns:ahyp="http://schemas.microsoft.com/office/drawing/2018/hyperlinkcolor" val="tx"/>
                    </a:ext>
                  </a:extLst>
                </a:hlinkClick>
              </a:rPr>
              <a:t>PAR Extension</a:t>
            </a:r>
            <a:endParaRPr lang="en-US" sz="3200" b="0" kern="1200" dirty="0">
              <a:solidFill>
                <a:srgbClr val="FFC000"/>
              </a:solidFill>
              <a:effectLst/>
              <a:latin typeface="+mn-lt"/>
              <a:ea typeface="+mn-ea"/>
              <a:cs typeface="+mn-cs"/>
            </a:endParaRPr>
          </a:p>
          <a:p>
            <a:r>
              <a:rPr lang="en-US" sz="3200" b="0" kern="1200" dirty="0">
                <a:solidFill>
                  <a:schemeClr val="tx1"/>
                </a:solidFill>
                <a:effectLst/>
                <a:latin typeface="+mn-lt"/>
                <a:ea typeface="+mn-ea"/>
                <a:cs typeface="+mn-cs"/>
              </a:rPr>
              <a:t>2, Why Extend – The numbers don’t compute. Perhaps you need to explain the number of WG ballot group members.  (With 6 participants, each current participant represents ~17% in a vote tally making it difficult to get &gt;90% without hitting 100%. To get between 90% without hitting 100% requires a ballot group of more than 10 participants.)  Are some WG ballot group members still participating in reviews if not participating in meetings?</a:t>
            </a:r>
            <a:r>
              <a:rPr lang="en-US" sz="3200" b="0" kern="1200" baseline="0" dirty="0">
                <a:solidFill>
                  <a:schemeClr val="tx1"/>
                </a:solidFill>
                <a:effectLst/>
                <a:latin typeface="+mn-lt"/>
                <a:ea typeface="+mn-ea"/>
                <a:cs typeface="+mn-cs"/>
              </a:rPr>
              <a:t>  </a:t>
            </a:r>
            <a:r>
              <a:rPr lang="en-US" sz="3200" b="0" kern="1200" dirty="0">
                <a:solidFill>
                  <a:schemeClr val="tx1"/>
                </a:solidFill>
                <a:effectLst/>
                <a:latin typeface="+mn-lt"/>
                <a:ea typeface="+mn-ea"/>
                <a:cs typeface="+mn-cs"/>
              </a:rPr>
              <a:t>Do you currently have consensus (&gt;75%)?</a:t>
            </a:r>
          </a:p>
          <a:p>
            <a:pPr marL="0" indent="0" fontAlgn="auto"/>
            <a:endParaRPr lang="en-US" sz="3200" b="0" kern="1200" dirty="0">
              <a:solidFill>
                <a:schemeClr val="tx1"/>
              </a:solidFill>
              <a:effectLst/>
              <a:latin typeface="+mn-lt"/>
              <a:ea typeface="+mn-ea"/>
              <a:cs typeface="+mn-cs"/>
            </a:endParaRPr>
          </a:p>
          <a:p>
            <a:pPr fontAlgn="auto">
              <a:buFont typeface="Wingdings" charset="2"/>
              <a:buChar char="Ø"/>
            </a:pPr>
            <a:r>
              <a:rPr lang="en-US" sz="3200" b="0" kern="1200" dirty="0">
                <a:solidFill>
                  <a:schemeClr val="tx1"/>
                </a:solidFill>
                <a:effectLst/>
                <a:latin typeface="+mn-lt"/>
                <a:ea typeface="+mn-ea"/>
                <a:cs typeface="+mn-cs"/>
              </a:rPr>
              <a:t>Response – Our current WG Voters List can be found on our webpage at</a:t>
            </a:r>
            <a:r>
              <a:rPr lang="en-US" sz="3200" b="0" kern="1200" dirty="0">
                <a:solidFill>
                  <a:schemeClr val="tx1"/>
                </a:solidFill>
              </a:rPr>
              <a:t>: </a:t>
            </a:r>
            <a:r>
              <a:rPr lang="en-US" sz="3200" b="0" kern="1200" dirty="0">
                <a:solidFill>
                  <a:srgbClr val="FFC000"/>
                </a:solidFill>
                <a:hlinkClick r:id="rId3">
                  <a:extLst>
                    <a:ext uri="{A12FA001-AC4F-418D-AE19-62706E023703}">
                      <ahyp:hlinkClr xmlns:ahyp="http://schemas.microsoft.com/office/drawing/2018/hyperlinkcolor" val="tx"/>
                    </a:ext>
                  </a:extLst>
                </a:hlinkClick>
              </a:rPr>
              <a:t>http://www.ieee802.org/22/MembershipList/membership_november_2018.pdf</a:t>
            </a:r>
            <a:r>
              <a:rPr lang="en-US" sz="3200" b="0" kern="1200" dirty="0">
                <a:solidFill>
                  <a:schemeClr val="tx1"/>
                </a:solidFill>
              </a:rPr>
              <a:t>. We have approximately 10 active participants in the 802.22 Working Group. Hence, each one counts as 10% based on the Response Ratio. The Working Group currently has two projects. 802.22 Revision and 802.22.3. The Ballot Pool for both the activities consists of all Working Group voters. </a:t>
            </a:r>
          </a:p>
          <a:p>
            <a:pPr marL="0" indent="0" fontAlgn="auto"/>
            <a:endParaRPr lang="en-US" sz="3200" b="0" kern="1200" dirty="0">
              <a:solidFill>
                <a:schemeClr val="tx1"/>
              </a:solidFill>
              <a:effectLst/>
              <a:latin typeface="+mn-lt"/>
              <a:ea typeface="+mn-ea"/>
              <a:cs typeface="+mn-cs"/>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16480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the Bob Grow for the 802.3 Working Group</a:t>
            </a:r>
            <a:endParaRPr lang="en-US" sz="4000" dirty="0"/>
          </a:p>
        </p:txBody>
      </p:sp>
      <p:sp>
        <p:nvSpPr>
          <p:cNvPr id="9" name="Content Placeholder 2">
            <a:extLst>
              <a:ext uri="{FF2B5EF4-FFF2-40B4-BE49-F238E27FC236}">
                <a16:creationId xmlns:a16="http://schemas.microsoft.com/office/drawing/2014/main" id="{01E7BE22-1D58-43A3-A459-D1241D20401A}"/>
              </a:ext>
            </a:extLst>
          </p:cNvPr>
          <p:cNvSpPr>
            <a:spLocks noGrp="1"/>
          </p:cNvSpPr>
          <p:nvPr>
            <p:ph idx="1"/>
          </p:nvPr>
        </p:nvSpPr>
        <p:spPr>
          <a:xfrm>
            <a:off x="457200" y="1722437"/>
            <a:ext cx="8229600" cy="4525963"/>
          </a:xfrm>
        </p:spPr>
        <p:txBody>
          <a:bodyPr>
            <a:normAutofit fontScale="92500" lnSpcReduction="20000"/>
          </a:bodyPr>
          <a:lstStyle/>
          <a:p>
            <a:r>
              <a:rPr lang="en-US" sz="2000" b="0" kern="1200" dirty="0">
                <a:solidFill>
                  <a:schemeClr val="tx1"/>
                </a:solidFill>
                <a:effectLst/>
                <a:latin typeface="+mn-lt"/>
                <a:ea typeface="+mn-ea"/>
                <a:cs typeface="+mn-cs"/>
              </a:rPr>
              <a:t>3.2, Participants – The number of participants and the admitted drop off in participation indicate that the need for this standard is questionable.  At this point though, it is probably appropriate to complete the revision and subsequently consider hibernation of the WG. </a:t>
            </a:r>
          </a:p>
          <a:p>
            <a:pPr marL="342900" indent="-342900" rtl="0" eaLnBrk="1" fontAlgn="auto" latinLnBrk="0" hangingPunct="1">
              <a:buFont typeface="Wingdings" charset="2"/>
              <a:buChar char="Ø"/>
            </a:pPr>
            <a:r>
              <a:rPr lang="en-US" sz="2000" b="0" kern="1200" dirty="0">
                <a:solidFill>
                  <a:schemeClr val="tx1"/>
                </a:solidFill>
                <a:effectLst/>
                <a:latin typeface="+mn-lt"/>
                <a:ea typeface="+mn-ea"/>
                <a:cs typeface="+mn-cs"/>
              </a:rPr>
              <a:t>Response – IEEE 802.22 devices have finally started coming into the market. More than 20 trials have been conducted. Over the air performance is very satisfactory. </a:t>
            </a:r>
            <a:r>
              <a:rPr lang="en-US" sz="2000" b="0" kern="1200" dirty="0">
                <a:solidFill>
                  <a:schemeClr val="tx1"/>
                </a:solidFill>
              </a:rPr>
              <a:t>First</a:t>
            </a:r>
            <a:r>
              <a:rPr lang="en-US" sz="2000" b="0" kern="1200" dirty="0">
                <a:solidFill>
                  <a:schemeClr val="tx1"/>
                </a:solidFill>
                <a:effectLst/>
                <a:latin typeface="+mn-lt"/>
                <a:ea typeface="+mn-ea"/>
                <a:cs typeface="+mn-cs"/>
              </a:rPr>
              <a:t> devices will start getting tested with the FCC for certification by January 2019. There is a significant push from various regulators for Rural Broadband Connectivity, and TV White Space shows up prominently as a means to that end. IEEE 802 Fellows from developing countries are excellent examples of this where they have shown significant interest in the IEEE 802.22 and other TV White Space Standards and also arranged for IEEE 802 delegates to present this technology at the African Telecommunications Union (ATU) meetings. </a:t>
            </a:r>
          </a:p>
          <a:p>
            <a:pPr marL="342900" indent="-342900" rtl="0" eaLnBrk="1" fontAlgn="auto" latinLnBrk="0" hangingPunct="1">
              <a:buFont typeface="Wingdings" charset="2"/>
              <a:buChar char="Ø"/>
            </a:pPr>
            <a:r>
              <a:rPr lang="en-US" sz="2000" b="0" kern="1200" dirty="0">
                <a:solidFill>
                  <a:schemeClr val="tx1"/>
                </a:solidFill>
              </a:rPr>
              <a:t>Having said that, most of the 802.22 developers are currently from small start up companies and do not have the budget to attend IEEE 802 meetings. So, we do plan to go in hibernation once the two current activities of 802.22 Working Group are completed.  </a:t>
            </a:r>
            <a:r>
              <a:rPr lang="en-US" sz="2000" b="0" kern="1200" dirty="0">
                <a:solidFill>
                  <a:schemeClr val="tx1"/>
                </a:solidFill>
                <a:effectLst/>
                <a:latin typeface="+mn-lt"/>
                <a:ea typeface="+mn-ea"/>
                <a:cs typeface="+mn-cs"/>
              </a:rPr>
              <a:t> </a:t>
            </a:r>
            <a:endParaRPr lang="en-US" sz="2000" b="0" dirty="0">
              <a:effectLs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72926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 from Paul </a:t>
            </a:r>
            <a:r>
              <a:rPr lang="en-US" sz="2800" dirty="0" err="1"/>
              <a:t>Nikolich</a:t>
            </a: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
        <p:nvSpPr>
          <p:cNvPr id="7" name="TextBox 6">
            <a:extLst>
              <a:ext uri="{FF2B5EF4-FFF2-40B4-BE49-F238E27FC236}">
                <a16:creationId xmlns:a16="http://schemas.microsoft.com/office/drawing/2014/main" id="{10BF108C-B57A-40D0-8220-03CA22875243}"/>
              </a:ext>
            </a:extLst>
          </p:cNvPr>
          <p:cNvSpPr txBox="1"/>
          <p:nvPr/>
        </p:nvSpPr>
        <p:spPr>
          <a:xfrm>
            <a:off x="533400" y="1366421"/>
            <a:ext cx="8077200" cy="4708981"/>
          </a:xfrm>
          <a:prstGeom prst="rect">
            <a:avLst/>
          </a:prstGeom>
          <a:noFill/>
        </p:spPr>
        <p:txBody>
          <a:bodyPr wrap="square" rtlCol="0">
            <a:spAutoFit/>
          </a:bodyPr>
          <a:lstStyle/>
          <a:p>
            <a:r>
              <a:rPr lang="en-US" sz="2000" dirty="0">
                <a:solidFill>
                  <a:schemeClr val="tx1"/>
                </a:solidFill>
              </a:rPr>
              <a:t>The P802.22 revision extension request has a start of Sponsor Ballot 01 Mar 2019 and </a:t>
            </a:r>
            <a:r>
              <a:rPr lang="en-US" sz="2000" dirty="0" err="1">
                <a:solidFill>
                  <a:schemeClr val="tx1"/>
                </a:solidFill>
              </a:rPr>
              <a:t>RevCom</a:t>
            </a:r>
            <a:r>
              <a:rPr lang="en-US" sz="2000" dirty="0">
                <a:solidFill>
                  <a:schemeClr val="tx1"/>
                </a:solidFill>
              </a:rPr>
              <a:t> submission 01 Oct 2019, for an elapsed time of 7 months.  The WG ballot has been underway since 15 Nov 2016 until now, an elapsed time of 24 months and is 80% complete.  Please explain why and how the WG believes it is possible to complete the Sponsor ballot in 7 months when the WG ballot will take 24+months with the available WG volunteer and SA staff resources.</a:t>
            </a:r>
          </a:p>
          <a:p>
            <a:r>
              <a:rPr lang="en-US" sz="2000" dirty="0">
                <a:solidFill>
                  <a:schemeClr val="tx1"/>
                </a:solidFill>
              </a:rPr>
              <a:t>I would like to see the revision completed, but please ensure the WG is being realistic with respect to available resources to do the work.  Thank you for considering my comment.</a:t>
            </a:r>
          </a:p>
          <a:p>
            <a:r>
              <a:rPr lang="en-US" sz="2000" b="1" dirty="0">
                <a:solidFill>
                  <a:schemeClr val="tx1"/>
                </a:solidFill>
              </a:rPr>
              <a:t>Response</a:t>
            </a:r>
            <a:r>
              <a:rPr lang="en-US" sz="2000" dirty="0">
                <a:solidFill>
                  <a:schemeClr val="tx1"/>
                </a:solidFill>
              </a:rPr>
              <a:t>: We would like to complete this activity as soon as possible and then go into hibernation. Your comments are valid. As a result, the Working Group would like to request a two year extension, so that we do not have to come back to the EC for an extension again.  </a:t>
            </a:r>
          </a:p>
          <a:p>
            <a:endParaRPr lang="en-US" sz="2000" dirty="0">
              <a:solidFill>
                <a:schemeClr val="tx1"/>
              </a:solidFill>
            </a:endParaRPr>
          </a:p>
        </p:txBody>
      </p:sp>
    </p:spTree>
    <p:extLst>
      <p:ext uri="{BB962C8B-B14F-4D97-AF65-F5344CB8AC3E}">
        <p14:creationId xmlns:p14="http://schemas.microsoft.com/office/powerpoint/2010/main" val="3150763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86100"/>
            <a:ext cx="7770813" cy="685800"/>
          </a:xfrm>
        </p:spPr>
        <p:txBody>
          <a:bodyPr/>
          <a:lstStyle/>
          <a:p>
            <a:r>
              <a:rPr lang="en-US" sz="2800" dirty="0"/>
              <a:t>Comments on the 802.22.3 Spectrum Characterization and Occupancy Sensing PAR Extension</a:t>
            </a: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942207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바닥글 개체 틀 4">
            <a:extLst>
              <a:ext uri="{FF2B5EF4-FFF2-40B4-BE49-F238E27FC236}">
                <a16:creationId xmlns:a16="http://schemas.microsoft.com/office/drawing/2014/main" id="{4E50B95F-7D8D-45E0-BB94-48C5F88A230A}"/>
              </a:ext>
            </a:extLst>
          </p:cNvPr>
          <p:cNvSpPr>
            <a:spLocks noGrp="1"/>
          </p:cNvSpPr>
          <p:nvPr>
            <p:ph type="ftr" sz="quarter" idx="10"/>
          </p:nvPr>
        </p:nvSpPr>
        <p:spPr>
          <a:xfrm>
            <a:off x="3619500" y="6475413"/>
            <a:ext cx="1981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ko-KR" sz="1200" b="0">
                <a:solidFill>
                  <a:srgbClr val="000000"/>
                </a:solidFill>
                <a:ea typeface="Gulim" panose="020B0600000101010101" pitchFamily="34" charset="-127"/>
              </a:rPr>
              <a:t>Apurva N. Mody, BAE Systems</a:t>
            </a:r>
          </a:p>
        </p:txBody>
      </p:sp>
      <p:sp>
        <p:nvSpPr>
          <p:cNvPr id="49155" name="Date Placeholder 2">
            <a:extLst>
              <a:ext uri="{FF2B5EF4-FFF2-40B4-BE49-F238E27FC236}">
                <a16:creationId xmlns:a16="http://schemas.microsoft.com/office/drawing/2014/main" id="{0FFF5780-F706-4AB3-B79D-73D8C1DB46F6}"/>
              </a:ext>
            </a:extLst>
          </p:cNvPr>
          <p:cNvSpPr>
            <a:spLocks noGrp="1"/>
          </p:cNvSpPr>
          <p:nvPr>
            <p:ph type="dt" sz="quarter" idx="12"/>
          </p:nvPr>
        </p:nvSpPr>
        <p:spPr>
          <a:xfrm>
            <a:off x="8543925" y="6475413"/>
            <a:ext cx="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endParaRPr lang="en-US" altLang="ko-KR" sz="1200" b="0">
              <a:solidFill>
                <a:srgbClr val="000000"/>
              </a:solidFill>
              <a:ea typeface="Gulim" panose="020B0600000101010101" pitchFamily="34" charset="-127"/>
            </a:endParaRPr>
          </a:p>
        </p:txBody>
      </p:sp>
      <p:sp>
        <p:nvSpPr>
          <p:cNvPr id="8" name="Rectangle 2">
            <a:extLst>
              <a:ext uri="{FF2B5EF4-FFF2-40B4-BE49-F238E27FC236}">
                <a16:creationId xmlns:a16="http://schemas.microsoft.com/office/drawing/2014/main" id="{2A9C6171-7D68-45FF-BA64-E8F2BEE9E0EF}"/>
              </a:ext>
            </a:extLst>
          </p:cNvPr>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a:defRPr/>
            </a:pPr>
            <a:r>
              <a:rPr lang="en-US" sz="2800" kern="0" dirty="0">
                <a:solidFill>
                  <a:srgbClr val="006600"/>
                </a:solidFill>
                <a:latin typeface="Arial Narrow" panose="020B0606020202030204" pitchFamily="34" charset="0"/>
              </a:rPr>
              <a:t>IEEE P802.22.3 Spectrum Characterization and Occupancy Working Group Letter Ballot</a:t>
            </a:r>
          </a:p>
        </p:txBody>
      </p:sp>
      <p:graphicFrame>
        <p:nvGraphicFramePr>
          <p:cNvPr id="11" name="Table 10">
            <a:extLst>
              <a:ext uri="{FF2B5EF4-FFF2-40B4-BE49-F238E27FC236}">
                <a16:creationId xmlns:a16="http://schemas.microsoft.com/office/drawing/2014/main" id="{B9C63ED4-E5F5-41F5-9A06-21403642549F}"/>
              </a:ext>
            </a:extLst>
          </p:cNvPr>
          <p:cNvGraphicFramePr>
            <a:graphicFrameLocks noGrp="1"/>
          </p:cNvGraphicFramePr>
          <p:nvPr>
            <p:extLst>
              <p:ext uri="{D42A27DB-BD31-4B8C-83A1-F6EECF244321}">
                <p14:modId xmlns:p14="http://schemas.microsoft.com/office/powerpoint/2010/main" val="712496248"/>
              </p:ext>
            </p:extLst>
          </p:nvPr>
        </p:nvGraphicFramePr>
        <p:xfrm>
          <a:off x="152400" y="1485107"/>
          <a:ext cx="8915399" cy="4991893"/>
        </p:xfrm>
        <a:graphic>
          <a:graphicData uri="http://schemas.openxmlformats.org/drawingml/2006/table">
            <a:tbl>
              <a:tblPr firstRow="1" bandRow="1">
                <a:tableStyleId>{5C22544A-7EE6-4342-B048-85BDC9FD1C3A}</a:tableStyleId>
              </a:tblPr>
              <a:tblGrid>
                <a:gridCol w="1485902">
                  <a:extLst>
                    <a:ext uri="{9D8B030D-6E8A-4147-A177-3AD203B41FA5}">
                      <a16:colId xmlns:a16="http://schemas.microsoft.com/office/drawing/2014/main" val="20000"/>
                    </a:ext>
                  </a:extLst>
                </a:gridCol>
                <a:gridCol w="1016668">
                  <a:extLst>
                    <a:ext uri="{9D8B030D-6E8A-4147-A177-3AD203B41FA5}">
                      <a16:colId xmlns:a16="http://schemas.microsoft.com/office/drawing/2014/main" val="20001"/>
                    </a:ext>
                  </a:extLst>
                </a:gridCol>
                <a:gridCol w="1407694">
                  <a:extLst>
                    <a:ext uri="{9D8B030D-6E8A-4147-A177-3AD203B41FA5}">
                      <a16:colId xmlns:a16="http://schemas.microsoft.com/office/drawing/2014/main" val="20002"/>
                    </a:ext>
                  </a:extLst>
                </a:gridCol>
                <a:gridCol w="1084757">
                  <a:extLst>
                    <a:ext uri="{9D8B030D-6E8A-4147-A177-3AD203B41FA5}">
                      <a16:colId xmlns:a16="http://schemas.microsoft.com/office/drawing/2014/main" val="20003"/>
                    </a:ext>
                  </a:extLst>
                </a:gridCol>
                <a:gridCol w="1026785">
                  <a:extLst>
                    <a:ext uri="{9D8B030D-6E8A-4147-A177-3AD203B41FA5}">
                      <a16:colId xmlns:a16="http://schemas.microsoft.com/office/drawing/2014/main" val="20004"/>
                    </a:ext>
                  </a:extLst>
                </a:gridCol>
                <a:gridCol w="1329489">
                  <a:extLst>
                    <a:ext uri="{9D8B030D-6E8A-4147-A177-3AD203B41FA5}">
                      <a16:colId xmlns:a16="http://schemas.microsoft.com/office/drawing/2014/main" val="20005"/>
                    </a:ext>
                  </a:extLst>
                </a:gridCol>
                <a:gridCol w="1564104">
                  <a:extLst>
                    <a:ext uri="{9D8B030D-6E8A-4147-A177-3AD203B41FA5}">
                      <a16:colId xmlns:a16="http://schemas.microsoft.com/office/drawing/2014/main" val="20006"/>
                    </a:ext>
                  </a:extLst>
                </a:gridCol>
              </a:tblGrid>
              <a:tr h="712097">
                <a:tc>
                  <a:txBody>
                    <a:bodyPr/>
                    <a:lstStyle/>
                    <a:p>
                      <a:pPr algn="ctr"/>
                      <a:r>
                        <a:rPr lang="en-US" sz="1200" b="1" dirty="0">
                          <a:latin typeface="Arial" panose="020B0604020202020204" pitchFamily="34" charset="0"/>
                          <a:cs typeface="Arial" panose="020B0604020202020204" pitchFamily="34" charset="0"/>
                        </a:rPr>
                        <a:t>IEEE</a:t>
                      </a:r>
                      <a:r>
                        <a:rPr lang="en-US" sz="1200" b="1" baseline="0" dirty="0">
                          <a:latin typeface="Arial" panose="020B0604020202020204" pitchFamily="34" charset="0"/>
                          <a:cs typeface="Arial" panose="020B0604020202020204" pitchFamily="34" charset="0"/>
                        </a:rPr>
                        <a:t> WG Letter Ballot</a:t>
                      </a:r>
                      <a:endParaRPr lang="en-US" sz="1200" b="1" dirty="0">
                        <a:latin typeface="Arial" panose="020B0604020202020204" pitchFamily="34" charset="0"/>
                        <a:cs typeface="Arial" panose="020B0604020202020204" pitchFamily="34" charset="0"/>
                      </a:endParaRPr>
                    </a:p>
                  </a:txBody>
                  <a:tcPr marT="45704" marB="45704"/>
                </a:tc>
                <a:tc>
                  <a:txBody>
                    <a:bodyPr/>
                    <a:lstStyle/>
                    <a:p>
                      <a:pPr algn="ctr"/>
                      <a:r>
                        <a:rPr lang="en-US" sz="1200" b="1" dirty="0">
                          <a:latin typeface="Arial" panose="020B0604020202020204" pitchFamily="34" charset="0"/>
                          <a:cs typeface="Arial" panose="020B0604020202020204" pitchFamily="34" charset="0"/>
                        </a:rPr>
                        <a:t>Launch Date</a:t>
                      </a:r>
                    </a:p>
                  </a:txBody>
                  <a:tcPr marT="45704" marB="45704"/>
                </a:tc>
                <a:tc>
                  <a:txBody>
                    <a:bodyPr/>
                    <a:lstStyle/>
                    <a:p>
                      <a:pPr algn="ctr"/>
                      <a:r>
                        <a:rPr lang="en-US" sz="1200" b="1" dirty="0">
                          <a:latin typeface="Arial" panose="020B0604020202020204" pitchFamily="34" charset="0"/>
                          <a:cs typeface="Arial" panose="020B0604020202020204" pitchFamily="34" charset="0"/>
                        </a:rPr>
                        <a:t># of Comments Received</a:t>
                      </a:r>
                    </a:p>
                  </a:txBody>
                  <a:tcPr marT="45704" marB="45704"/>
                </a:tc>
                <a:tc>
                  <a:txBody>
                    <a:bodyPr/>
                    <a:lstStyle/>
                    <a:p>
                      <a:pPr algn="ctr"/>
                      <a:r>
                        <a:rPr lang="en-US" sz="1200" b="1" dirty="0">
                          <a:latin typeface="Arial" panose="020B0604020202020204" pitchFamily="34" charset="0"/>
                          <a:cs typeface="Arial" panose="020B0604020202020204" pitchFamily="34" charset="0"/>
                        </a:rPr>
                        <a:t>Comment Resolution Status</a:t>
                      </a:r>
                    </a:p>
                  </a:txBody>
                  <a:tcPr marT="45704" marB="45704"/>
                </a:tc>
                <a:tc>
                  <a:txBody>
                    <a:bodyPr/>
                    <a:lstStyle/>
                    <a:p>
                      <a:pPr algn="ctr"/>
                      <a:r>
                        <a:rPr lang="en-US" sz="1200" b="1" dirty="0">
                          <a:latin typeface="Arial" panose="020B0604020202020204" pitchFamily="34" charset="0"/>
                          <a:cs typeface="Arial" panose="020B0604020202020204" pitchFamily="34" charset="0"/>
                        </a:rPr>
                        <a:t>Response Ratio</a:t>
                      </a:r>
                    </a:p>
                  </a:txBody>
                  <a:tcPr marT="45704" marB="45704"/>
                </a:tc>
                <a:tc>
                  <a:txBody>
                    <a:bodyPr/>
                    <a:lstStyle/>
                    <a:p>
                      <a:pPr algn="ctr"/>
                      <a:r>
                        <a:rPr lang="en-US" sz="1200" b="1" dirty="0">
                          <a:latin typeface="Arial" panose="020B0604020202020204" pitchFamily="34" charset="0"/>
                          <a:cs typeface="Arial" panose="020B0604020202020204" pitchFamily="34" charset="0"/>
                        </a:rPr>
                        <a:t>Approval Ratio</a:t>
                      </a:r>
                    </a:p>
                  </a:txBody>
                  <a:tcPr marT="45704" marB="45704"/>
                </a:tc>
                <a:tc>
                  <a:txBody>
                    <a:bodyPr/>
                    <a:lstStyle/>
                    <a:p>
                      <a:pPr algn="ctr"/>
                      <a:r>
                        <a:rPr lang="en-US" sz="1200" b="1" dirty="0">
                          <a:latin typeface="Arial" panose="020B0604020202020204" pitchFamily="34" charset="0"/>
                          <a:cs typeface="Arial" panose="020B0604020202020204" pitchFamily="34" charset="0"/>
                        </a:rPr>
                        <a:t>Draft Status</a:t>
                      </a:r>
                    </a:p>
                  </a:txBody>
                  <a:tcPr marT="45704" marB="45704"/>
                </a:tc>
                <a:extLst>
                  <a:ext uri="{0D108BD9-81ED-4DB2-BD59-A6C34878D82A}">
                    <a16:rowId xmlns:a16="http://schemas.microsoft.com/office/drawing/2014/main" val="10000"/>
                  </a:ext>
                </a:extLst>
              </a:tr>
              <a:tr h="1134090">
                <a:tc>
                  <a:txBody>
                    <a:bodyPr/>
                    <a:lstStyle/>
                    <a:p>
                      <a:pPr algn="ctr"/>
                      <a:r>
                        <a:rPr lang="en-US" sz="1200" b="1" dirty="0">
                          <a:latin typeface="Arial" panose="020B0604020202020204" pitchFamily="34" charset="0"/>
                          <a:cs typeface="Arial" panose="020B0604020202020204" pitchFamily="34" charset="0"/>
                        </a:rPr>
                        <a:t>WG</a:t>
                      </a:r>
                      <a:r>
                        <a:rPr lang="en-US" sz="1200" b="1" baseline="0" dirty="0">
                          <a:latin typeface="Arial" panose="020B0604020202020204" pitchFamily="34" charset="0"/>
                          <a:cs typeface="Arial" panose="020B0604020202020204" pitchFamily="34" charset="0"/>
                        </a:rPr>
                        <a:t> LB #1</a:t>
                      </a:r>
                    </a:p>
                    <a:p>
                      <a:pPr algn="ctr"/>
                      <a:r>
                        <a:rPr lang="en-US" sz="1200" b="1" baseline="0" dirty="0">
                          <a:latin typeface="Arial" panose="020B0604020202020204" pitchFamily="34" charset="0"/>
                          <a:cs typeface="Arial" panose="020B0604020202020204" pitchFamily="34" charset="0"/>
                        </a:rPr>
                        <a:t>(P802.22.3 Draft v1.0)</a:t>
                      </a:r>
                      <a:endParaRPr lang="en-US" sz="1200" b="1" dirty="0">
                        <a:latin typeface="Arial" panose="020B0604020202020204" pitchFamily="34" charset="0"/>
                        <a:cs typeface="Arial" panose="020B0604020202020204" pitchFamily="34" charset="0"/>
                      </a:endParaRPr>
                    </a:p>
                  </a:txBody>
                  <a:tcPr marT="45704" marB="45704"/>
                </a:tc>
                <a:tc>
                  <a:txBody>
                    <a:bodyPr/>
                    <a:lstStyle/>
                    <a:p>
                      <a:pPr algn="ctr"/>
                      <a:r>
                        <a:rPr lang="en-US" sz="1200" b="1" dirty="0">
                          <a:latin typeface="Arial" panose="020B0604020202020204" pitchFamily="34" charset="0"/>
                          <a:cs typeface="Arial" panose="020B0604020202020204" pitchFamily="34" charset="0"/>
                        </a:rPr>
                        <a:t>February 12</a:t>
                      </a:r>
                      <a:r>
                        <a:rPr lang="en-US" sz="1200" b="1" baseline="30000" dirty="0">
                          <a:latin typeface="Arial" panose="020B0604020202020204" pitchFamily="34" charset="0"/>
                          <a:cs typeface="Arial" panose="020B0604020202020204" pitchFamily="34" charset="0"/>
                        </a:rPr>
                        <a:t>th</a:t>
                      </a:r>
                      <a:r>
                        <a:rPr lang="en-US" sz="1200" b="1" dirty="0">
                          <a:latin typeface="Arial" panose="020B0604020202020204" pitchFamily="34" charset="0"/>
                          <a:cs typeface="Arial" panose="020B0604020202020204" pitchFamily="34" charset="0"/>
                        </a:rPr>
                        <a:t> 2017 to March 13</a:t>
                      </a:r>
                      <a:r>
                        <a:rPr lang="en-US" sz="1200" b="1" baseline="30000" dirty="0">
                          <a:latin typeface="Arial" panose="020B0604020202020204" pitchFamily="34" charset="0"/>
                          <a:cs typeface="Arial" panose="020B0604020202020204" pitchFamily="34" charset="0"/>
                        </a:rPr>
                        <a:t>th</a:t>
                      </a:r>
                      <a:r>
                        <a:rPr lang="en-US" sz="1200" b="1" dirty="0">
                          <a:latin typeface="Arial" panose="020B0604020202020204" pitchFamily="34" charset="0"/>
                          <a:cs typeface="Arial" panose="020B0604020202020204" pitchFamily="34" charset="0"/>
                        </a:rPr>
                        <a:t> 2017</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153</a:t>
                      </a:r>
                    </a:p>
                  </a:txBody>
                  <a:tcPr marT="45704" marB="45704"/>
                </a:tc>
                <a:tc>
                  <a:txBody>
                    <a:bodyPr/>
                    <a:lstStyle/>
                    <a:p>
                      <a:pPr algn="ctr"/>
                      <a:r>
                        <a:rPr lang="en-US" sz="1200" b="1" dirty="0">
                          <a:latin typeface="Arial" panose="020B0604020202020204" pitchFamily="34" charset="0"/>
                          <a:cs typeface="Arial" panose="020B0604020202020204" pitchFamily="34" charset="0"/>
                        </a:rPr>
                        <a:t>Comments were addressed and Resolved</a:t>
                      </a:r>
                    </a:p>
                  </a:txBody>
                  <a:tcPr marT="45704" marB="45704"/>
                </a:tc>
                <a:tc>
                  <a:txBody>
                    <a:bodyPr/>
                    <a:lstStyle/>
                    <a:p>
                      <a:pPr algn="ctr"/>
                      <a:r>
                        <a:rPr lang="en-US" sz="1200" b="1" dirty="0">
                          <a:solidFill>
                            <a:schemeClr val="tx1"/>
                          </a:solidFill>
                          <a:latin typeface="Arial" panose="020B0604020202020204" pitchFamily="34" charset="0"/>
                          <a:cs typeface="Arial" panose="020B0604020202020204" pitchFamily="34" charset="0"/>
                        </a:rPr>
                        <a:t>76%</a:t>
                      </a:r>
                    </a:p>
                  </a:txBody>
                  <a:tcPr marT="45704" marB="45704"/>
                </a:tc>
                <a:tc>
                  <a:txBody>
                    <a:bodyPr/>
                    <a:lstStyle/>
                    <a:p>
                      <a:pPr marL="0" algn="ctr" defTabSz="914400" rtl="0" eaLnBrk="1" latinLnBrk="0" hangingPunct="1"/>
                      <a:r>
                        <a:rPr lang="en-US" sz="1200" b="1" kern="1200" dirty="0">
                          <a:solidFill>
                            <a:schemeClr val="tx1"/>
                          </a:solidFill>
                          <a:latin typeface="Arial" panose="020B0604020202020204" pitchFamily="34" charset="0"/>
                          <a:ea typeface="+mn-ea"/>
                          <a:cs typeface="Arial" panose="020B0604020202020204" pitchFamily="34" charset="0"/>
                        </a:rPr>
                        <a:t>17%</a:t>
                      </a:r>
                    </a:p>
                  </a:txBody>
                  <a:tcPr marT="45704" marB="45704"/>
                </a:tc>
                <a:tc>
                  <a:txBody>
                    <a:bodyPr/>
                    <a:lstStyle/>
                    <a:p>
                      <a:pPr algn="ctr"/>
                      <a:r>
                        <a:rPr lang="en-US" sz="1200" b="1" dirty="0">
                          <a:latin typeface="Arial" panose="020B0604020202020204" pitchFamily="34" charset="0"/>
                          <a:cs typeface="Arial" panose="020B0604020202020204" pitchFamily="34" charset="0"/>
                        </a:rPr>
                        <a:t>P802.22 Draft v2.0 Prepared </a:t>
                      </a:r>
                    </a:p>
                  </a:txBody>
                  <a:tcPr marT="45704" marB="45704"/>
                </a:tc>
                <a:extLst>
                  <a:ext uri="{0D108BD9-81ED-4DB2-BD59-A6C34878D82A}">
                    <a16:rowId xmlns:a16="http://schemas.microsoft.com/office/drawing/2014/main" val="10001"/>
                  </a:ext>
                </a:extLst>
              </a:tr>
              <a:tr h="1134090">
                <a:tc>
                  <a:txBody>
                    <a:bodyPr/>
                    <a:lstStyle/>
                    <a:p>
                      <a:pPr algn="ctr"/>
                      <a:r>
                        <a:rPr lang="en-US" sz="1200" b="1" dirty="0">
                          <a:latin typeface="Arial" panose="020B0604020202020204" pitchFamily="34" charset="0"/>
                          <a:cs typeface="Arial" panose="020B0604020202020204" pitchFamily="34" charset="0"/>
                        </a:rPr>
                        <a:t>WG LB #2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baseline="0" dirty="0">
                          <a:latin typeface="Arial" panose="020B0604020202020204" pitchFamily="34" charset="0"/>
                          <a:cs typeface="Arial" panose="020B0604020202020204" pitchFamily="34" charset="0"/>
                        </a:rPr>
                        <a:t>(P802.22.3 Draft v2.0)</a:t>
                      </a:r>
                      <a:endParaRPr lang="en-US" sz="1200" b="1" dirty="0">
                        <a:latin typeface="Arial" panose="020B0604020202020204" pitchFamily="34" charset="0"/>
                        <a:cs typeface="Arial" panose="020B0604020202020204" pitchFamily="34" charset="0"/>
                      </a:endParaRPr>
                    </a:p>
                  </a:txBody>
                  <a:tcPr marT="45704" marB="45704"/>
                </a:tc>
                <a:tc>
                  <a:txBody>
                    <a:bodyPr/>
                    <a:lstStyle/>
                    <a:p>
                      <a:pPr algn="ctr"/>
                      <a:r>
                        <a:rPr lang="en-US" sz="1200" b="1" dirty="0">
                          <a:latin typeface="Arial" panose="020B0604020202020204" pitchFamily="34" charset="0"/>
                          <a:cs typeface="Arial" panose="020B0604020202020204" pitchFamily="34" charset="0"/>
                        </a:rPr>
                        <a:t>October1st to October 30th 2017</a:t>
                      </a:r>
                    </a:p>
                  </a:txBody>
                  <a:tcPr marT="45704" marB="45704"/>
                </a:tc>
                <a:tc>
                  <a:txBody>
                    <a:bodyPr/>
                    <a:lstStyle/>
                    <a:p>
                      <a:pPr algn="ctr"/>
                      <a:r>
                        <a:rPr lang="en-US" sz="1200" b="1" dirty="0">
                          <a:latin typeface="Arial" panose="020B0604020202020204" pitchFamily="34" charset="0"/>
                          <a:cs typeface="Arial" panose="020B0604020202020204" pitchFamily="34" charset="0"/>
                        </a:rPr>
                        <a:t>95</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Comments were addressed and Resolved</a:t>
                      </a:r>
                    </a:p>
                  </a:txBody>
                  <a:tcPr marT="45704" marB="45704"/>
                </a:tc>
                <a:tc>
                  <a:txBody>
                    <a:bodyPr/>
                    <a:lstStyle/>
                    <a:p>
                      <a:pPr algn="ctr"/>
                      <a:r>
                        <a:rPr lang="en-US" sz="1200" b="1" dirty="0">
                          <a:solidFill>
                            <a:schemeClr val="tx1"/>
                          </a:solidFill>
                          <a:latin typeface="Arial" panose="020B0604020202020204" pitchFamily="34" charset="0"/>
                          <a:cs typeface="Arial" panose="020B0604020202020204" pitchFamily="34" charset="0"/>
                        </a:rPr>
                        <a:t>77%</a:t>
                      </a:r>
                    </a:p>
                  </a:txBody>
                  <a:tcPr marT="45704" marB="45704"/>
                </a:tc>
                <a:tc>
                  <a:txBody>
                    <a:bodyPr/>
                    <a:lstStyle/>
                    <a:p>
                      <a:pPr marL="0" algn="ctr" defTabSz="914400" rtl="0" eaLnBrk="1" latinLnBrk="0" hangingPunct="1"/>
                      <a:r>
                        <a:rPr lang="en-US" sz="1200" b="1" kern="1200" dirty="0">
                          <a:solidFill>
                            <a:schemeClr val="tx1"/>
                          </a:solidFill>
                          <a:latin typeface="Arial" panose="020B0604020202020204" pitchFamily="34" charset="0"/>
                          <a:ea typeface="+mn-ea"/>
                          <a:cs typeface="Arial" panose="020B0604020202020204" pitchFamily="34" charset="0"/>
                        </a:rPr>
                        <a:t>50%</a:t>
                      </a:r>
                    </a:p>
                  </a:txBody>
                  <a:tcPr marT="45704" marB="45704"/>
                </a:tc>
                <a:tc>
                  <a:txBody>
                    <a:bodyPr/>
                    <a:lstStyle/>
                    <a:p>
                      <a:pPr algn="ctr"/>
                      <a:r>
                        <a:rPr lang="en-US" sz="1200" b="1" dirty="0">
                          <a:latin typeface="Arial" panose="020B0604020202020204" pitchFamily="34" charset="0"/>
                          <a:cs typeface="Arial" panose="020B0604020202020204" pitchFamily="34" charset="0"/>
                        </a:rPr>
                        <a:t>P802.22 Draft</a:t>
                      </a:r>
                      <a:r>
                        <a:rPr lang="en-US" sz="1200" b="1" baseline="0" dirty="0">
                          <a:latin typeface="Arial" panose="020B0604020202020204" pitchFamily="34" charset="0"/>
                          <a:cs typeface="Arial" panose="020B0604020202020204" pitchFamily="34" charset="0"/>
                        </a:rPr>
                        <a:t> v3.0 Prepared</a:t>
                      </a:r>
                      <a:endParaRPr lang="en-US" sz="1200" b="1" dirty="0">
                        <a:latin typeface="Arial" panose="020B0604020202020204" pitchFamily="34" charset="0"/>
                        <a:cs typeface="Arial" panose="020B0604020202020204" pitchFamily="34" charset="0"/>
                      </a:endParaRPr>
                    </a:p>
                  </a:txBody>
                  <a:tcPr marT="45704" marB="45704"/>
                </a:tc>
                <a:extLst>
                  <a:ext uri="{0D108BD9-81ED-4DB2-BD59-A6C34878D82A}">
                    <a16:rowId xmlns:a16="http://schemas.microsoft.com/office/drawing/2014/main" val="10002"/>
                  </a:ext>
                </a:extLst>
              </a:tr>
              <a:tr h="8228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WG LB #3</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(P802.22.3 Draft</a:t>
                      </a:r>
                      <a:r>
                        <a:rPr lang="en-US" sz="1200" b="1" baseline="0" dirty="0">
                          <a:latin typeface="Arial" panose="020B0604020202020204" pitchFamily="34" charset="0"/>
                          <a:cs typeface="Arial" panose="020B0604020202020204" pitchFamily="34" charset="0"/>
                        </a:rPr>
                        <a:t> 3.0</a:t>
                      </a:r>
                      <a:r>
                        <a:rPr lang="en-US" sz="1200" b="1" dirty="0">
                          <a:latin typeface="Arial" panose="020B0604020202020204" pitchFamily="34" charset="0"/>
                          <a:cs typeface="Arial" panose="020B0604020202020204" pitchFamily="34" charset="0"/>
                        </a:rPr>
                        <a:t>)</a:t>
                      </a:r>
                    </a:p>
                  </a:txBody>
                  <a:tcPr marT="45704" marB="45704"/>
                </a:tc>
                <a:tc>
                  <a:txBody>
                    <a:bodyPr/>
                    <a:lstStyle/>
                    <a:p>
                      <a:pPr algn="ctr"/>
                      <a:r>
                        <a:rPr lang="en-US" sz="1200" b="1" dirty="0">
                          <a:latin typeface="Arial" panose="020B0604020202020204" pitchFamily="34" charset="0"/>
                          <a:cs typeface="Arial" panose="020B0604020202020204" pitchFamily="34" charset="0"/>
                        </a:rPr>
                        <a:t>February21st  2018 to March 4</a:t>
                      </a:r>
                      <a:r>
                        <a:rPr lang="en-US" sz="1200" b="1" baseline="30000" dirty="0">
                          <a:latin typeface="Arial" panose="020B0604020202020204" pitchFamily="34" charset="0"/>
                          <a:cs typeface="Arial" panose="020B0604020202020204" pitchFamily="34" charset="0"/>
                        </a:rPr>
                        <a:t>th</a:t>
                      </a:r>
                      <a:r>
                        <a:rPr lang="en-US" sz="1200" b="1" dirty="0">
                          <a:latin typeface="Arial" panose="020B0604020202020204" pitchFamily="34" charset="0"/>
                          <a:cs typeface="Arial" panose="020B0604020202020204" pitchFamily="34" charset="0"/>
                        </a:rPr>
                        <a:t> 2018</a:t>
                      </a:r>
                    </a:p>
                  </a:txBody>
                  <a:tcPr marT="45704" marB="45704"/>
                </a:tc>
                <a:tc>
                  <a:txBody>
                    <a:bodyPr/>
                    <a:lstStyle/>
                    <a:p>
                      <a:pPr algn="ctr"/>
                      <a:r>
                        <a:rPr lang="en-US" sz="1200" b="1" dirty="0">
                          <a:latin typeface="Arial" panose="020B0604020202020204" pitchFamily="34" charset="0"/>
                          <a:cs typeface="Arial" panose="020B0604020202020204" pitchFamily="34" charset="0"/>
                        </a:rPr>
                        <a:t>60</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Comments were addressed and Resolved</a:t>
                      </a:r>
                    </a:p>
                  </a:txBody>
                  <a:tcPr marT="45704" marB="45704"/>
                </a:tc>
                <a:tc>
                  <a:txBody>
                    <a:bodyPr/>
                    <a:lstStyle/>
                    <a:p>
                      <a:pPr algn="ctr"/>
                      <a:r>
                        <a:rPr lang="en-US" sz="1200" b="1" dirty="0">
                          <a:solidFill>
                            <a:schemeClr val="tx1"/>
                          </a:solidFill>
                          <a:latin typeface="Arial" panose="020B0604020202020204" pitchFamily="34" charset="0"/>
                          <a:cs typeface="Arial" panose="020B0604020202020204" pitchFamily="34" charset="0"/>
                        </a:rPr>
                        <a:t>61.54%</a:t>
                      </a:r>
                    </a:p>
                  </a:txBody>
                  <a:tcPr marT="45704" marB="45704"/>
                </a:tc>
                <a:tc>
                  <a:txBody>
                    <a:bodyPr/>
                    <a:lstStyle/>
                    <a:p>
                      <a:pPr marL="0" algn="ctr" defTabSz="914400" rtl="0" eaLnBrk="1" latinLnBrk="0" hangingPunct="1"/>
                      <a:r>
                        <a:rPr lang="en-US" sz="1200" b="1" kern="1200" dirty="0">
                          <a:solidFill>
                            <a:schemeClr val="tx1"/>
                          </a:solidFill>
                          <a:latin typeface="Arial" panose="020B0604020202020204" pitchFamily="34" charset="0"/>
                          <a:ea typeface="+mn-ea"/>
                          <a:cs typeface="Arial" panose="020B0604020202020204" pitchFamily="34" charset="0"/>
                        </a:rPr>
                        <a:t>60%</a:t>
                      </a:r>
                    </a:p>
                  </a:txBody>
                  <a:tcPr marT="45704" marB="45704"/>
                </a:tc>
                <a:tc>
                  <a:txBody>
                    <a:bodyPr/>
                    <a:lstStyle/>
                    <a:p>
                      <a:pPr algn="ctr"/>
                      <a:r>
                        <a:rPr lang="en-US" sz="1200" b="1" dirty="0">
                          <a:latin typeface="Arial" panose="020B0604020202020204" pitchFamily="34" charset="0"/>
                          <a:cs typeface="Arial" panose="020B0604020202020204" pitchFamily="34" charset="0"/>
                        </a:rPr>
                        <a:t>P802.22 Draft v4.0 </a:t>
                      </a:r>
                      <a:r>
                        <a:rPr lang="en-US" sz="1200" b="1" baseline="0" dirty="0">
                          <a:latin typeface="Arial" panose="020B0604020202020204" pitchFamily="34" charset="0"/>
                          <a:cs typeface="Arial" panose="020B0604020202020204" pitchFamily="34" charset="0"/>
                        </a:rPr>
                        <a:t>prepared</a:t>
                      </a:r>
                      <a:endParaRPr lang="en-US" sz="1200" b="1" dirty="0">
                        <a:latin typeface="Arial" panose="020B0604020202020204" pitchFamily="34" charset="0"/>
                        <a:cs typeface="Arial" panose="020B0604020202020204" pitchFamily="34" charset="0"/>
                      </a:endParaRPr>
                    </a:p>
                  </a:txBody>
                  <a:tcPr marT="45704" marB="45704"/>
                </a:tc>
                <a:extLst>
                  <a:ext uri="{0D108BD9-81ED-4DB2-BD59-A6C34878D82A}">
                    <a16:rowId xmlns:a16="http://schemas.microsoft.com/office/drawing/2014/main" val="10003"/>
                  </a:ext>
                </a:extLst>
              </a:tr>
              <a:tr h="8228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WG LB #4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(P802.22.3 Draft 4.0)</a:t>
                      </a:r>
                    </a:p>
                  </a:txBody>
                  <a:tcPr marT="45704" marB="45704"/>
                </a:tc>
                <a:tc>
                  <a:txBody>
                    <a:bodyPr/>
                    <a:lstStyle/>
                    <a:p>
                      <a:pPr algn="ctr"/>
                      <a:r>
                        <a:rPr lang="en-US" sz="1200" b="1" dirty="0">
                          <a:latin typeface="Arial" panose="020B0604020202020204" pitchFamily="34" charset="0"/>
                          <a:cs typeface="Arial" panose="020B0604020202020204" pitchFamily="34" charset="0"/>
                        </a:rPr>
                        <a:t>October 2nd  2018 to October 31</a:t>
                      </a:r>
                      <a:r>
                        <a:rPr lang="en-US" sz="1200" b="1" baseline="30000" dirty="0">
                          <a:latin typeface="Arial" panose="020B0604020202020204" pitchFamily="34" charset="0"/>
                          <a:cs typeface="Arial" panose="020B0604020202020204" pitchFamily="34" charset="0"/>
                        </a:rPr>
                        <a:t>st</a:t>
                      </a:r>
                      <a:r>
                        <a:rPr lang="en-US" sz="1200" b="1" dirty="0">
                          <a:latin typeface="Arial" panose="020B0604020202020204" pitchFamily="34" charset="0"/>
                          <a:cs typeface="Arial" panose="020B0604020202020204" pitchFamily="34" charset="0"/>
                        </a:rPr>
                        <a:t> 2018</a:t>
                      </a:r>
                    </a:p>
                  </a:txBody>
                  <a:tcPr marT="45704" marB="45704"/>
                </a:tc>
                <a:tc>
                  <a:txBody>
                    <a:bodyPr/>
                    <a:lstStyle/>
                    <a:p>
                      <a:pPr algn="ctr"/>
                      <a:r>
                        <a:rPr lang="en-US" sz="1200" b="1" dirty="0">
                          <a:latin typeface="Arial" panose="020B0604020202020204" pitchFamily="34" charset="0"/>
                          <a:cs typeface="Arial" panose="020B0604020202020204" pitchFamily="34" charset="0"/>
                        </a:rPr>
                        <a:t>72</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Comments are being</a:t>
                      </a:r>
                      <a:r>
                        <a:rPr lang="en-US" sz="1200" b="1" baseline="0" dirty="0">
                          <a:latin typeface="Arial" panose="020B0604020202020204" pitchFamily="34" charset="0"/>
                          <a:cs typeface="Arial" panose="020B0604020202020204" pitchFamily="34" charset="0"/>
                        </a:rPr>
                        <a:t> addressed and resolved</a:t>
                      </a:r>
                      <a:endParaRPr lang="en-US" sz="1200" b="1" dirty="0">
                        <a:latin typeface="Arial" panose="020B0604020202020204" pitchFamily="34" charset="0"/>
                        <a:cs typeface="Arial" panose="020B0604020202020204" pitchFamily="34" charset="0"/>
                      </a:endParaRPr>
                    </a:p>
                  </a:txBody>
                  <a:tcPr marT="45704" marB="45704"/>
                </a:tc>
                <a:tc>
                  <a:txBody>
                    <a:bodyPr/>
                    <a:lstStyle/>
                    <a:p>
                      <a:pPr algn="ctr"/>
                      <a:r>
                        <a:rPr lang="en-US" sz="1200" b="1" dirty="0">
                          <a:solidFill>
                            <a:schemeClr val="tx1"/>
                          </a:solidFill>
                          <a:latin typeface="Arial" panose="020B0604020202020204" pitchFamily="34" charset="0"/>
                          <a:cs typeface="Arial" panose="020B0604020202020204" pitchFamily="34" charset="0"/>
                        </a:rPr>
                        <a:t>73%</a:t>
                      </a:r>
                    </a:p>
                  </a:txBody>
                  <a:tcPr marT="45704" marB="45704"/>
                </a:tc>
                <a:tc>
                  <a:txBody>
                    <a:bodyPr/>
                    <a:lstStyle/>
                    <a:p>
                      <a:pPr marL="0" algn="ctr" defTabSz="914400" rtl="0" eaLnBrk="1" latinLnBrk="0" hangingPunct="1"/>
                      <a:r>
                        <a:rPr lang="en-US" sz="1200" b="1" kern="1200" dirty="0">
                          <a:solidFill>
                            <a:schemeClr val="tx1"/>
                          </a:solidFill>
                          <a:latin typeface="Arial" panose="020B0604020202020204" pitchFamily="34" charset="0"/>
                          <a:ea typeface="+mn-ea"/>
                          <a:cs typeface="Arial" panose="020B0604020202020204" pitchFamily="34" charset="0"/>
                        </a:rPr>
                        <a:t>71%</a:t>
                      </a:r>
                    </a:p>
                  </a:txBody>
                  <a:tcPr marT="45704" marB="45704"/>
                </a:tc>
                <a:tc>
                  <a:txBody>
                    <a:bodyPr/>
                    <a:lstStyle/>
                    <a:p>
                      <a:pPr algn="ctr"/>
                      <a:r>
                        <a:rPr lang="en-US" sz="1200" b="1" dirty="0">
                          <a:latin typeface="Arial" panose="020B0604020202020204" pitchFamily="34" charset="0"/>
                          <a:cs typeface="Arial" panose="020B0604020202020204" pitchFamily="34" charset="0"/>
                        </a:rPr>
                        <a:t>P802.22 Draft v5.0 is being prepared</a:t>
                      </a:r>
                    </a:p>
                  </a:txBody>
                  <a:tcPr marT="45704" marB="45704"/>
                </a:tc>
                <a:extLst>
                  <a:ext uri="{0D108BD9-81ED-4DB2-BD59-A6C34878D82A}">
                    <a16:rowId xmlns:a16="http://schemas.microsoft.com/office/drawing/2014/main" val="287359437"/>
                  </a:ext>
                </a:extLst>
              </a:tr>
            </a:tbl>
          </a:graphicData>
        </a:graphic>
      </p:graphicFrame>
    </p:spTree>
  </p:cSld>
  <p:clrMapOvr>
    <a:masterClrMapping/>
  </p:clrMapOvr>
</p:sld>
</file>

<file path=ppt/theme/theme1.xml><?xml version="1.0" encoding="utf-8"?>
<a:theme xmlns:a="http://schemas.openxmlformats.org/drawingml/2006/main" name="802-11-Submission">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3333CC"/>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3698</TotalTime>
  <Words>1674</Words>
  <Application>Microsoft Office PowerPoint</Application>
  <PresentationFormat>On-screen Show (4:3)</PresentationFormat>
  <Paragraphs>153</Paragraphs>
  <Slides>14</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Gulim</vt:lpstr>
      <vt:lpstr>MS Gothic</vt:lpstr>
      <vt:lpstr>Arial</vt:lpstr>
      <vt:lpstr>Arial Narrow</vt:lpstr>
      <vt:lpstr>Arial Unicode MS</vt:lpstr>
      <vt:lpstr>Segoe UI</vt:lpstr>
      <vt:lpstr>Times New Roman</vt:lpstr>
      <vt:lpstr>Wingdings</vt:lpstr>
      <vt:lpstr>802-11-Submission</vt:lpstr>
      <vt:lpstr>Microsoft Word 97 - 2003 Document</vt:lpstr>
      <vt:lpstr>P802.22 PAR Extension and P80.22.3 PAR Extension Comment Resolution</vt:lpstr>
      <vt:lpstr>Comments on the 802.22 Revision PAR Extension</vt:lpstr>
      <vt:lpstr>PowerPoint Presentation</vt:lpstr>
      <vt:lpstr>Comments from the 802.11 Working Group</vt:lpstr>
      <vt:lpstr>Comments from the Bob Grow for the 802.3 Working Group</vt:lpstr>
      <vt:lpstr>Comments from the Bob Grow for the 802.3 Working Group</vt:lpstr>
      <vt:lpstr>Comment from Paul Nikolich</vt:lpstr>
      <vt:lpstr>Comments on the 802.22.3 Spectrum Characterization and Occupancy Sensing PAR Extension</vt:lpstr>
      <vt:lpstr>PowerPoint Presentation</vt:lpstr>
      <vt:lpstr>Comments from the 802.11 Working Group</vt:lpstr>
      <vt:lpstr>Comments from Bob Grow for the 802.3 Working Group</vt:lpstr>
      <vt:lpstr>Comments from Bob Grow for the 802.3 Working Group</vt:lpstr>
      <vt:lpstr>Comment from Paul Nikolich</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Apurva Mody</cp:lastModifiedBy>
  <cp:revision>107</cp:revision>
  <cp:lastPrinted>1601-01-01T00:00:00Z</cp:lastPrinted>
  <dcterms:created xsi:type="dcterms:W3CDTF">2014-07-14T22:59:53Z</dcterms:created>
  <dcterms:modified xsi:type="dcterms:W3CDTF">2018-11-14T07:28:59Z</dcterms:modified>
</cp:coreProperties>
</file>