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16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99CC"/>
    <a:srgbClr val="C0C0C0"/>
    <a:srgbClr val="F8F8F8"/>
    <a:srgbClr val="FF0000"/>
    <a:srgbClr val="808080"/>
    <a:srgbClr val="B2B2B2"/>
    <a:srgbClr val="969696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1" autoAdjust="0"/>
    <p:restoredTop sz="94669" autoAdjust="0"/>
  </p:normalViewPr>
  <p:slideViewPr>
    <p:cSldViewPr snapToGrid="0">
      <p:cViewPr varScale="1">
        <p:scale>
          <a:sx n="69" d="100"/>
          <a:sy n="69" d="100"/>
        </p:scale>
        <p:origin x="-1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ctr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991023A8-2C89-4E07-AC30-8C79A8F9371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074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3E8B9E4A-87F6-405A-BC2D-226273F4F9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2012 PowerPoint title banner_v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28708" name="Rectangle 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760" y="4023360"/>
            <a:ext cx="8412480" cy="201168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707" name="Rectangle 35"/>
          <p:cNvSpPr>
            <a:spLocks noGrp="1" noChangeArrowheads="1"/>
          </p:cNvSpPr>
          <p:nvPr>
            <p:ph type="ctrTitle" sz="quarter"/>
          </p:nvPr>
        </p:nvSpPr>
        <p:spPr>
          <a:xfrm>
            <a:off x="365760" y="2468880"/>
            <a:ext cx="8412480" cy="1554480"/>
          </a:xfrm>
        </p:spPr>
        <p:txBody>
          <a:bodyPr anchor="t"/>
          <a:lstStyle>
            <a:lvl1pPr algn="ctr">
              <a:spcAft>
                <a:spcPts val="600"/>
              </a:spcAft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5342817"/>
            <a:ext cx="9144000" cy="151518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9CCFF"/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/>
            <a:endParaRPr lang="en-US" smtClean="0"/>
          </a:p>
        </p:txBody>
      </p:sp>
      <p:pic>
        <p:nvPicPr>
          <p:cNvPr id="9" name="Picture 62" descr="EPRI logo_RGB_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232" y="1629992"/>
            <a:ext cx="3145536" cy="51206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563"/>
            <a:ext cx="841248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371600"/>
            <a:ext cx="841248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2011680"/>
            <a:ext cx="8412480" cy="1371600"/>
          </a:xfrm>
        </p:spPr>
        <p:txBody>
          <a:bodyPr anchor="ctr"/>
          <a:lstStyle>
            <a:lvl1pPr algn="ctr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3383280"/>
            <a:ext cx="8412480" cy="1554480"/>
          </a:xfrm>
        </p:spPr>
        <p:txBody>
          <a:bodyPr anchor="t"/>
          <a:lstStyle>
            <a:lvl1pPr marL="0" indent="0" algn="ctr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59" y="1371600"/>
            <a:ext cx="4114800" cy="49355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114800" cy="49355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880"/>
            <a:ext cx="841248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371600"/>
            <a:ext cx="4114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103120"/>
            <a:ext cx="4114800" cy="420624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71600"/>
            <a:ext cx="41148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39" y="2103120"/>
            <a:ext cx="4114800" cy="420624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2563"/>
            <a:ext cx="841248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65760" y="1371600"/>
            <a:ext cx="8412480" cy="493553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" cy="109728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99CCFF"/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19075" indent="-219075"/>
            <a:endParaRPr lang="en-US" smtClean="0"/>
          </a:p>
        </p:txBody>
      </p:sp>
      <p:sp>
        <p:nvSpPr>
          <p:cNvPr id="1060" name="Text Box 36"/>
          <p:cNvSpPr txBox="1">
            <a:spLocks noChangeArrowheads="1"/>
          </p:cNvSpPr>
          <p:nvPr/>
        </p:nvSpPr>
        <p:spPr bwMode="auto">
          <a:xfrm>
            <a:off x="4267200" y="6594475"/>
            <a:ext cx="608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fld id="{324FBA8B-C479-4BF9-A515-8ED623D42A4A}" type="slidenum">
              <a:rPr lang="en-US" sz="1000">
                <a:solidFill>
                  <a:srgbClr val="4D4D4D"/>
                </a:solidFill>
              </a:rPr>
              <a:pPr/>
              <a:t>‹#›</a:t>
            </a:fld>
            <a:endParaRPr lang="en-US" sz="1000">
              <a:solidFill>
                <a:srgbClr val="4D4D4D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760" y="182563"/>
            <a:ext cx="84124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371600"/>
            <a:ext cx="8412480" cy="493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71" name="Text Box 47"/>
          <p:cNvSpPr txBox="1">
            <a:spLocks noChangeArrowheads="1"/>
          </p:cNvSpPr>
          <p:nvPr/>
        </p:nvSpPr>
        <p:spPr bwMode="auto">
          <a:xfrm>
            <a:off x="215900" y="6613525"/>
            <a:ext cx="2763838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700" dirty="0">
                <a:solidFill>
                  <a:srgbClr val="4D4D4D"/>
                </a:solidFill>
                <a:cs typeface="Arial" charset="0"/>
              </a:rPr>
              <a:t>© </a:t>
            </a:r>
            <a:r>
              <a:rPr lang="en-US" sz="700" dirty="0" smtClean="0">
                <a:solidFill>
                  <a:srgbClr val="4D4D4D"/>
                </a:solidFill>
                <a:cs typeface="Arial" charset="0"/>
              </a:rPr>
              <a:t>2012 </a:t>
            </a:r>
            <a:r>
              <a:rPr lang="en-US" sz="700" dirty="0">
                <a:solidFill>
                  <a:srgbClr val="4D4D4D"/>
                </a:solidFill>
                <a:cs typeface="Arial" charset="0"/>
              </a:rPr>
              <a:t>Electric Power Research Institute, Inc. All rights reserved.</a:t>
            </a:r>
            <a:endParaRPr lang="en-US" sz="700" dirty="0">
              <a:solidFill>
                <a:srgbClr val="4D4D4D"/>
              </a:solidFill>
            </a:endParaRPr>
          </a:p>
        </p:txBody>
      </p:sp>
      <p:pic>
        <p:nvPicPr>
          <p:cNvPr id="1085" name="Picture 61" descr="EPRI logo_RGB_2@30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8338" y="6446838"/>
            <a:ext cx="1828800" cy="3016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</p:sldLayoutIdLst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173038" indent="-1730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515938" indent="-228600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–"/>
        <a:defRPr sz="2400">
          <a:solidFill>
            <a:srgbClr val="000000"/>
          </a:solidFill>
          <a:latin typeface="+mn-lt"/>
        </a:defRPr>
      </a:lvl2pPr>
      <a:lvl3pPr marL="798513" indent="-16668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</a:defRPr>
      </a:lvl3pPr>
      <a:lvl4pPr marL="1196975" indent="-223838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–"/>
        <a:defRPr sz="2400">
          <a:solidFill>
            <a:srgbClr val="000000"/>
          </a:solidFill>
          <a:latin typeface="+mn-lt"/>
        </a:defRPr>
      </a:lvl4pPr>
      <a:lvl5pPr marL="1487488" indent="-174625" algn="l" rtl="0" eaLnBrk="1" fontAlgn="base" hangingPunct="1">
        <a:lnSpc>
          <a:spcPct val="100000"/>
        </a:lnSpc>
        <a:spcBef>
          <a:spcPct val="0"/>
        </a:spcBef>
        <a:spcAft>
          <a:spcPts val="6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</a:defRPr>
      </a:lvl5pPr>
      <a:lvl6pPr marL="19446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6pPr>
      <a:lvl7pPr marL="24018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7pPr>
      <a:lvl8pPr marL="28590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8pPr>
      <a:lvl9pPr marL="3316288" indent="-17462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 sz="2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Common section on 802 overall. </a:t>
            </a:r>
          </a:p>
          <a:p>
            <a:r>
              <a:rPr lang="en-US" dirty="0" smtClean="0"/>
              <a:t>Supporting Standards (802, 802.1X, 802.1AR, 802.1AX, 802.19.1…)</a:t>
            </a:r>
          </a:p>
          <a:p>
            <a:pPr lvl="1"/>
            <a:r>
              <a:rPr lang="en-US" dirty="0" smtClean="0"/>
              <a:t>Need presentation material</a:t>
            </a:r>
          </a:p>
          <a:p>
            <a:r>
              <a:rPr lang="en-US" dirty="0" smtClean="0"/>
              <a:t>802.3 </a:t>
            </a:r>
          </a:p>
          <a:p>
            <a:pPr lvl="1"/>
            <a:r>
              <a:rPr lang="en-US" dirty="0" smtClean="0"/>
              <a:t>Rework slides from tutorial. Need feedback and updates.</a:t>
            </a:r>
          </a:p>
          <a:p>
            <a:r>
              <a:rPr lang="en-US" dirty="0" smtClean="0"/>
              <a:t>802.11</a:t>
            </a:r>
          </a:p>
          <a:p>
            <a:pPr lvl="1"/>
            <a:r>
              <a:rPr lang="en-US" dirty="0" smtClean="0"/>
              <a:t>Minor Touchup – Bruce will update</a:t>
            </a:r>
          </a:p>
          <a:p>
            <a:r>
              <a:rPr lang="en-US" dirty="0" smtClean="0"/>
              <a:t>802.15</a:t>
            </a:r>
          </a:p>
          <a:p>
            <a:pPr lvl="1"/>
            <a:r>
              <a:rPr lang="en-US" dirty="0" smtClean="0"/>
              <a:t>Major re-write.  Include 802.15.4e (Beecher / Kinney)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802.16</a:t>
            </a:r>
          </a:p>
          <a:p>
            <a:pPr lvl="1"/>
            <a:r>
              <a:rPr lang="en-US" dirty="0" smtClean="0"/>
              <a:t>Expand 3 slides. (Tim)</a:t>
            </a:r>
          </a:p>
          <a:p>
            <a:r>
              <a:rPr lang="en-US" dirty="0" smtClean="0"/>
              <a:t>802.17</a:t>
            </a:r>
          </a:p>
          <a:p>
            <a:pPr lvl="1"/>
            <a:r>
              <a:rPr lang="en-US" dirty="0" smtClean="0"/>
              <a:t>?</a:t>
            </a:r>
          </a:p>
          <a:p>
            <a:r>
              <a:rPr lang="en-US" dirty="0" smtClean="0"/>
              <a:t>802.18</a:t>
            </a:r>
          </a:p>
          <a:p>
            <a:pPr lvl="1"/>
            <a:r>
              <a:rPr lang="en-US" dirty="0" smtClean="0"/>
              <a:t>Regulatory matters affecting Utility / Grid communications  (threats / opportunities)   (Mike Lynch / Reuben)</a:t>
            </a:r>
          </a:p>
          <a:p>
            <a:r>
              <a:rPr lang="en-US" dirty="0" smtClean="0"/>
              <a:t>802.20</a:t>
            </a:r>
          </a:p>
          <a:p>
            <a:pPr lvl="1"/>
            <a:r>
              <a:rPr lang="en-US" dirty="0" err="1" smtClean="0"/>
              <a:t>Canchi</a:t>
            </a:r>
            <a:r>
              <a:rPr lang="en-US" dirty="0" smtClean="0"/>
              <a:t> to provide a few slides. </a:t>
            </a:r>
            <a:endParaRPr lang="en-US" dirty="0" smtClean="0"/>
          </a:p>
          <a:p>
            <a:r>
              <a:rPr lang="en-US" dirty="0" smtClean="0"/>
              <a:t>802.21</a:t>
            </a:r>
          </a:p>
          <a:p>
            <a:pPr lvl="1"/>
            <a:r>
              <a:rPr lang="en-US" dirty="0" smtClean="0"/>
              <a:t>Existing slides….</a:t>
            </a:r>
          </a:p>
          <a:p>
            <a:r>
              <a:rPr lang="en-US" dirty="0" smtClean="0"/>
              <a:t>802.22</a:t>
            </a:r>
          </a:p>
          <a:p>
            <a:pPr lvl="1"/>
            <a:r>
              <a:rPr lang="en-US" dirty="0" smtClean="0"/>
              <a:t>Existing slides….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“What is Smart Grid” – (depending on audience)  (Jay)</a:t>
            </a:r>
          </a:p>
          <a:p>
            <a:r>
              <a:rPr lang="en-US" dirty="0" smtClean="0"/>
              <a:t>Tie into SGIP domains, link to IEEE 802 standards (</a:t>
            </a:r>
            <a:r>
              <a:rPr lang="en-US" dirty="0" err="1" smtClean="0"/>
              <a:t>Farrokh</a:t>
            </a:r>
            <a:r>
              <a:rPr lang="en-US" dirty="0" smtClean="0"/>
              <a:t>)</a:t>
            </a:r>
          </a:p>
          <a:p>
            <a:r>
              <a:rPr lang="en-US" dirty="0" smtClean="0"/>
              <a:t>Highlight set of common use cases </a:t>
            </a:r>
            <a:r>
              <a:rPr lang="en-US" dirty="0" smtClean="0"/>
              <a:t>(</a:t>
            </a:r>
            <a:r>
              <a:rPr lang="en-US" dirty="0" err="1" smtClean="0"/>
              <a:t>Farrokh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Candidate slides from 2030 (Bill)</a:t>
            </a:r>
          </a:p>
          <a:p>
            <a:r>
              <a:rPr lang="en-US" dirty="0" smtClean="0"/>
              <a:t>Show overlap of IEEE 802 standards / ecosystem (Ben)</a:t>
            </a:r>
          </a:p>
          <a:p>
            <a:r>
              <a:rPr lang="en-US" dirty="0" smtClean="0"/>
              <a:t>Range / Rate graph (Tim)</a:t>
            </a:r>
          </a:p>
          <a:p>
            <a:r>
              <a:rPr lang="en-US" dirty="0" smtClean="0"/>
              <a:t>Rate </a:t>
            </a:r>
            <a:r>
              <a:rPr lang="en-US" dirty="0" err="1" smtClean="0"/>
              <a:t>vs</a:t>
            </a:r>
            <a:r>
              <a:rPr lang="en-US" dirty="0" smtClean="0"/>
              <a:t> time (Standards evolution) (Bruce + others)</a:t>
            </a:r>
          </a:p>
          <a:p>
            <a:r>
              <a:rPr lang="en-US" dirty="0" smtClean="0"/>
              <a:t>Reach / Rate (</a:t>
            </a:r>
            <a:r>
              <a:rPr lang="en-US" dirty="0" err="1" smtClean="0"/>
              <a:t>D’Ambrosia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Show IEEE 802 in context of overall 7-layer stack and higher layer applications.  (Tim / Ben)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/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template for presentation common use (external 802 presentations)</a:t>
            </a:r>
          </a:p>
          <a:p>
            <a:r>
              <a:rPr lang="en-US" dirty="0" smtClean="0"/>
              <a:t>Ideas for 802.24 WG Logo are requested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4">
      <a:dk1>
        <a:srgbClr val="000000"/>
      </a:dk1>
      <a:lt1>
        <a:srgbClr val="FFFFFF"/>
      </a:lt1>
      <a:dk2>
        <a:srgbClr val="0000CC"/>
      </a:dk2>
      <a:lt2>
        <a:srgbClr val="B2B2B2"/>
      </a:lt2>
      <a:accent1>
        <a:srgbClr val="006699"/>
      </a:accent1>
      <a:accent2>
        <a:srgbClr val="A50021"/>
      </a:accent2>
      <a:accent3>
        <a:srgbClr val="33CC33"/>
      </a:accent3>
      <a:accent4>
        <a:srgbClr val="FF9933"/>
      </a:accent4>
      <a:accent5>
        <a:srgbClr val="9933FF"/>
      </a:accent5>
      <a:accent6>
        <a:srgbClr val="FFFF00"/>
      </a:accent6>
      <a:hlink>
        <a:srgbClr val="0000FF"/>
      </a:hlink>
      <a:folHlink>
        <a:srgbClr val="FF00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219075" marR="0" indent="-219075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219075" marR="0" indent="-219075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3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B04359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D4B0B5"/>
        </a:accent5>
        <a:accent6>
          <a:srgbClr val="005C8A"/>
        </a:accent6>
        <a:hlink>
          <a:srgbClr val="FFA432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4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A432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5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9933"/>
        </a:hlink>
        <a:folHlink>
          <a:srgbClr val="4FE3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16">
        <a:dk1>
          <a:srgbClr val="000000"/>
        </a:dk1>
        <a:lt1>
          <a:srgbClr val="FFFFFF"/>
        </a:lt1>
        <a:dk2>
          <a:srgbClr val="0013C5"/>
        </a:dk2>
        <a:lt2>
          <a:srgbClr val="B2B2B2"/>
        </a:lt2>
        <a:accent1>
          <a:srgbClr val="A50021"/>
        </a:accent1>
        <a:accent2>
          <a:srgbClr val="006699"/>
        </a:accent2>
        <a:accent3>
          <a:srgbClr val="FFFFFF"/>
        </a:accent3>
        <a:accent4>
          <a:srgbClr val="000000"/>
        </a:accent4>
        <a:accent5>
          <a:srgbClr val="CFAAAB"/>
        </a:accent5>
        <a:accent6>
          <a:srgbClr val="005C8A"/>
        </a:accent6>
        <a:hlink>
          <a:srgbClr val="FF9933"/>
        </a:hlink>
        <a:folHlink>
          <a:srgbClr val="33CC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</TotalTime>
  <Words>224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Slide 1</vt:lpstr>
      <vt:lpstr>Outline of presentation</vt:lpstr>
      <vt:lpstr>Outline of presentation</vt:lpstr>
      <vt:lpstr>Common Section</vt:lpstr>
      <vt:lpstr>Actions / Notes</vt:lpstr>
    </vt:vector>
  </TitlesOfParts>
  <Company>EPRI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Godfrey</dc:creator>
  <dc:description>Copyright 2012</dc:description>
  <cp:lastModifiedBy>Tim Godfrey</cp:lastModifiedBy>
  <cp:revision>13</cp:revision>
  <cp:lastPrinted>2005-05-03T23:36:11Z</cp:lastPrinted>
  <dcterms:created xsi:type="dcterms:W3CDTF">2012-11-13T23:01:30Z</dcterms:created>
  <dcterms:modified xsi:type="dcterms:W3CDTF">2012-11-13T23:33:30Z</dcterms:modified>
</cp:coreProperties>
</file>