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65" r:id="rId6"/>
    <p:sldId id="259" r:id="rId7"/>
    <p:sldId id="260" r:id="rId8"/>
    <p:sldId id="262" r:id="rId9"/>
    <p:sldId id="263"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08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51C759-65C3-4435-AF17-4865598AB7A4}" type="datetimeFigureOut">
              <a:rPr lang="en-US" smtClean="0"/>
              <a:t>5/15/2012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3F6E7D-7589-4D8A-8869-58EBDD460B29}" type="slidenum">
              <a:rPr lang="en-US" smtClean="0"/>
              <a:t>‹#›</a:t>
            </a:fld>
            <a:endParaRPr lang="en-US"/>
          </a:p>
        </p:txBody>
      </p:sp>
    </p:spTree>
    <p:extLst>
      <p:ext uri="{BB962C8B-B14F-4D97-AF65-F5344CB8AC3E}">
        <p14:creationId xmlns:p14="http://schemas.microsoft.com/office/powerpoint/2010/main" val="4099569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51C759-65C3-4435-AF17-4865598AB7A4}" type="datetimeFigureOut">
              <a:rPr lang="en-US" smtClean="0"/>
              <a:t>5/15/2012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3F6E7D-7589-4D8A-8869-58EBDD460B29}" type="slidenum">
              <a:rPr lang="en-US" smtClean="0"/>
              <a:t>‹#›</a:t>
            </a:fld>
            <a:endParaRPr lang="en-US"/>
          </a:p>
        </p:txBody>
      </p:sp>
    </p:spTree>
    <p:extLst>
      <p:ext uri="{BB962C8B-B14F-4D97-AF65-F5344CB8AC3E}">
        <p14:creationId xmlns:p14="http://schemas.microsoft.com/office/powerpoint/2010/main" val="2269779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51C759-65C3-4435-AF17-4865598AB7A4}" type="datetimeFigureOut">
              <a:rPr lang="en-US" smtClean="0"/>
              <a:t>5/15/2012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3F6E7D-7589-4D8A-8869-58EBDD460B29}" type="slidenum">
              <a:rPr lang="en-US" smtClean="0"/>
              <a:t>‹#›</a:t>
            </a:fld>
            <a:endParaRPr lang="en-US"/>
          </a:p>
        </p:txBody>
      </p:sp>
    </p:spTree>
    <p:extLst>
      <p:ext uri="{BB962C8B-B14F-4D97-AF65-F5344CB8AC3E}">
        <p14:creationId xmlns:p14="http://schemas.microsoft.com/office/powerpoint/2010/main" val="2067542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51C759-65C3-4435-AF17-4865598AB7A4}" type="datetimeFigureOut">
              <a:rPr lang="en-US" smtClean="0"/>
              <a:t>5/15/2012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3F6E7D-7589-4D8A-8869-58EBDD460B29}" type="slidenum">
              <a:rPr lang="en-US" smtClean="0"/>
              <a:t>‹#›</a:t>
            </a:fld>
            <a:endParaRPr lang="en-US"/>
          </a:p>
        </p:txBody>
      </p:sp>
    </p:spTree>
    <p:extLst>
      <p:ext uri="{BB962C8B-B14F-4D97-AF65-F5344CB8AC3E}">
        <p14:creationId xmlns:p14="http://schemas.microsoft.com/office/powerpoint/2010/main" val="2164158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51C759-65C3-4435-AF17-4865598AB7A4}" type="datetimeFigureOut">
              <a:rPr lang="en-US" smtClean="0"/>
              <a:t>5/15/2012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3F6E7D-7589-4D8A-8869-58EBDD460B29}" type="slidenum">
              <a:rPr lang="en-US" smtClean="0"/>
              <a:t>‹#›</a:t>
            </a:fld>
            <a:endParaRPr lang="en-US"/>
          </a:p>
        </p:txBody>
      </p:sp>
    </p:spTree>
    <p:extLst>
      <p:ext uri="{BB962C8B-B14F-4D97-AF65-F5344CB8AC3E}">
        <p14:creationId xmlns:p14="http://schemas.microsoft.com/office/powerpoint/2010/main" val="2645821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51C759-65C3-4435-AF17-4865598AB7A4}" type="datetimeFigureOut">
              <a:rPr lang="en-US" smtClean="0"/>
              <a:t>5/15/2012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3F6E7D-7589-4D8A-8869-58EBDD460B29}" type="slidenum">
              <a:rPr lang="en-US" smtClean="0"/>
              <a:t>‹#›</a:t>
            </a:fld>
            <a:endParaRPr lang="en-US"/>
          </a:p>
        </p:txBody>
      </p:sp>
    </p:spTree>
    <p:extLst>
      <p:ext uri="{BB962C8B-B14F-4D97-AF65-F5344CB8AC3E}">
        <p14:creationId xmlns:p14="http://schemas.microsoft.com/office/powerpoint/2010/main" val="440340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51C759-65C3-4435-AF17-4865598AB7A4}" type="datetimeFigureOut">
              <a:rPr lang="en-US" smtClean="0"/>
              <a:t>5/15/2012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3F6E7D-7589-4D8A-8869-58EBDD460B29}" type="slidenum">
              <a:rPr lang="en-US" smtClean="0"/>
              <a:t>‹#›</a:t>
            </a:fld>
            <a:endParaRPr lang="en-US"/>
          </a:p>
        </p:txBody>
      </p:sp>
    </p:spTree>
    <p:extLst>
      <p:ext uri="{BB962C8B-B14F-4D97-AF65-F5344CB8AC3E}">
        <p14:creationId xmlns:p14="http://schemas.microsoft.com/office/powerpoint/2010/main" val="2447239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51C759-65C3-4435-AF17-4865598AB7A4}" type="datetimeFigureOut">
              <a:rPr lang="en-US" smtClean="0"/>
              <a:t>5/15/2012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3F6E7D-7589-4D8A-8869-58EBDD460B29}" type="slidenum">
              <a:rPr lang="en-US" smtClean="0"/>
              <a:t>‹#›</a:t>
            </a:fld>
            <a:endParaRPr lang="en-US"/>
          </a:p>
        </p:txBody>
      </p:sp>
    </p:spTree>
    <p:extLst>
      <p:ext uri="{BB962C8B-B14F-4D97-AF65-F5344CB8AC3E}">
        <p14:creationId xmlns:p14="http://schemas.microsoft.com/office/powerpoint/2010/main" val="1879051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51C759-65C3-4435-AF17-4865598AB7A4}" type="datetimeFigureOut">
              <a:rPr lang="en-US" smtClean="0"/>
              <a:t>5/15/2012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3F6E7D-7589-4D8A-8869-58EBDD460B29}" type="slidenum">
              <a:rPr lang="en-US" smtClean="0"/>
              <a:t>‹#›</a:t>
            </a:fld>
            <a:endParaRPr lang="en-US"/>
          </a:p>
        </p:txBody>
      </p:sp>
    </p:spTree>
    <p:extLst>
      <p:ext uri="{BB962C8B-B14F-4D97-AF65-F5344CB8AC3E}">
        <p14:creationId xmlns:p14="http://schemas.microsoft.com/office/powerpoint/2010/main" val="1526565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51C759-65C3-4435-AF17-4865598AB7A4}" type="datetimeFigureOut">
              <a:rPr lang="en-US" smtClean="0"/>
              <a:t>5/15/2012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3F6E7D-7589-4D8A-8869-58EBDD460B29}" type="slidenum">
              <a:rPr lang="en-US" smtClean="0"/>
              <a:t>‹#›</a:t>
            </a:fld>
            <a:endParaRPr lang="en-US"/>
          </a:p>
        </p:txBody>
      </p:sp>
    </p:spTree>
    <p:extLst>
      <p:ext uri="{BB962C8B-B14F-4D97-AF65-F5344CB8AC3E}">
        <p14:creationId xmlns:p14="http://schemas.microsoft.com/office/powerpoint/2010/main" val="2777003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51C759-65C3-4435-AF17-4865598AB7A4}" type="datetimeFigureOut">
              <a:rPr lang="en-US" smtClean="0"/>
              <a:t>5/15/2012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3F6E7D-7589-4D8A-8869-58EBDD460B29}" type="slidenum">
              <a:rPr lang="en-US" smtClean="0"/>
              <a:t>‹#›</a:t>
            </a:fld>
            <a:endParaRPr lang="en-US"/>
          </a:p>
        </p:txBody>
      </p:sp>
    </p:spTree>
    <p:extLst>
      <p:ext uri="{BB962C8B-B14F-4D97-AF65-F5344CB8AC3E}">
        <p14:creationId xmlns:p14="http://schemas.microsoft.com/office/powerpoint/2010/main" val="3684649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51C759-65C3-4435-AF17-4865598AB7A4}" type="datetimeFigureOut">
              <a:rPr lang="en-US" smtClean="0"/>
              <a:t>5/15/2012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3F6E7D-7589-4D8A-8869-58EBDD460B29}" type="slidenum">
              <a:rPr lang="en-US" smtClean="0"/>
              <a:t>‹#›</a:t>
            </a:fld>
            <a:endParaRPr lang="en-US"/>
          </a:p>
        </p:txBody>
      </p:sp>
    </p:spTree>
    <p:extLst>
      <p:ext uri="{BB962C8B-B14F-4D97-AF65-F5344CB8AC3E}">
        <p14:creationId xmlns:p14="http://schemas.microsoft.com/office/powerpoint/2010/main" val="4274946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collaborate.nist.gov/twiki-sggrid/bin/view/SmartGrid/PAP02Wireles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 Smart Grid </a:t>
            </a:r>
            <a:r>
              <a:rPr lang="en-US" dirty="0" err="1" smtClean="0"/>
              <a:t>Adhoc</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612788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smtClean="0"/>
              <a:t>Deployment of 15.4g Standard by SG </a:t>
            </a:r>
            <a:r>
              <a:rPr lang="en-US" dirty="0"/>
              <a:t>n</a:t>
            </a:r>
            <a:r>
              <a:rPr lang="en-US" dirty="0" smtClean="0"/>
              <a:t>etwork provider</a:t>
            </a:r>
          </a:p>
          <a:p>
            <a:r>
              <a:rPr lang="en-US" dirty="0" smtClean="0"/>
              <a:t>PAP02 discussion on the wireless characteristics matrix </a:t>
            </a:r>
          </a:p>
          <a:p>
            <a:pPr lvl="1"/>
            <a:r>
              <a:rPr lang="en-US" dirty="0" smtClean="0"/>
              <a:t>Provide input from IEEE 802 SG related standards (such as 802.15.4g, 802.11, </a:t>
            </a:r>
            <a:r>
              <a:rPr lang="en-US" dirty="0" err="1" smtClean="0"/>
              <a:t>etc</a:t>
            </a:r>
            <a:r>
              <a:rPr lang="en-US" dirty="0" smtClean="0"/>
              <a:t>)</a:t>
            </a:r>
          </a:p>
          <a:p>
            <a:pPr lvl="1"/>
            <a:r>
              <a:rPr lang="en-US" dirty="0" smtClean="0"/>
              <a:t>Provide input regarding “Range Estimator Matrix”</a:t>
            </a:r>
            <a:endParaRPr lang="en-US" dirty="0"/>
          </a:p>
        </p:txBody>
      </p:sp>
    </p:spTree>
    <p:extLst>
      <p:ext uri="{BB962C8B-B14F-4D97-AF65-F5344CB8AC3E}">
        <p14:creationId xmlns:p14="http://schemas.microsoft.com/office/powerpoint/2010/main" val="2379363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SGIP</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SGIP formed in 2009 by NIST</a:t>
            </a:r>
          </a:p>
          <a:p>
            <a:pPr lvl="1"/>
            <a:r>
              <a:rPr lang="en-US" dirty="0" smtClean="0"/>
              <a:t>Provide support to meet requirements of Energy Independence and Security Act of 2007 (EISA)</a:t>
            </a:r>
          </a:p>
          <a:p>
            <a:r>
              <a:rPr lang="en-US" dirty="0" smtClean="0"/>
              <a:t>4 primary functions</a:t>
            </a:r>
          </a:p>
          <a:p>
            <a:pPr lvl="1"/>
            <a:r>
              <a:rPr lang="en-US" dirty="0" smtClean="0"/>
              <a:t>Gaps in standards concerning interoperability</a:t>
            </a:r>
          </a:p>
          <a:p>
            <a:pPr lvl="1"/>
            <a:r>
              <a:rPr lang="en-US" dirty="0" smtClean="0"/>
              <a:t>Testing and certification</a:t>
            </a:r>
          </a:p>
          <a:p>
            <a:pPr lvl="1"/>
            <a:r>
              <a:rPr lang="en-US" dirty="0" smtClean="0"/>
              <a:t>Oversee implementation compliance</a:t>
            </a:r>
          </a:p>
          <a:p>
            <a:pPr lvl="1"/>
            <a:r>
              <a:rPr lang="en-US" dirty="0" smtClean="0"/>
              <a:t>Accelerate smart grid proliferation</a:t>
            </a:r>
          </a:p>
          <a:p>
            <a:r>
              <a:rPr lang="en-US" dirty="0" smtClean="0"/>
              <a:t>Currently administrator fully funded by government and will be significantly reduced in Jan 2013</a:t>
            </a:r>
            <a:endParaRPr lang="en-US" dirty="0"/>
          </a:p>
        </p:txBody>
      </p:sp>
    </p:spTree>
    <p:extLst>
      <p:ext uri="{BB962C8B-B14F-4D97-AF65-F5344CB8AC3E}">
        <p14:creationId xmlns:p14="http://schemas.microsoft.com/office/powerpoint/2010/main" val="211301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NIST Conceptual Model</a:t>
            </a:r>
            <a:endParaRPr lang="en-US" dirty="0"/>
          </a:p>
        </p:txBody>
      </p:sp>
      <p:sp>
        <p:nvSpPr>
          <p:cNvPr id="3" name="Content Placeholder 2"/>
          <p:cNvSpPr>
            <a:spLocks noGrp="1"/>
          </p:cNvSpPr>
          <p:nvPr>
            <p:ph idx="1"/>
          </p:nvPr>
        </p:nvSpPr>
        <p:spPr>
          <a:xfrm>
            <a:off x="457200" y="1600201"/>
            <a:ext cx="8229600" cy="1523999"/>
          </a:xfrm>
        </p:spPr>
        <p:txBody>
          <a:bodyPr>
            <a:normAutofit fontScale="70000" lnSpcReduction="20000"/>
          </a:bodyPr>
          <a:lstStyle/>
          <a:p>
            <a:pPr>
              <a:buFont typeface="Wingdings" pitchFamily="2" charset="2"/>
              <a:buChar char="Ø"/>
            </a:pPr>
            <a:r>
              <a:rPr lang="en-US" dirty="0" smtClean="0"/>
              <a:t>NIST role is </a:t>
            </a:r>
            <a:r>
              <a:rPr lang="en-US" b="1" dirty="0" smtClean="0"/>
              <a:t>to coordinate</a:t>
            </a:r>
            <a:r>
              <a:rPr lang="en-US" dirty="0" smtClean="0"/>
              <a:t> development of a framework that includes,</a:t>
            </a:r>
          </a:p>
          <a:p>
            <a:pPr lvl="2"/>
            <a:r>
              <a:rPr lang="en-US" dirty="0" smtClean="0"/>
              <a:t>Identification of Standards</a:t>
            </a:r>
          </a:p>
          <a:p>
            <a:pPr lvl="2"/>
            <a:r>
              <a:rPr lang="en-US" dirty="0" smtClean="0"/>
              <a:t>High-level architecture reference model</a:t>
            </a:r>
          </a:p>
          <a:p>
            <a:pPr lvl="2"/>
            <a:r>
              <a:rPr lang="en-US" dirty="0" smtClean="0"/>
              <a:t>Testing/ certification framework</a:t>
            </a:r>
          </a:p>
          <a:p>
            <a:endParaRPr lang="en-US" dirty="0" smtClean="0"/>
          </a:p>
          <a:p>
            <a:endParaRPr lang="en-US" dirty="0"/>
          </a:p>
          <a:p>
            <a:endParaRPr lang="en-US" dirty="0" smtClean="0"/>
          </a:p>
          <a:p>
            <a:endParaRPr lang="en-US" dirty="0"/>
          </a:p>
        </p:txBody>
      </p:sp>
      <p:pic>
        <p:nvPicPr>
          <p:cNvPr id="4" name="Picture 2" descr="Conceptual Model"/>
          <p:cNvPicPr>
            <a:picLocks noChangeAspect="1" noChangeArrowheads="1"/>
          </p:cNvPicPr>
          <p:nvPr/>
        </p:nvPicPr>
        <p:blipFill>
          <a:blip r:embed="rId2">
            <a:extLst>
              <a:ext uri="{28A0092B-C50C-407E-A947-70E740481C1C}">
                <a14:useLocalDpi xmlns:a14="http://schemas.microsoft.com/office/drawing/2010/main" val="0"/>
              </a:ext>
            </a:extLst>
          </a:blip>
          <a:srcRect t="14461"/>
          <a:stretch>
            <a:fillRect/>
          </a:stretch>
        </p:blipFill>
        <p:spPr bwMode="auto">
          <a:xfrm>
            <a:off x="2432538" y="3124200"/>
            <a:ext cx="4670797" cy="35076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845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SGIP PAP02 – IEEE related activities </a:t>
            </a:r>
            <a:endParaRPr lang="en-US" dirty="0"/>
          </a:p>
        </p:txBody>
      </p:sp>
      <p:sp>
        <p:nvSpPr>
          <p:cNvPr id="3" name="Content Placeholder 2"/>
          <p:cNvSpPr>
            <a:spLocks noGrp="1"/>
          </p:cNvSpPr>
          <p:nvPr>
            <p:ph idx="1"/>
          </p:nvPr>
        </p:nvSpPr>
        <p:spPr/>
        <p:txBody>
          <a:bodyPr/>
          <a:lstStyle/>
          <a:p>
            <a:r>
              <a:rPr lang="en-US" dirty="0" smtClean="0"/>
              <a:t>Recognition of IEEE 802 wireless standards in NIST Catalog of Standards (COS)</a:t>
            </a:r>
          </a:p>
          <a:p>
            <a:r>
              <a:rPr lang="en-US" dirty="0" smtClean="0">
                <a:latin typeface="Times New Roman" pitchFamily="18" charset="0"/>
              </a:rPr>
              <a:t>Acceptance of wireless standards as viable in Smart Grid deployments</a:t>
            </a:r>
          </a:p>
          <a:p>
            <a:r>
              <a:rPr lang="en-US" dirty="0" smtClean="0">
                <a:latin typeface="Times New Roman" pitchFamily="18" charset="0"/>
              </a:rPr>
              <a:t>IEEE 802 SG standards also been considered for the calculation of wireless matrix</a:t>
            </a:r>
          </a:p>
          <a:p>
            <a:endParaRPr lang="en-US" dirty="0" smtClean="0">
              <a:latin typeface="Times New Roman" pitchFamily="18" charset="0"/>
            </a:endParaRPr>
          </a:p>
          <a:p>
            <a:endParaRPr lang="en-US" dirty="0" smtClean="0"/>
          </a:p>
          <a:p>
            <a:pPr lvl="1"/>
            <a:endParaRPr lang="en-US" dirty="0"/>
          </a:p>
        </p:txBody>
      </p:sp>
    </p:spTree>
    <p:extLst>
      <p:ext uri="{BB962C8B-B14F-4D97-AF65-F5344CB8AC3E}">
        <p14:creationId xmlns:p14="http://schemas.microsoft.com/office/powerpoint/2010/main" val="922498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PAP02 Status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Published: Version 1</a:t>
            </a:r>
          </a:p>
          <a:p>
            <a:pPr lvl="1"/>
            <a:r>
              <a:rPr lang="en-US" dirty="0" smtClean="0"/>
              <a:t>NISTIR 7761: NIST Priority Action Plan 2 </a:t>
            </a:r>
          </a:p>
          <a:p>
            <a:pPr lvl="2"/>
            <a:r>
              <a:rPr lang="en-US" dirty="0" smtClean="0"/>
              <a:t>Guidelines for Assessing Wireless Standards for Smart Grid Applications</a:t>
            </a:r>
          </a:p>
          <a:p>
            <a:pPr lvl="1"/>
            <a:r>
              <a:rPr lang="en-US" dirty="0" smtClean="0"/>
              <a:t>Wireless Capability Matrix</a:t>
            </a:r>
          </a:p>
          <a:p>
            <a:pPr lvl="1"/>
            <a:r>
              <a:rPr lang="en-US" dirty="0" smtClean="0"/>
              <a:t>Application Communication Requirements Matrix </a:t>
            </a:r>
          </a:p>
          <a:p>
            <a:endParaRPr lang="en-US" dirty="0" smtClean="0"/>
          </a:p>
          <a:p>
            <a:r>
              <a:rPr lang="en-US" dirty="0" smtClean="0"/>
              <a:t>Update of the Guidelines with  goal of completing Version 2 by early 2013</a:t>
            </a:r>
          </a:p>
          <a:p>
            <a:pPr lvl="1"/>
            <a:r>
              <a:rPr lang="en-US" dirty="0" smtClean="0"/>
              <a:t>Modifications to</a:t>
            </a:r>
          </a:p>
          <a:p>
            <a:pPr lvl="2"/>
            <a:r>
              <a:rPr lang="en-US" dirty="0" smtClean="0"/>
              <a:t>Sect </a:t>
            </a:r>
            <a:r>
              <a:rPr lang="en-US" dirty="0"/>
              <a:t>4 Wireless Technology </a:t>
            </a:r>
          </a:p>
          <a:p>
            <a:pPr lvl="2"/>
            <a:r>
              <a:rPr lang="en-US" dirty="0"/>
              <a:t>Sect 5 Modeling &amp; Evaluation Approach </a:t>
            </a:r>
          </a:p>
          <a:p>
            <a:pPr lvl="2"/>
            <a:r>
              <a:rPr lang="en-US" dirty="0" smtClean="0"/>
              <a:t>Sect </a:t>
            </a:r>
            <a:r>
              <a:rPr lang="en-US" dirty="0"/>
              <a:t>6 Factors to Consider </a:t>
            </a:r>
          </a:p>
          <a:p>
            <a:pPr lvl="1"/>
            <a:endParaRPr lang="en-US" dirty="0" smtClean="0"/>
          </a:p>
          <a:p>
            <a:endParaRPr lang="en-US" dirty="0"/>
          </a:p>
        </p:txBody>
      </p:sp>
      <p:sp>
        <p:nvSpPr>
          <p:cNvPr id="4" name="TextBox 3"/>
          <p:cNvSpPr txBox="1"/>
          <p:nvPr/>
        </p:nvSpPr>
        <p:spPr>
          <a:xfrm>
            <a:off x="587761" y="6076890"/>
            <a:ext cx="8403839" cy="400110"/>
          </a:xfrm>
          <a:prstGeom prst="rect">
            <a:avLst/>
          </a:prstGeom>
          <a:noFill/>
        </p:spPr>
        <p:txBody>
          <a:bodyPr wrap="none" rtlCol="0">
            <a:spAutoFit/>
          </a:bodyPr>
          <a:lstStyle/>
          <a:p>
            <a:r>
              <a:rPr lang="en-US" sz="2000" dirty="0">
                <a:hlinkClick r:id="rId2"/>
              </a:rPr>
              <a:t>http://</a:t>
            </a:r>
            <a:r>
              <a:rPr lang="en-US" sz="2000" dirty="0" smtClean="0">
                <a:hlinkClick r:id="rId2"/>
              </a:rPr>
              <a:t>collaborate.nist.gov/twiki-sggrid/bin/view/SmartGrid/PAP02Wireless</a:t>
            </a:r>
            <a:endParaRPr lang="en-US" sz="2000" dirty="0" smtClean="0"/>
          </a:p>
        </p:txBody>
      </p:sp>
    </p:spTree>
    <p:extLst>
      <p:ext uri="{BB962C8B-B14F-4D97-AF65-F5344CB8AC3E}">
        <p14:creationId xmlns:p14="http://schemas.microsoft.com/office/powerpoint/2010/main" val="739578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802.15.4g - SUN</a:t>
            </a:r>
            <a:endParaRPr lang="en-US" dirty="0"/>
          </a:p>
        </p:txBody>
      </p:sp>
      <p:sp>
        <p:nvSpPr>
          <p:cNvPr id="3" name="Content Placeholder 2"/>
          <p:cNvSpPr>
            <a:spLocks noGrp="1"/>
          </p:cNvSpPr>
          <p:nvPr>
            <p:ph idx="1"/>
          </p:nvPr>
        </p:nvSpPr>
        <p:spPr>
          <a:xfrm>
            <a:off x="457200" y="1600200"/>
            <a:ext cx="8229600" cy="4800600"/>
          </a:xfrm>
        </p:spPr>
        <p:txBody>
          <a:bodyPr>
            <a:normAutofit fontScale="55000" lnSpcReduction="20000"/>
          </a:bodyPr>
          <a:lstStyle/>
          <a:p>
            <a:pPr>
              <a:spcBef>
                <a:spcPts val="375"/>
              </a:spcBef>
              <a:buClrTx/>
              <a:buFontTx/>
              <a:buNone/>
              <a:defRPr/>
            </a:pPr>
            <a:r>
              <a:rPr lang="en-US" sz="4200" b="1" dirty="0" smtClean="0"/>
              <a:t>Scope</a:t>
            </a:r>
            <a:r>
              <a:rPr lang="en-US" b="1" dirty="0" smtClean="0"/>
              <a:t> </a:t>
            </a:r>
          </a:p>
          <a:p>
            <a:pPr>
              <a:spcBef>
                <a:spcPts val="375"/>
              </a:spcBef>
              <a:buClrTx/>
              <a:buFontTx/>
              <a:buNone/>
              <a:defRPr/>
            </a:pPr>
            <a:r>
              <a:rPr lang="en-US" dirty="0" smtClean="0"/>
              <a:t>This </a:t>
            </a:r>
            <a:r>
              <a:rPr lang="en-US" dirty="0"/>
              <a:t>Standard defines an amendment to IEEE 802.15.4. It addresses principally outdoor Low Data Rate Wireless Smart Metering Utility Network requirements. It defines an alternate PHY and only those MAC modifications needed to support its implementation.  </a:t>
            </a:r>
          </a:p>
          <a:p>
            <a:pPr>
              <a:spcBef>
                <a:spcPts val="375"/>
              </a:spcBef>
              <a:buClrTx/>
              <a:buFontTx/>
              <a:buNone/>
              <a:defRPr/>
            </a:pPr>
            <a:r>
              <a:rPr lang="en-US" dirty="0"/>
              <a:t>Specifically, the amendment supports all of the following:  </a:t>
            </a:r>
          </a:p>
          <a:p>
            <a:pPr>
              <a:spcBef>
                <a:spcPts val="375"/>
              </a:spcBef>
              <a:buFont typeface="Times New Roman" charset="0"/>
              <a:buChar char="•"/>
              <a:defRPr/>
            </a:pPr>
            <a:r>
              <a:rPr lang="en-US" dirty="0"/>
              <a:t>Operation in any of the regionally available license exempt frequency bands, such as 700MHz to 1GHz, and the 2.4 GHz band. </a:t>
            </a:r>
          </a:p>
          <a:p>
            <a:pPr>
              <a:spcBef>
                <a:spcPts val="375"/>
              </a:spcBef>
              <a:buFont typeface="Times New Roman" charset="0"/>
              <a:buChar char="•"/>
              <a:defRPr/>
            </a:pPr>
            <a:r>
              <a:rPr lang="en-US" dirty="0"/>
              <a:t>Data rate of at least 40 </a:t>
            </a:r>
            <a:r>
              <a:rPr lang="en-US" dirty="0" err="1"/>
              <a:t>kbits</a:t>
            </a:r>
            <a:r>
              <a:rPr lang="en-US" dirty="0"/>
              <a:t> per second but not more than 1000 </a:t>
            </a:r>
            <a:r>
              <a:rPr lang="en-US" dirty="0" err="1"/>
              <a:t>kbits</a:t>
            </a:r>
            <a:r>
              <a:rPr lang="en-US" dirty="0"/>
              <a:t> per second </a:t>
            </a:r>
          </a:p>
          <a:p>
            <a:pPr>
              <a:spcBef>
                <a:spcPts val="375"/>
              </a:spcBef>
              <a:buFont typeface="Times New Roman" charset="0"/>
              <a:buChar char="•"/>
              <a:defRPr/>
            </a:pPr>
            <a:r>
              <a:rPr lang="en-US" dirty="0"/>
              <a:t>Achieve the optimal energy efficient link margin given the environmental conditions encountered in Smart Metering deployments.</a:t>
            </a:r>
          </a:p>
          <a:p>
            <a:pPr>
              <a:spcBef>
                <a:spcPts val="375"/>
              </a:spcBef>
              <a:buFont typeface="Times New Roman" charset="0"/>
              <a:buChar char="•"/>
              <a:defRPr/>
            </a:pPr>
            <a:r>
              <a:rPr lang="en-US" dirty="0"/>
              <a:t>Principally outdoor communications </a:t>
            </a:r>
          </a:p>
          <a:p>
            <a:pPr>
              <a:spcBef>
                <a:spcPts val="375"/>
              </a:spcBef>
              <a:buFont typeface="Times New Roman" charset="0"/>
              <a:buChar char="•"/>
              <a:defRPr/>
            </a:pPr>
            <a:r>
              <a:rPr lang="en-US" dirty="0"/>
              <a:t>PHY frame sizes up to a minimum of 1500 octets  </a:t>
            </a:r>
          </a:p>
          <a:p>
            <a:pPr>
              <a:spcBef>
                <a:spcPts val="375"/>
              </a:spcBef>
              <a:buFont typeface="Times New Roman" charset="0"/>
              <a:buChar char="•"/>
              <a:defRPr/>
            </a:pPr>
            <a:r>
              <a:rPr lang="en-US" dirty="0"/>
              <a:t> Simultaneous operation for at least 3 co-located orthogonal networks  </a:t>
            </a:r>
          </a:p>
          <a:p>
            <a:pPr>
              <a:spcBef>
                <a:spcPts val="375"/>
              </a:spcBef>
              <a:buFont typeface="Times New Roman" charset="0"/>
              <a:buChar char="•"/>
              <a:defRPr/>
            </a:pPr>
            <a:r>
              <a:rPr lang="en-US" dirty="0"/>
              <a:t>Connectivity to at least one thousand direct neighbors characteristic of dense urban deployment  </a:t>
            </a:r>
          </a:p>
          <a:p>
            <a:pPr>
              <a:spcBef>
                <a:spcPts val="375"/>
              </a:spcBef>
              <a:buFont typeface="Times New Roman" charset="0"/>
              <a:buChar char="•"/>
              <a:defRPr/>
            </a:pPr>
            <a:r>
              <a:rPr lang="en-US" dirty="0"/>
              <a:t>Provides mechanisms that enable coexistence with other systems in the same band(s) including IEEE 802.11, 802.15 and 802.16 systems </a:t>
            </a:r>
          </a:p>
        </p:txBody>
      </p:sp>
    </p:spTree>
    <p:extLst>
      <p:ext uri="{BB962C8B-B14F-4D97-AF65-F5344CB8AC3E}">
        <p14:creationId xmlns:p14="http://schemas.microsoft.com/office/powerpoint/2010/main" val="961199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TG4g Timeline</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918576142"/>
              </p:ext>
            </p:extLst>
          </p:nvPr>
        </p:nvGraphicFramePr>
        <p:xfrm>
          <a:off x="684213" y="1412875"/>
          <a:ext cx="7775575" cy="4555174"/>
        </p:xfrm>
        <a:graphic>
          <a:graphicData uri="http://schemas.openxmlformats.org/drawingml/2006/table">
            <a:tbl>
              <a:tblPr firstRow="1" bandRow="1">
                <a:tableStyleId>{8799B23B-EC83-4686-B30A-512413B5E67A}</a:tableStyleId>
              </a:tblPr>
              <a:tblGrid>
                <a:gridCol w="4823736"/>
                <a:gridCol w="2951839"/>
              </a:tblGrid>
              <a:tr h="418941">
                <a:tc>
                  <a:txBody>
                    <a:bodyPr/>
                    <a:lstStyle/>
                    <a:p>
                      <a:pPr algn="ctr"/>
                      <a:r>
                        <a:rPr lang="en-US" sz="1800" dirty="0" smtClean="0"/>
                        <a:t>Task</a:t>
                      </a:r>
                      <a:endParaRPr lang="en-US" sz="1800" dirty="0"/>
                    </a:p>
                  </a:txBody>
                  <a:tcPr marL="91425" marR="91425" marT="45722" marB="45722" anchor="ctr">
                    <a:solidFill>
                      <a:schemeClr val="accent3">
                        <a:lumMod val="60000"/>
                        <a:lumOff val="40000"/>
                      </a:schemeClr>
                    </a:solidFill>
                  </a:tcPr>
                </a:tc>
                <a:tc>
                  <a:txBody>
                    <a:bodyPr/>
                    <a:lstStyle/>
                    <a:p>
                      <a:pPr algn="ctr"/>
                      <a:r>
                        <a:rPr lang="en-US" sz="1800" dirty="0" smtClean="0"/>
                        <a:t>Start Date</a:t>
                      </a:r>
                      <a:endParaRPr lang="en-US" sz="1800" dirty="0"/>
                    </a:p>
                  </a:txBody>
                  <a:tcPr marL="91425" marR="91425" marT="45722" marB="45722" anchor="ctr">
                    <a:solidFill>
                      <a:schemeClr val="accent3">
                        <a:lumMod val="60000"/>
                        <a:lumOff val="40000"/>
                      </a:schemeClr>
                    </a:solidFill>
                  </a:tcPr>
                </a:tc>
              </a:tr>
              <a:tr h="418941">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800" dirty="0" smtClean="0"/>
                        <a:t>EC Approve Sponsor Ballot</a:t>
                      </a:r>
                      <a:endParaRPr lang="en-GB" sz="1800" dirty="0" smtClean="0">
                        <a:solidFill>
                          <a:srgbClr val="000000"/>
                        </a:solidFill>
                      </a:endParaRPr>
                    </a:p>
                  </a:txBody>
                  <a:tcPr marL="91425" marR="91425" marT="45722" marB="45722" anchor="ctr"/>
                </a:tc>
                <a:tc>
                  <a:txBody>
                    <a:bodyPr/>
                    <a:lstStyle/>
                    <a:p>
                      <a:pPr algn="ctr"/>
                      <a:r>
                        <a:rPr lang="en-GB" sz="1800" dirty="0" smtClean="0"/>
                        <a:t>July 2011</a:t>
                      </a:r>
                      <a:endParaRPr lang="en-US" sz="1800" dirty="0"/>
                    </a:p>
                  </a:txBody>
                  <a:tcPr marL="91425" marR="91425" marT="45722" marB="45722" anchor="ctr"/>
                </a:tc>
              </a:tr>
              <a:tr h="418941">
                <a:tc>
                  <a:txBody>
                    <a:bodyPr/>
                    <a:lstStyle/>
                    <a:p>
                      <a:pPr algn="ctr"/>
                      <a:r>
                        <a:rPr lang="en-GB" sz="1800" dirty="0" smtClean="0"/>
                        <a:t>Sponsor Ballot	</a:t>
                      </a:r>
                      <a:endParaRPr lang="en-US" sz="1800" dirty="0"/>
                    </a:p>
                  </a:txBody>
                  <a:tcPr marL="91425" marR="91425" marT="45722" marB="45722"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800" dirty="0" smtClean="0"/>
                        <a:t>Aug 2011</a:t>
                      </a:r>
                      <a:endParaRPr lang="en-US" sz="1800" dirty="0"/>
                    </a:p>
                  </a:txBody>
                  <a:tcPr marL="91425" marR="91425" marT="45722" marB="45722" anchor="ctr"/>
                </a:tc>
              </a:tr>
              <a:tr h="418941">
                <a:tc>
                  <a:txBody>
                    <a:bodyPr/>
                    <a:lstStyle/>
                    <a:p>
                      <a:pPr algn="ctr"/>
                      <a:r>
                        <a:rPr lang="en-US" sz="1800" dirty="0" smtClean="0"/>
                        <a:t>Comment Resolution</a:t>
                      </a:r>
                      <a:endParaRPr lang="en-US" sz="1800" dirty="0"/>
                    </a:p>
                  </a:txBody>
                  <a:tcPr marL="91425" marR="91425" marT="45722" marB="45722" anchor="ctr"/>
                </a:tc>
                <a:tc>
                  <a:txBody>
                    <a:bodyPr/>
                    <a:lstStyle/>
                    <a:p>
                      <a:pPr algn="ctr"/>
                      <a:r>
                        <a:rPr lang="en-US" sz="1800" dirty="0" smtClean="0"/>
                        <a:t>Sep 2011</a:t>
                      </a:r>
                      <a:endParaRPr lang="en-US" sz="1800" dirty="0"/>
                    </a:p>
                  </a:txBody>
                  <a:tcPr marL="91425" marR="91425" marT="45722" marB="45722" anchor="ctr"/>
                </a:tc>
              </a:tr>
              <a:tr h="0">
                <a:tc>
                  <a:txBody>
                    <a:bodyPr/>
                    <a:lstStyle/>
                    <a:p>
                      <a:pPr algn="ctr"/>
                      <a:r>
                        <a:rPr lang="en-GB" sz="1800" dirty="0" smtClean="0"/>
                        <a:t>Recirculation 1</a:t>
                      </a:r>
                      <a:endParaRPr lang="en-US" sz="1800" dirty="0"/>
                    </a:p>
                  </a:txBody>
                  <a:tcPr marL="91425" marR="91425" marT="45722" marB="45722" anchor="ctr"/>
                </a:tc>
                <a:tc>
                  <a:txBody>
                    <a:bodyPr/>
                    <a:lstStyle/>
                    <a:p>
                      <a:pPr algn="ctr"/>
                      <a:r>
                        <a:rPr lang="en-GB" sz="1800" dirty="0" smtClean="0"/>
                        <a:t>Oct 2011</a:t>
                      </a:r>
                      <a:endParaRPr lang="en-US" sz="1800" dirty="0"/>
                    </a:p>
                  </a:txBody>
                  <a:tcPr marL="91425" marR="91425" marT="45722" marB="45722" anchor="ctr"/>
                </a:tc>
              </a:tr>
              <a:tr h="418941">
                <a:tc>
                  <a:txBody>
                    <a:bodyPr/>
                    <a:lstStyle/>
                    <a:p>
                      <a:pPr algn="ctr"/>
                      <a:r>
                        <a:rPr lang="en-GB" sz="1800" dirty="0" smtClean="0"/>
                        <a:t>Recirc1 Comment Resolution</a:t>
                      </a:r>
                      <a:endParaRPr lang="en-US" sz="1800" dirty="0"/>
                    </a:p>
                  </a:txBody>
                  <a:tcPr marL="91425" marR="91425" marT="45722" marB="45722" anchor="ctr"/>
                </a:tc>
                <a:tc>
                  <a:txBody>
                    <a:bodyPr/>
                    <a:lstStyle/>
                    <a:p>
                      <a:pPr algn="ctr"/>
                      <a:r>
                        <a:rPr lang="en-GB" sz="1800" dirty="0" smtClean="0"/>
                        <a:t>Nov 2011</a:t>
                      </a:r>
                      <a:endParaRPr lang="en-US" sz="1800" dirty="0"/>
                    </a:p>
                  </a:txBody>
                  <a:tcPr marL="91425" marR="91425" marT="45722" marB="45722" anchor="ctr"/>
                </a:tc>
              </a:tr>
              <a:tr h="418941">
                <a:tc>
                  <a:txBody>
                    <a:bodyPr/>
                    <a:lstStyle/>
                    <a:p>
                      <a:pPr algn="ctr"/>
                      <a:r>
                        <a:rPr lang="en-GB" sz="1800" dirty="0" smtClean="0"/>
                        <a:t>EC conditional approval for </a:t>
                      </a:r>
                      <a:r>
                        <a:rPr lang="en-GB" sz="1800" dirty="0" err="1" smtClean="0"/>
                        <a:t>RevCom</a:t>
                      </a:r>
                      <a:endParaRPr lang="en-US" sz="1800" dirty="0"/>
                    </a:p>
                  </a:txBody>
                  <a:tcPr marL="91425" marR="91425" marT="45722" marB="45722" anchor="ctr"/>
                </a:tc>
                <a:tc>
                  <a:txBody>
                    <a:bodyPr/>
                    <a:lstStyle/>
                    <a:p>
                      <a:pPr algn="ctr"/>
                      <a:r>
                        <a:rPr lang="en-GB" sz="1800" dirty="0" smtClean="0"/>
                        <a:t>Nov 2011</a:t>
                      </a:r>
                      <a:endParaRPr lang="en-US" sz="1800" dirty="0"/>
                    </a:p>
                  </a:txBody>
                  <a:tcPr marL="91425" marR="91425" marT="45722" marB="45722" anchor="ctr"/>
                </a:tc>
              </a:tr>
              <a:tr h="418941">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800" dirty="0" smtClean="0"/>
                        <a:t>Recirculation 2</a:t>
                      </a:r>
                      <a:endParaRPr lang="en-US" sz="1800" dirty="0" smtClean="0"/>
                    </a:p>
                  </a:txBody>
                  <a:tcPr marL="91425" marR="91425" marT="45722" marB="45722"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800" dirty="0" smtClean="0"/>
                        <a:t>Nov / Dec 2011</a:t>
                      </a:r>
                      <a:endParaRPr lang="en-US" sz="1800" dirty="0" smtClean="0"/>
                    </a:p>
                  </a:txBody>
                  <a:tcPr marL="91425" marR="91425" marT="45722" marB="45722" anchor="ctr"/>
                </a:tc>
              </a:tr>
              <a:tr h="418941">
                <a:tc>
                  <a:txBody>
                    <a:bodyPr/>
                    <a:lstStyle/>
                    <a:p>
                      <a:pPr algn="ctr"/>
                      <a:r>
                        <a:rPr lang="en-GB" sz="1800" dirty="0" err="1" smtClean="0"/>
                        <a:t>Recirc</a:t>
                      </a:r>
                      <a:r>
                        <a:rPr lang="en-GB" sz="1800" dirty="0" smtClean="0"/>
                        <a:t> 2 CR</a:t>
                      </a:r>
                      <a:endParaRPr lang="en-US" sz="1800" dirty="0"/>
                    </a:p>
                  </a:txBody>
                  <a:tcPr marL="91425" marR="91425" marT="45722" marB="45722" anchor="ctr"/>
                </a:tc>
                <a:tc>
                  <a:txBody>
                    <a:bodyPr/>
                    <a:lstStyle/>
                    <a:p>
                      <a:pPr algn="ctr"/>
                      <a:r>
                        <a:rPr lang="en-GB" sz="1800" dirty="0" smtClean="0"/>
                        <a:t>Dec 2011 / Jan 2012</a:t>
                      </a:r>
                      <a:endParaRPr lang="en-US" sz="1800" dirty="0"/>
                    </a:p>
                  </a:txBody>
                  <a:tcPr marL="91425" marR="91425" marT="45722" marB="45722" anchor="ctr"/>
                </a:tc>
              </a:tr>
              <a:tr h="418941">
                <a:tc>
                  <a:txBody>
                    <a:bodyPr/>
                    <a:lstStyle/>
                    <a:p>
                      <a:pPr algn="ctr"/>
                      <a:r>
                        <a:rPr lang="en-GB" sz="1800" dirty="0" err="1" smtClean="0"/>
                        <a:t>RevCom</a:t>
                      </a:r>
                      <a:r>
                        <a:rPr lang="en-GB" sz="1800" dirty="0" smtClean="0"/>
                        <a:t> approval </a:t>
                      </a:r>
                      <a:endParaRPr lang="en-US" sz="1800" dirty="0"/>
                    </a:p>
                  </a:txBody>
                  <a:tcPr marL="91425" marR="91425" marT="45722" marB="45722" anchor="ctr"/>
                </a:tc>
                <a:tc>
                  <a:txBody>
                    <a:bodyPr/>
                    <a:lstStyle/>
                    <a:p>
                      <a:pPr algn="ctr"/>
                      <a:r>
                        <a:rPr lang="en-GB" sz="1800" baseline="0" dirty="0" smtClean="0"/>
                        <a:t>March 2012</a:t>
                      </a:r>
                      <a:endParaRPr lang="en-US" sz="1800" dirty="0"/>
                    </a:p>
                  </a:txBody>
                  <a:tcPr marL="91425" marR="91425" marT="45722" marB="45722" anchor="ctr"/>
                </a:tc>
              </a:tr>
              <a:tr h="418941">
                <a:tc>
                  <a:txBody>
                    <a:bodyPr/>
                    <a:lstStyle/>
                    <a:p>
                      <a:pPr algn="ctr"/>
                      <a:r>
                        <a:rPr lang="en-US" sz="1800" dirty="0" smtClean="0"/>
                        <a:t>Standard Published</a:t>
                      </a:r>
                      <a:endParaRPr lang="en-US" sz="1800" dirty="0"/>
                    </a:p>
                  </a:txBody>
                  <a:tcPr marL="91425" marR="91425" marT="45722" marB="45722" anchor="ctr"/>
                </a:tc>
                <a:tc>
                  <a:txBody>
                    <a:bodyPr/>
                    <a:lstStyle/>
                    <a:p>
                      <a:pPr algn="ctr"/>
                      <a:r>
                        <a:rPr lang="en-US" sz="1800" dirty="0" smtClean="0"/>
                        <a:t>April 2012</a:t>
                      </a:r>
                      <a:endParaRPr lang="en-US" sz="1800" dirty="0"/>
                    </a:p>
                  </a:txBody>
                  <a:tcPr marL="91425" marR="91425" marT="45722" marB="45722" anchor="ctr"/>
                </a:tc>
              </a:tr>
            </a:tbl>
          </a:graphicData>
        </a:graphic>
      </p:graphicFrame>
    </p:spTree>
    <p:extLst>
      <p:ext uri="{BB962C8B-B14F-4D97-AF65-F5344CB8AC3E}">
        <p14:creationId xmlns:p14="http://schemas.microsoft.com/office/powerpoint/2010/main" val="185304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802.15.4e</a:t>
            </a:r>
            <a:endParaRPr lang="en-US" dirty="0"/>
          </a:p>
        </p:txBody>
      </p:sp>
      <p:sp>
        <p:nvSpPr>
          <p:cNvPr id="3" name="Content Placeholder 2"/>
          <p:cNvSpPr>
            <a:spLocks noGrp="1"/>
          </p:cNvSpPr>
          <p:nvPr>
            <p:ph idx="1"/>
          </p:nvPr>
        </p:nvSpPr>
        <p:spPr>
          <a:xfrm>
            <a:off x="457200" y="1600200"/>
            <a:ext cx="8229600" cy="4800600"/>
          </a:xfrm>
        </p:spPr>
        <p:txBody>
          <a:bodyPr>
            <a:normAutofit fontScale="62500" lnSpcReduction="20000"/>
          </a:bodyPr>
          <a:lstStyle/>
          <a:p>
            <a:pPr>
              <a:spcBef>
                <a:spcPts val="375"/>
              </a:spcBef>
              <a:buClrTx/>
              <a:buFontTx/>
              <a:buNone/>
              <a:defRPr/>
            </a:pPr>
            <a:r>
              <a:rPr lang="en-US" sz="4200" b="1" dirty="0" smtClean="0"/>
              <a:t>Scope</a:t>
            </a:r>
            <a:r>
              <a:rPr lang="en-US" b="1" dirty="0" smtClean="0"/>
              <a:t> </a:t>
            </a:r>
          </a:p>
          <a:p>
            <a:pPr>
              <a:spcBef>
                <a:spcPts val="375"/>
              </a:spcBef>
              <a:buClrTx/>
              <a:buFontTx/>
              <a:buNone/>
              <a:defRPr/>
            </a:pPr>
            <a:r>
              <a:rPr lang="en-US" dirty="0"/>
              <a:t>The intention of this amendment is to enhance and add functionality to the 802.15.4-2006 MAC to a) better support the industrial markets and b) permit compatibility with modifications being proposed within the Chinese WPAN.</a:t>
            </a:r>
          </a:p>
          <a:p>
            <a:pPr>
              <a:spcBef>
                <a:spcPts val="375"/>
              </a:spcBef>
              <a:buClrTx/>
              <a:buFontTx/>
              <a:buNone/>
              <a:defRPr/>
            </a:pPr>
            <a:endParaRPr lang="en-US" dirty="0"/>
          </a:p>
          <a:p>
            <a:pPr>
              <a:spcBef>
                <a:spcPts val="375"/>
              </a:spcBef>
              <a:buClrTx/>
              <a:buFontTx/>
              <a:buNone/>
              <a:defRPr/>
            </a:pPr>
            <a:r>
              <a:rPr lang="en-US" dirty="0"/>
              <a:t>Specifically, the MAC enhancements are limited to:</a:t>
            </a:r>
          </a:p>
          <a:p>
            <a:pPr>
              <a:spcBef>
                <a:spcPts val="375"/>
              </a:spcBef>
              <a:defRPr/>
            </a:pPr>
            <a:r>
              <a:rPr lang="en-US" dirty="0"/>
              <a:t>TDMA: to provide a) determinism, b) enhanced utilization of bandwidth</a:t>
            </a:r>
          </a:p>
          <a:p>
            <a:pPr>
              <a:spcBef>
                <a:spcPts val="375"/>
              </a:spcBef>
              <a:defRPr/>
            </a:pPr>
            <a:r>
              <a:rPr lang="en-US" dirty="0"/>
              <a:t>Channel Hopping: to provide additional robustness in high interfering environments and enhance coexistence with other wireless networks</a:t>
            </a:r>
          </a:p>
          <a:p>
            <a:pPr>
              <a:spcBef>
                <a:spcPts val="375"/>
              </a:spcBef>
              <a:defRPr/>
            </a:pPr>
            <a:r>
              <a:rPr lang="en-US" dirty="0"/>
              <a:t>GTS: to increase its flexibility such as a) supporting peer to peer, b) the length of the slot, and c) number of slots</a:t>
            </a:r>
          </a:p>
          <a:p>
            <a:pPr>
              <a:spcBef>
                <a:spcPts val="375"/>
              </a:spcBef>
              <a:defRPr/>
            </a:pPr>
            <a:r>
              <a:rPr lang="en-US" dirty="0"/>
              <a:t>CSMA: to improve throughput and reduce energy consumption</a:t>
            </a:r>
          </a:p>
          <a:p>
            <a:pPr>
              <a:spcBef>
                <a:spcPts val="375"/>
              </a:spcBef>
              <a:defRPr/>
            </a:pPr>
            <a:r>
              <a:rPr lang="en-US" dirty="0"/>
              <a:t>Security: to add support for additional options such as asymmetrical keys</a:t>
            </a:r>
          </a:p>
          <a:p>
            <a:pPr>
              <a:spcBef>
                <a:spcPts val="375"/>
              </a:spcBef>
              <a:defRPr/>
            </a:pPr>
            <a:r>
              <a:rPr lang="en-US" dirty="0"/>
              <a:t>Low latency: to reduce end to end delivery time such as needed for control applications</a:t>
            </a:r>
          </a:p>
        </p:txBody>
      </p:sp>
    </p:spTree>
    <p:extLst>
      <p:ext uri="{BB962C8B-B14F-4D97-AF65-F5344CB8AC3E}">
        <p14:creationId xmlns:p14="http://schemas.microsoft.com/office/powerpoint/2010/main" val="1138057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GB" dirty="0" smtClean="0"/>
              <a:t>TG4e Timeline</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387873655"/>
              </p:ext>
            </p:extLst>
          </p:nvPr>
        </p:nvGraphicFramePr>
        <p:xfrm>
          <a:off x="762000" y="1143000"/>
          <a:ext cx="7394575" cy="5622915"/>
        </p:xfrm>
        <a:graphic>
          <a:graphicData uri="http://schemas.openxmlformats.org/drawingml/2006/table">
            <a:tbl>
              <a:tblPr firstRow="1" bandRow="1">
                <a:tableStyleId>{8799B23B-EC83-4686-B30A-512413B5E67A}</a:tableStyleId>
              </a:tblPr>
              <a:tblGrid>
                <a:gridCol w="4587375"/>
                <a:gridCol w="2807200"/>
              </a:tblGrid>
              <a:tr h="375432">
                <a:tc>
                  <a:txBody>
                    <a:bodyPr/>
                    <a:lstStyle/>
                    <a:p>
                      <a:pPr algn="ctr"/>
                      <a:r>
                        <a:rPr lang="en-US" sz="1800" dirty="0" smtClean="0"/>
                        <a:t>Task</a:t>
                      </a:r>
                      <a:endParaRPr lang="en-US" sz="1800" dirty="0"/>
                    </a:p>
                  </a:txBody>
                  <a:tcPr marL="91425" marR="91425" marT="45722" marB="45722" anchor="ctr">
                    <a:solidFill>
                      <a:schemeClr val="accent3">
                        <a:lumMod val="60000"/>
                        <a:lumOff val="40000"/>
                      </a:schemeClr>
                    </a:solidFill>
                  </a:tcPr>
                </a:tc>
                <a:tc>
                  <a:txBody>
                    <a:bodyPr/>
                    <a:lstStyle/>
                    <a:p>
                      <a:pPr algn="ctr"/>
                      <a:r>
                        <a:rPr lang="en-US" sz="1800" dirty="0" smtClean="0"/>
                        <a:t>Start Date</a:t>
                      </a:r>
                      <a:endParaRPr lang="en-US" sz="1800" dirty="0"/>
                    </a:p>
                  </a:txBody>
                  <a:tcPr marL="91425" marR="91425" marT="45722" marB="45722" anchor="ctr">
                    <a:solidFill>
                      <a:schemeClr val="accent3">
                        <a:lumMod val="60000"/>
                        <a:lumOff val="40000"/>
                      </a:schemeClr>
                    </a:solidFill>
                  </a:tcPr>
                </a:tc>
              </a:tr>
              <a:tr h="40701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mn-lt"/>
                          <a:ea typeface="+mn-ea"/>
                          <a:cs typeface="+mn-cs"/>
                        </a:rPr>
                        <a:t>Letter Ballot Start (30-day)</a:t>
                      </a:r>
                      <a:endParaRPr lang="en-GB" sz="1600" kern="1200" dirty="0" smtClean="0">
                        <a:solidFill>
                          <a:schemeClr val="tx1"/>
                        </a:solidFill>
                        <a:latin typeface="+mn-lt"/>
                        <a:ea typeface="+mn-ea"/>
                        <a:cs typeface="+mn-cs"/>
                      </a:endParaRPr>
                    </a:p>
                  </a:txBody>
                  <a:tcPr marL="91425" marR="91425" marT="45722" marB="45722"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8 Oct 2010</a:t>
                      </a:r>
                      <a:endParaRPr lang="en-US" sz="1600" dirty="0" smtClean="0">
                        <a:solidFill>
                          <a:srgbClr val="000000"/>
                        </a:solidFill>
                      </a:endParaRPr>
                    </a:p>
                  </a:txBody>
                  <a:tcPr marL="91425" marR="91425" marT="45722" marB="45722" anchor="ctr"/>
                </a:tc>
              </a:tr>
              <a:tr h="375432">
                <a:tc>
                  <a:txBody>
                    <a:bodyPr/>
                    <a:lstStyle/>
                    <a:p>
                      <a:pPr algn="ctr"/>
                      <a:r>
                        <a:rPr lang="en-US" sz="1600" dirty="0" smtClean="0"/>
                        <a:t>Letter Ballot Close	</a:t>
                      </a:r>
                      <a:endParaRPr lang="en-US" sz="1600" dirty="0"/>
                    </a:p>
                  </a:txBody>
                  <a:tcPr marL="91425" marR="91425" marT="45722" marB="45722"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7 Nov 2010</a:t>
                      </a:r>
                      <a:endParaRPr lang="en-US" sz="1600" dirty="0" smtClean="0">
                        <a:solidFill>
                          <a:srgbClr val="000000"/>
                        </a:solidFill>
                      </a:endParaRPr>
                    </a:p>
                  </a:txBody>
                  <a:tcPr marL="91425" marR="91425" marT="45722" marB="45722" anchor="ctr"/>
                </a:tc>
              </a:tr>
              <a:tr h="375432">
                <a:tc>
                  <a:txBody>
                    <a:bodyPr/>
                    <a:lstStyle/>
                    <a:p>
                      <a:pPr algn="ctr"/>
                      <a:r>
                        <a:rPr lang="en-US" sz="1600" dirty="0" smtClean="0"/>
                        <a:t>Resolve comments	</a:t>
                      </a:r>
                      <a:endParaRPr lang="en-US" sz="1600" dirty="0"/>
                    </a:p>
                  </a:txBody>
                  <a:tcPr marL="91425" marR="91425" marT="45722" marB="45722"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20 Jan 2011</a:t>
                      </a:r>
                      <a:endParaRPr lang="en-US" sz="1600" dirty="0" smtClean="0">
                        <a:solidFill>
                          <a:srgbClr val="000000"/>
                        </a:solidFill>
                      </a:endParaRPr>
                    </a:p>
                  </a:txBody>
                  <a:tcPr marL="91425" marR="91425" marT="45722" marB="45722" anchor="ctr"/>
                </a:tc>
              </a:tr>
              <a:tr h="330798">
                <a:tc>
                  <a:txBody>
                    <a:bodyPr/>
                    <a:lstStyle/>
                    <a:p>
                      <a:pPr algn="ctr"/>
                      <a:r>
                        <a:rPr lang="en-US" sz="1600" dirty="0" smtClean="0"/>
                        <a:t>Recirculation (15-day)</a:t>
                      </a:r>
                      <a:endParaRPr lang="en-US" sz="1600" dirty="0"/>
                    </a:p>
                  </a:txBody>
                  <a:tcPr marL="91425" marR="91425" marT="45722" marB="45722"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	25 Feb 2011</a:t>
                      </a:r>
                      <a:endParaRPr lang="en-US" sz="1600" dirty="0" smtClean="0">
                        <a:solidFill>
                          <a:srgbClr val="000000"/>
                        </a:solidFill>
                      </a:endParaRPr>
                    </a:p>
                  </a:txBody>
                  <a:tcPr marL="91425" marR="91425" marT="45722" marB="45722" anchor="ctr"/>
                </a:tc>
              </a:tr>
              <a:tr h="375432">
                <a:tc>
                  <a:txBody>
                    <a:bodyPr/>
                    <a:lstStyle/>
                    <a:p>
                      <a:pPr algn="ctr"/>
                      <a:r>
                        <a:rPr lang="en-US" sz="1600" dirty="0" smtClean="0"/>
                        <a:t>Resolve comments</a:t>
                      </a:r>
                      <a:endParaRPr lang="en-US" sz="1600" dirty="0"/>
                    </a:p>
                  </a:txBody>
                  <a:tcPr marL="91425" marR="91425" marT="45722" marB="45722"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17 Mar 2011</a:t>
                      </a:r>
                      <a:endParaRPr lang="en-US" sz="1600" dirty="0" smtClean="0">
                        <a:solidFill>
                          <a:srgbClr val="000000"/>
                        </a:solidFill>
                      </a:endParaRPr>
                    </a:p>
                  </a:txBody>
                  <a:tcPr marL="91425" marR="91425" marT="45722" marB="45722" anchor="ctr"/>
                </a:tc>
              </a:tr>
              <a:tr h="375432">
                <a:tc>
                  <a:txBody>
                    <a:bodyPr/>
                    <a:lstStyle/>
                    <a:p>
                      <a:pPr algn="ctr"/>
                      <a:r>
                        <a:rPr lang="en-US" sz="1600" dirty="0" smtClean="0"/>
                        <a:t>Recirculation II (15-day)	</a:t>
                      </a:r>
                      <a:endParaRPr lang="en-US" sz="1600" dirty="0"/>
                    </a:p>
                  </a:txBody>
                  <a:tcPr marL="91425" marR="91425" marT="45722" marB="45722" anchor="ctr"/>
                </a:tc>
                <a:tc>
                  <a:txBody>
                    <a:bodyPr/>
                    <a:lstStyle/>
                    <a:p>
                      <a:pPr algn="ctr"/>
                      <a:r>
                        <a:rPr lang="en-US" sz="1600" dirty="0" smtClean="0"/>
                        <a:t>21 Apr 2011</a:t>
                      </a:r>
                      <a:endParaRPr lang="en-US" sz="1600" dirty="0"/>
                    </a:p>
                  </a:txBody>
                  <a:tcPr marL="91425" marR="91425" marT="45722" marB="45722" anchor="ctr"/>
                </a:tc>
              </a:tr>
              <a:tr h="375432">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Resolve comments</a:t>
                      </a:r>
                    </a:p>
                  </a:txBody>
                  <a:tcPr marL="91425" marR="91425" marT="45722" marB="45722"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8 May 2011</a:t>
                      </a:r>
                      <a:endParaRPr lang="en-US" sz="1600" dirty="0" smtClean="0">
                        <a:solidFill>
                          <a:srgbClr val="000000"/>
                        </a:solidFill>
                      </a:endParaRPr>
                    </a:p>
                  </a:txBody>
                  <a:tcPr marL="91425" marR="91425" marT="45722" marB="45722" anchor="ctr"/>
                </a:tc>
              </a:tr>
              <a:tr h="375432">
                <a:tc>
                  <a:txBody>
                    <a:bodyPr/>
                    <a:lstStyle/>
                    <a:p>
                      <a:pPr algn="ctr"/>
                      <a:r>
                        <a:rPr lang="en-US" sz="1600" dirty="0" smtClean="0"/>
                        <a:t>Recirculation III (15-day)</a:t>
                      </a:r>
                      <a:endParaRPr lang="en-US" sz="1600" dirty="0"/>
                    </a:p>
                  </a:txBody>
                  <a:tcPr marL="91425" marR="91425" marT="45722" marB="45722"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7 Jun 2011</a:t>
                      </a:r>
                      <a:endParaRPr lang="en-US" sz="1600" dirty="0" smtClean="0">
                        <a:solidFill>
                          <a:srgbClr val="000000"/>
                        </a:solidFill>
                      </a:endParaRPr>
                    </a:p>
                  </a:txBody>
                  <a:tcPr marL="91425" marR="91425" marT="45722" marB="45722" anchor="ctr"/>
                </a:tc>
              </a:tr>
              <a:tr h="375432">
                <a:tc>
                  <a:txBody>
                    <a:bodyPr/>
                    <a:lstStyle/>
                    <a:p>
                      <a:pPr algn="ctr"/>
                      <a:r>
                        <a:rPr lang="en-US" sz="1600" dirty="0" smtClean="0"/>
                        <a:t>Sponsor Ballot  (30-day)	</a:t>
                      </a:r>
                      <a:endParaRPr lang="en-US" sz="1600" dirty="0"/>
                    </a:p>
                  </a:txBody>
                  <a:tcPr marL="91425" marR="91425" marT="45722" marB="45722"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t>5 Aug 2011</a:t>
                      </a:r>
                      <a:endParaRPr lang="en-US" sz="1600" dirty="0" smtClean="0">
                        <a:solidFill>
                          <a:srgbClr val="000000"/>
                        </a:solidFill>
                      </a:endParaRPr>
                    </a:p>
                  </a:txBody>
                  <a:tcPr marL="91425" marR="91425" marT="45722" marB="45722" anchor="ctr"/>
                </a:tc>
              </a:tr>
              <a:tr h="375432">
                <a:tc>
                  <a:txBody>
                    <a:bodyPr/>
                    <a:lstStyle/>
                    <a:p>
                      <a:pPr algn="ctr"/>
                      <a:r>
                        <a:rPr lang="en-US" sz="1600" dirty="0" smtClean="0"/>
                        <a:t>Recirc-1 (10-day)</a:t>
                      </a:r>
                      <a:endParaRPr lang="en-US" sz="1600" dirty="0"/>
                    </a:p>
                  </a:txBody>
                  <a:tcPr marL="91425" marR="91425" marT="45722" marB="45722" anchor="ctr"/>
                </a:tc>
                <a:tc>
                  <a:txBody>
                    <a:bodyPr/>
                    <a:lstStyle/>
                    <a:p>
                      <a:pPr algn="ctr"/>
                      <a:r>
                        <a:rPr lang="en-US" sz="1600" dirty="0" smtClean="0"/>
                        <a:t>14 Oct 2011</a:t>
                      </a:r>
                    </a:p>
                  </a:txBody>
                  <a:tcPr marL="91425" marR="91425" marT="45722" marB="45722" anchor="ctr"/>
                </a:tc>
              </a:tr>
              <a:tr h="375432">
                <a:tc>
                  <a:txBody>
                    <a:bodyPr/>
                    <a:lstStyle/>
                    <a:p>
                      <a:pPr algn="ctr"/>
                      <a:r>
                        <a:rPr lang="en-US" sz="1600" dirty="0" smtClean="0"/>
                        <a:t>Recirc-2 (10-day)</a:t>
                      </a:r>
                      <a:endParaRPr lang="en-US" sz="1600" dirty="0"/>
                    </a:p>
                  </a:txBody>
                  <a:tcPr marL="91425" marR="91425" marT="45722" marB="45722" anchor="ctr"/>
                </a:tc>
                <a:tc>
                  <a:txBody>
                    <a:bodyPr/>
                    <a:lstStyle/>
                    <a:p>
                      <a:pPr algn="ctr"/>
                      <a:r>
                        <a:rPr lang="en-US" sz="1600" dirty="0" smtClean="0"/>
                        <a:t>28 Oct 2011</a:t>
                      </a:r>
                    </a:p>
                  </a:txBody>
                  <a:tcPr marL="91425" marR="91425" marT="45722" marB="45722" anchor="ctr"/>
                </a:tc>
              </a:tr>
              <a:tr h="375432">
                <a:tc>
                  <a:txBody>
                    <a:bodyPr/>
                    <a:lstStyle/>
                    <a:p>
                      <a:pPr algn="ctr"/>
                      <a:r>
                        <a:rPr lang="en-US" altLang="ko-KR" sz="1600" dirty="0" smtClean="0">
                          <a:solidFill>
                            <a:srgbClr val="000000"/>
                          </a:solidFill>
                        </a:rPr>
                        <a:t>EC approval to go to </a:t>
                      </a:r>
                      <a:r>
                        <a:rPr lang="en-US" altLang="ko-KR" sz="1600" dirty="0" err="1" smtClean="0">
                          <a:solidFill>
                            <a:srgbClr val="000000"/>
                          </a:solidFill>
                        </a:rPr>
                        <a:t>RevCom</a:t>
                      </a:r>
                      <a:endParaRPr lang="en-US" sz="1600" dirty="0"/>
                    </a:p>
                  </a:txBody>
                  <a:tcPr marL="91425" marR="91425" marT="45722" marB="45722"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600" dirty="0" smtClean="0">
                          <a:solidFill>
                            <a:srgbClr val="000000"/>
                          </a:solidFill>
                        </a:rPr>
                        <a:t>11 Nov 2011</a:t>
                      </a:r>
                    </a:p>
                  </a:txBody>
                  <a:tcPr marL="91425" marR="91425" marT="45722" marB="45722" anchor="ctr"/>
                </a:tc>
              </a:tr>
              <a:tr h="375432">
                <a:tc>
                  <a:txBody>
                    <a:bodyPr/>
                    <a:lstStyle/>
                    <a:p>
                      <a:pPr algn="ctr"/>
                      <a:r>
                        <a:rPr lang="en-US" altLang="ko-KR" sz="1600" dirty="0" smtClean="0">
                          <a:solidFill>
                            <a:srgbClr val="000000"/>
                          </a:solidFill>
                        </a:rPr>
                        <a:t>IEEE </a:t>
                      </a:r>
                      <a:r>
                        <a:rPr lang="en-US" altLang="ko-KR" sz="1600" dirty="0" err="1" smtClean="0">
                          <a:solidFill>
                            <a:srgbClr val="000000"/>
                          </a:solidFill>
                        </a:rPr>
                        <a:t>RevCom</a:t>
                      </a:r>
                      <a:r>
                        <a:rPr lang="en-US" altLang="ko-KR" sz="1600" dirty="0" smtClean="0">
                          <a:solidFill>
                            <a:srgbClr val="000000"/>
                          </a:solidFill>
                        </a:rPr>
                        <a:t> approval</a:t>
                      </a:r>
                      <a:endParaRPr lang="en-US" sz="1600" dirty="0"/>
                    </a:p>
                  </a:txBody>
                  <a:tcPr marL="91425" marR="91425" marT="45722" marB="45722"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600" dirty="0" smtClean="0">
                          <a:solidFill>
                            <a:srgbClr val="000000"/>
                          </a:solidFill>
                        </a:rPr>
                        <a:t>Mar 2012</a:t>
                      </a:r>
                      <a:endParaRPr lang="en-US" altLang="ko-KR" sz="1600" dirty="0" smtClean="0"/>
                    </a:p>
                  </a:txBody>
                  <a:tcPr marL="91425" marR="91425" marT="45722" marB="45722" anchor="ctr"/>
                </a:tc>
              </a:tr>
              <a:tr h="375432">
                <a:tc>
                  <a:txBody>
                    <a:bodyPr/>
                    <a:lstStyle/>
                    <a:p>
                      <a:pPr algn="ctr"/>
                      <a:r>
                        <a:rPr lang="en-US" sz="1600" dirty="0" smtClean="0"/>
                        <a:t>Standard Published</a:t>
                      </a:r>
                      <a:endParaRPr lang="en-US" sz="1600" dirty="0"/>
                    </a:p>
                  </a:txBody>
                  <a:tcPr marL="91425" marR="91425" marT="45722" marB="45722"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600" dirty="0" smtClean="0"/>
                        <a:t>April 2012</a:t>
                      </a:r>
                    </a:p>
                  </a:txBody>
                  <a:tcPr marL="91425" marR="91425" marT="45722" marB="45722" anchor="ctr"/>
                </a:tc>
              </a:tr>
            </a:tbl>
          </a:graphicData>
        </a:graphic>
      </p:graphicFrame>
    </p:spTree>
    <p:extLst>
      <p:ext uri="{BB962C8B-B14F-4D97-AF65-F5344CB8AC3E}">
        <p14:creationId xmlns:p14="http://schemas.microsoft.com/office/powerpoint/2010/main" val="25037421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1507</TotalTime>
  <Words>702</Words>
  <Application>Microsoft Office PowerPoint</Application>
  <PresentationFormat>On-screen Show (4:3)</PresentationFormat>
  <Paragraphs>117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IEEE 802 Smart Grid Adhoc</vt:lpstr>
      <vt:lpstr>SGIP</vt:lpstr>
      <vt:lpstr>NIST Conceptual Model</vt:lpstr>
      <vt:lpstr>SGIP PAP02 – IEEE related activities </vt:lpstr>
      <vt:lpstr>PAP02 Status</vt:lpstr>
      <vt:lpstr>IEEE 802.15.4g - SUN</vt:lpstr>
      <vt:lpstr>TG4g Timeline</vt:lpstr>
      <vt:lpstr>IEEE 802.15.4e</vt:lpstr>
      <vt:lpstr>TG4e Timeline</vt:lpstr>
      <vt:lpstr>Next Steps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Smart Grid Adhoc</dc:title>
  <dc:creator>Kunal Shah</dc:creator>
  <cp:lastModifiedBy>Kunal Shah</cp:lastModifiedBy>
  <cp:revision>15</cp:revision>
  <dcterms:created xsi:type="dcterms:W3CDTF">2012-04-26T21:58:38Z</dcterms:created>
  <dcterms:modified xsi:type="dcterms:W3CDTF">2012-05-15T18:23:26Z</dcterms:modified>
</cp:coreProperties>
</file>