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78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8" autoAdjust="0"/>
    <p:restoredTop sz="79322" autoAdjust="0"/>
  </p:normalViewPr>
  <p:slideViewPr>
    <p:cSldViewPr>
      <p:cViewPr varScale="1">
        <p:scale>
          <a:sx n="96" d="100"/>
          <a:sy n="96" d="100"/>
        </p:scale>
        <p:origin x="22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-720"/>
    </p:cViewPr>
  </p:notesTextViewPr>
  <p:notesViewPr>
    <p:cSldViewPr>
      <p:cViewPr varScale="1">
        <p:scale>
          <a:sx n="69" d="100"/>
          <a:sy n="69" d="100"/>
        </p:scale>
        <p:origin x="-32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802.11-13/0541r0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Kenney, Toyota InfoTechnology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05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467100" y="144462"/>
            <a:ext cx="2813050" cy="16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802.11-13/0541r0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076700" y="8983663"/>
            <a:ext cx="2857500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Kenney, Toyota </a:t>
            </a:r>
            <a:r>
              <a:rPr lang="en-US" dirty="0" err="1" smtClean="0"/>
              <a:t>InfoTechnology</a:t>
            </a:r>
            <a:r>
              <a:rPr lang="en-US" dirty="0" smtClean="0"/>
              <a:t> Center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641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802.11-13/0541r0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Kenney, Toyota InfoTechnology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51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Dealing with interference and other users?   Value in new frequency allocations.</a:t>
            </a:r>
            <a:r>
              <a:rPr lang="en-US" baseline="0" dirty="0" smtClean="0"/>
              <a:t>  New rules in ETSI</a:t>
            </a:r>
          </a:p>
          <a:p>
            <a:r>
              <a:rPr lang="en-US" baseline="0" dirty="0" smtClean="0"/>
              <a:t>	Frequency Agility rules.   Provide pointers to this information.  303-141, </a:t>
            </a:r>
          </a:p>
          <a:p>
            <a:r>
              <a:rPr lang="en-US" baseline="0" dirty="0" smtClean="0"/>
              <a:t>	Relation with </a:t>
            </a:r>
            <a:r>
              <a:rPr lang="en-US" baseline="0" dirty="0" err="1" smtClean="0"/>
              <a:t>SigFox</a:t>
            </a:r>
            <a:r>
              <a:rPr lang="en-US" baseline="0" dirty="0" smtClean="0"/>
              <a:t> and RFID in the same band</a:t>
            </a:r>
          </a:p>
          <a:p>
            <a:r>
              <a:rPr lang="en-US" baseline="0" dirty="0" smtClean="0"/>
              <a:t>	102887-1,2  </a:t>
            </a:r>
          </a:p>
          <a:p>
            <a:r>
              <a:rPr lang="en-US" baseline="0" dirty="0" smtClean="0"/>
              <a:t>	ETSI SRD</a:t>
            </a:r>
          </a:p>
          <a:p>
            <a:endParaRPr lang="en-US" dirty="0" smtClean="0"/>
          </a:p>
          <a:p>
            <a:r>
              <a:rPr lang="en-US" dirty="0" smtClean="0"/>
              <a:t>How do these rules affect the</a:t>
            </a:r>
            <a:r>
              <a:rPr lang="en-US" baseline="0" dirty="0" smtClean="0"/>
              <a:t> standard – especially LBT rules changes.  40mS requirement?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ETSI groups are addressing this – </a:t>
            </a:r>
          </a:p>
          <a:p>
            <a:r>
              <a:rPr lang="en-US" dirty="0" smtClean="0"/>
              <a:t>TG28, ETSI TS303,  TC294</a:t>
            </a:r>
          </a:p>
          <a:p>
            <a:endParaRPr lang="en-US" baseline="0" dirty="0" smtClean="0"/>
          </a:p>
          <a:p>
            <a:r>
              <a:rPr lang="en-US" baseline="0" dirty="0" smtClean="0"/>
              <a:t> Condense from NIST Spreadsheet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Next Steps:  Outline of white paper</a:t>
            </a:r>
          </a:p>
          <a:p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802.11-13/0541r0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Kenney, Toyota InfoTechnology Center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0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44D631-9423-47E6-BED3-456AA81E5E6B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8822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31EAD-4008-4D28-8529-6C3FFFC90F57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FDAB-8785-4F05-8A95-7E489CA2F99E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845619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DB7C9-9E1B-42EB-A486-DC038C74EA47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9D2ED-786F-471F-888E-087D75CC6C38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574033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65FE5-1278-421D-82B1-5A59E541F468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05946-3F9A-4EB8-8E61-E7D45751A535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955177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1C6D9-088A-4537-B1D1-4742A0EF5EDC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14E68-CF18-4116-9E0C-334DE248D202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57484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C6801-F79A-4C37-9862-61ACB6B270C5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B1CA4-CEBC-4DA3-ADEF-A61B8218E40B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79659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A406-5667-48F7-937B-EDE44EC465DC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5E885-B35A-439D-899E-1CC769ECF1DA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71503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76EC6-1997-47E4-A4CC-E08E23B2FB6E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7171F-99C7-410A-B762-DAEBE41165A8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048558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47AD5-F65B-4A79-9C2A-070F6588DE15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5CC90-4281-4EB9-B769-37D6479CC848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788500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8D2D0-6C19-49CA-A28E-9F896E2CD907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A48E7-577D-42AC-8B82-2CF7AD1DBB63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52128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B899B-4209-4771-88C1-35635F75E9BB}" type="datetime1">
              <a:rPr lang="en-US"/>
              <a:pPr>
                <a:defRPr/>
              </a:pPr>
              <a:t>3/9/2015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B7A84-17F2-4338-B929-E868D529057A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743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802.24-15/0004r0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3" descr="IEEE_SA_Bar_Graphic_long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438FAB02-59DF-4599-BDD7-439BF72DEB99}" type="datetime1">
              <a:rPr lang="en-US"/>
              <a:pPr defTabSz="914400">
                <a:buClrTx/>
                <a:buSzTx/>
                <a:buFontTx/>
                <a:buNone/>
                <a:defRPr/>
              </a:pPr>
              <a:t>3/9/2015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 smtClean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E90E0803-5412-4AC0-9CB5-E75470B80A96}" type="slidenum">
              <a:rPr lang="en-US" altLang="en-US">
                <a:ea typeface="MS PGothic" panose="020B0600070205080204" pitchFamily="34" charset="-128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en-US" sz="1400">
              <a:latin typeface="Myriad Pro"/>
              <a:ea typeface="MS PGothic" panose="020B0600070205080204" pitchFamily="34" charset="-128"/>
            </a:endParaRPr>
          </a:p>
        </p:txBody>
      </p:sp>
      <p:pic>
        <p:nvPicPr>
          <p:cNvPr id="7176" name="Picture 24" descr="IEEE_whit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41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MS PGothic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MS PGothic" pitchFamily="34" charset="-128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>
                <a:solidFill>
                  <a:schemeClr val="tx1"/>
                </a:solidFill>
                <a:ea typeface="ＭＳ Ｐゴシック" pitchFamily="34" charset="-128"/>
              </a:rPr>
              <a:t>802.24.1 Smart Grid TAG </a:t>
            </a:r>
            <a:br>
              <a:rPr lang="en-US" altLang="ja-JP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altLang="ja-JP" dirty="0" smtClean="0">
                <a:solidFill>
                  <a:schemeClr val="tx1"/>
                </a:solidFill>
                <a:ea typeface="ＭＳ Ｐゴシック" pitchFamily="34" charset="-128"/>
              </a:rPr>
              <a:t>Sub-1Ghz White Paper Scope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2015-01-14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327524"/>
              </p:ext>
            </p:extLst>
          </p:nvPr>
        </p:nvGraphicFramePr>
        <p:xfrm>
          <a:off x="523875" y="3535363"/>
          <a:ext cx="7985125" cy="164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4" imgW="8227618" imgH="1704483" progId="Word.Document.8">
                  <p:embed/>
                </p:oleObj>
              </mc:Choice>
              <mc:Fallback>
                <p:oleObj name="Document" r:id="rId4" imgW="8227618" imgH="170448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535363"/>
                        <a:ext cx="7985125" cy="164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multiple wireless standards in IEEE 802 operating in bands below 1 GHz that may be applied for utility smart grid communications.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802.15.4g  and (soon) 802.11ah in the 915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802.22, 802.15.4m, and 802.11af  in the TV White Space bands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 new standards emerge, a resource is needed to clarify the differences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white paper will provide a technical comparison between the standards, in the context of utility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Technical metrics and characteristics of each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Pros and cons of the standards in various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Relationships to global frequency bands and regulations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Need for white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67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876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This white paper will provide </a:t>
            </a:r>
            <a:r>
              <a:rPr lang="en-US" sz="1800" dirty="0" smtClean="0"/>
              <a:t>technical </a:t>
            </a:r>
            <a:r>
              <a:rPr lang="en-US" sz="1800" dirty="0"/>
              <a:t>comparison and analysis of the IEEE 802 </a:t>
            </a:r>
            <a:r>
              <a:rPr lang="en-US" sz="1800" dirty="0" smtClean="0"/>
              <a:t>standards* in </a:t>
            </a:r>
            <a:r>
              <a:rPr lang="en-US" sz="1800" dirty="0"/>
              <a:t>the sub 1 GHz bands that </a:t>
            </a:r>
            <a:r>
              <a:rPr lang="en-US" sz="1800" dirty="0" smtClean="0"/>
              <a:t>may be used for </a:t>
            </a:r>
            <a:r>
              <a:rPr lang="en-US" sz="1800" dirty="0"/>
              <a:t>smart grid communications. </a:t>
            </a:r>
            <a:r>
              <a:rPr lang="en-US" sz="1800" dirty="0" smtClean="0"/>
              <a:t>The standards to be described are </a:t>
            </a:r>
            <a:r>
              <a:rPr lang="en-US" sz="1800" dirty="0" smtClean="0"/>
              <a:t>802.15.4g (SUN), 802.11ah S1G), </a:t>
            </a:r>
            <a:r>
              <a:rPr lang="en-US" sz="1800" dirty="0"/>
              <a:t>and TVWS standards 802.22,  </a:t>
            </a:r>
            <a:r>
              <a:rPr lang="en-US" sz="1800" dirty="0" smtClean="0"/>
              <a:t>802.15.4m (TVWS), </a:t>
            </a:r>
            <a:r>
              <a:rPr lang="en-US" sz="1800" dirty="0"/>
              <a:t>and </a:t>
            </a:r>
            <a:r>
              <a:rPr lang="en-US" sz="1800" dirty="0" smtClean="0"/>
              <a:t>802.11af (TVHT).</a:t>
            </a:r>
            <a:endParaRPr lang="en-US" sz="18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It will describe </a:t>
            </a:r>
            <a:r>
              <a:rPr lang="en-US" sz="1800" dirty="0"/>
              <a:t>the specific metrics and characteristics that differentiate between the </a:t>
            </a:r>
            <a:r>
              <a:rPr lang="en-US" sz="1800" dirty="0" smtClean="0"/>
              <a:t>standards as they might be applied to utility / Smart Grid use cases. The </a:t>
            </a:r>
            <a:r>
              <a:rPr lang="en-US" sz="1800" dirty="0"/>
              <a:t>objective is to help readers understand the capabilities and differences in applications for these standards.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The </a:t>
            </a:r>
            <a:r>
              <a:rPr lang="en-US" sz="1800" dirty="0"/>
              <a:t>paper </a:t>
            </a:r>
            <a:r>
              <a:rPr lang="en-US" sz="1800" dirty="0" smtClean="0"/>
              <a:t>will discuss pros </a:t>
            </a:r>
            <a:r>
              <a:rPr lang="en-US" sz="1800" dirty="0"/>
              <a:t>and cons of different modulation types that are used for these </a:t>
            </a:r>
            <a:r>
              <a:rPr lang="en-US" sz="1800" dirty="0" smtClean="0"/>
              <a:t>standards, including the </a:t>
            </a:r>
            <a:r>
              <a:rPr lang="en-US" sz="1800" dirty="0"/>
              <a:t>different modes and modulations used within </a:t>
            </a:r>
            <a:r>
              <a:rPr lang="en-US" sz="1800" dirty="0" smtClean="0"/>
              <a:t>the standards</a:t>
            </a:r>
            <a:r>
              <a:rPr lang="en-US" sz="1800" dirty="0"/>
              <a:t>, </a:t>
            </a:r>
            <a:r>
              <a:rPr lang="en-US" sz="1800" dirty="0" smtClean="0"/>
              <a:t>and those that are </a:t>
            </a:r>
            <a:r>
              <a:rPr lang="en-US" sz="1800" dirty="0"/>
              <a:t>most likely </a:t>
            </a:r>
            <a:r>
              <a:rPr lang="en-US" sz="1800" dirty="0" smtClean="0"/>
              <a:t>deployed.</a:t>
            </a:r>
            <a:endParaRPr lang="en-US" sz="18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It will discuss frequency bands and regulations </a:t>
            </a:r>
            <a:r>
              <a:rPr lang="en-US" sz="1800" dirty="0"/>
              <a:t>globally, and their implications on the ways </a:t>
            </a:r>
            <a:r>
              <a:rPr lang="en-US" sz="1800" dirty="0" smtClean="0"/>
              <a:t>these </a:t>
            </a:r>
            <a:r>
              <a:rPr lang="en-US" sz="1800" dirty="0"/>
              <a:t>standards are applied</a:t>
            </a:r>
            <a:r>
              <a:rPr lang="en-US" sz="1800" dirty="0" smtClean="0"/>
              <a:t>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The </a:t>
            </a:r>
            <a:r>
              <a:rPr lang="en-US" sz="1800" dirty="0"/>
              <a:t>purpose </a:t>
            </a:r>
            <a:r>
              <a:rPr lang="en-US" sz="1800" dirty="0" smtClean="0"/>
              <a:t>is </a:t>
            </a:r>
            <a:r>
              <a:rPr lang="en-US" sz="1800" dirty="0"/>
              <a:t>to help the reader understand how and when to most effectively apply these standards.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Scope and Purpose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6245423"/>
            <a:ext cx="7110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Standards includes approved amendments and draft amendments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366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 Unicode MS</vt:lpstr>
      <vt:lpstr>MS Gothic</vt:lpstr>
      <vt:lpstr>MS PGothic</vt:lpstr>
      <vt:lpstr>MS PGothic</vt:lpstr>
      <vt:lpstr>Arial</vt:lpstr>
      <vt:lpstr>Myriad Pro</vt:lpstr>
      <vt:lpstr>Times New Roman</vt:lpstr>
      <vt:lpstr>Verdana</vt:lpstr>
      <vt:lpstr>802-11-Submission</vt:lpstr>
      <vt:lpstr>1_IEEE-SA Powerpoint Template</vt:lpstr>
      <vt:lpstr>Document</vt:lpstr>
      <vt:lpstr>802.24.1 Smart Grid TAG  Sub-1Ghz White Paper Scope</vt:lpstr>
      <vt:lpstr>Need for white paper</vt:lpstr>
      <vt:lpstr>Scope and Purpose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2015-01-14T19:34:49Z</dcterms:created>
  <dcterms:modified xsi:type="dcterms:W3CDTF">2015-03-09T16:42:00Z</dcterms:modified>
</cp:coreProperties>
</file>