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7" r:id="rId2"/>
  </p:sldMasterIdLst>
  <p:notesMasterIdLst>
    <p:notesMasterId r:id="rId9"/>
  </p:notesMasterIdLst>
  <p:handoutMasterIdLst>
    <p:handoutMasterId r:id="rId10"/>
  </p:handoutMasterIdLst>
  <p:sldIdLst>
    <p:sldId id="258" r:id="rId3"/>
    <p:sldId id="256" r:id="rId4"/>
    <p:sldId id="260" r:id="rId5"/>
    <p:sldId id="259" r:id="rId6"/>
    <p:sldId id="261" r:id="rId7"/>
    <p:sldId id="262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>
      <p:cViewPr varScale="1">
        <p:scale>
          <a:sx n="96" d="100"/>
          <a:sy n="96" d="100"/>
        </p:scale>
        <p:origin x="102" y="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6788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CE39CEA-7F87-4F22-9B0A-AE21F71D7166}" type="slidenum">
              <a:rPr lang="en-US" altLang="en-US" sz="1300">
                <a:solidFill>
                  <a:srgbClr val="000000"/>
                </a:solidFill>
              </a:rPr>
              <a:pPr/>
              <a:t>3</a:t>
            </a:fld>
            <a:endParaRPr lang="en-US" altLang="en-US" sz="1300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955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6939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</a:p>
        </p:txBody>
      </p:sp>
    </p:spTree>
    <p:extLst>
      <p:ext uri="{BB962C8B-B14F-4D97-AF65-F5344CB8AC3E}">
        <p14:creationId xmlns:p14="http://schemas.microsoft.com/office/powerpoint/2010/main" val="3494884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8988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7503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3968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6546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6866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31813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34451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4568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982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1529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381000"/>
            <a:ext cx="196215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73405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630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2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626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09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94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689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302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094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267200" y="394156"/>
            <a:ext cx="419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</a:t>
            </a:r>
            <a:r>
              <a:rPr lang="en-US" altLang="en-US" sz="1400" b="1" dirty="0" smtClean="0"/>
              <a:t>802.24-15-0015r0</a:t>
            </a:r>
            <a:endParaRPr lang="en-US" altLang="en-US" sz="14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81000"/>
            <a:ext cx="4343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 smtClean="0"/>
              <a:t>May 2015</a:t>
            </a:r>
            <a:endParaRPr lang="en-US" alt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 flipV="1">
            <a:off x="533400" y="6477000"/>
            <a:ext cx="6746875" cy="6350"/>
          </a:xfrm>
          <a:prstGeom prst="line">
            <a:avLst/>
          </a:prstGeom>
          <a:noFill/>
          <a:ln w="50800">
            <a:solidFill>
              <a:srgbClr val="2944B7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400">
              <a:solidFill>
                <a:srgbClr val="000000"/>
              </a:solidFill>
            </a:endParaRPr>
          </a:p>
        </p:txBody>
      </p:sp>
      <p:pic>
        <p:nvPicPr>
          <p:cNvPr id="1029" name="Picture 12" descr="ieeeblu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113" y="6281738"/>
            <a:ext cx="106680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4375150" y="6527800"/>
            <a:ext cx="96678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1100" smtClean="0">
                <a:solidFill>
                  <a:srgbClr val="000099"/>
                </a:solidFill>
                <a:latin typeface="Arial" charset="0"/>
                <a:cs typeface="Arial" charset="0"/>
              </a:rPr>
              <a:t>25 Mar 2008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5867400"/>
            <a:ext cx="2895600" cy="920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462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3200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800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400">
          <a:solidFill>
            <a:srgbClr val="0000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stds-802-all@listserv.ieee.org" TargetMode="External"/><Relationship Id="rId2" Type="http://schemas.openxmlformats.org/officeDocument/2006/relationships/hyperlink" Target="http://mentor.ieee.org/802.24/document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 smtClean="0"/>
              <a:t>802.24 Vertical Application TAG</a:t>
            </a:r>
            <a:endParaRPr lang="en-US" altLang="en-US" sz="36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May 2015 Meeting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&lt;author&gt;, &lt;company&gt;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21094F23-5605-4FD6-98C1-874C85FFA79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dirty="0" smtClean="0"/>
              <a:t>802.24 Overview</a:t>
            </a:r>
            <a:endParaRPr lang="en-US" altLang="en-US" sz="32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altLang="en-US" dirty="0"/>
              <a:t>Officers</a:t>
            </a:r>
          </a:p>
          <a:p>
            <a:pPr lvl="1"/>
            <a:r>
              <a:rPr lang="en-US" altLang="en-US" sz="2400" dirty="0" smtClean="0"/>
              <a:t>Chair:				Tim Godfrey</a:t>
            </a:r>
          </a:p>
          <a:p>
            <a:pPr lvl="1"/>
            <a:r>
              <a:rPr lang="en-US" altLang="en-US" sz="2400" dirty="0" smtClean="0"/>
              <a:t>Vice Chair &amp; Secretary:	Ben Rolfe</a:t>
            </a:r>
          </a:p>
          <a:p>
            <a:r>
              <a:rPr lang="en-US" altLang="en-US" dirty="0" smtClean="0"/>
              <a:t>32 Voting Members</a:t>
            </a:r>
          </a:p>
          <a:p>
            <a:r>
              <a:rPr lang="en-US" altLang="en-US" dirty="0" smtClean="0"/>
              <a:t>Meetings for the Week</a:t>
            </a:r>
          </a:p>
          <a:p>
            <a:pPr lvl="1"/>
            <a:r>
              <a:rPr lang="en-US" altLang="en-US" dirty="0" smtClean="0"/>
              <a:t>Wednesday PM2	Georgia B</a:t>
            </a:r>
          </a:p>
          <a:p>
            <a:pPr lvl="1"/>
            <a:r>
              <a:rPr lang="en-US" altLang="en-US" dirty="0" smtClean="0"/>
              <a:t>Thursday PM2	Cavendish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609600"/>
          </a:xfrm>
        </p:spPr>
        <p:txBody>
          <a:bodyPr/>
          <a:lstStyle/>
          <a:p>
            <a:r>
              <a:rPr lang="en-US" altLang="en-US" sz="3200" u="sng" smtClean="0"/>
              <a:t>Guidelines for IEEE-SA Meetings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2400" b="1" u="sng">
              <a:latin typeface="Helvetica" panose="020B0604020202020204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/>
              <a:t>Technical considerations remain primary focus</a:t>
            </a:r>
            <a:endParaRPr lang="en-US" altLang="en-US" sz="130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00" b="1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/>
            </a:br>
            <a:endParaRPr lang="en-US" altLang="en-US" sz="1200" b="1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See </a:t>
            </a:r>
            <a:r>
              <a:rPr lang="en-US" altLang="en-US" sz="1200" b="1" i="1"/>
              <a:t>IEEE-SA Standards Board Operations Manual</a:t>
            </a:r>
            <a:r>
              <a:rPr lang="en-US" altLang="en-US" sz="1200" b="1"/>
              <a:t>, clause 5.3.10 and </a:t>
            </a:r>
            <a:r>
              <a:rPr lang="en-GB" altLang="en-US" sz="1200" b="1"/>
              <a:t>“Promoting Competition and Innovation: What You Need to Know about the IEEE Standards Association's Antitrust and Competition Policy”</a:t>
            </a:r>
            <a:r>
              <a:rPr lang="en-US" altLang="en-US" sz="1200" b="1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200" b="1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This slide set is available </a:t>
            </a:r>
            <a:br>
              <a:rPr lang="en-US" altLang="en-US" sz="1200" b="1"/>
            </a:br>
            <a:r>
              <a:rPr lang="en-US" altLang="en-US" sz="1200" b="1"/>
              <a:t>at https://development.standards.ieee.org/myproject/Public/mytools/mob/preparslides.ppt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838200" y="5867400"/>
            <a:ext cx="7848600" cy="920750"/>
          </a:xfrm>
        </p:spPr>
        <p:txBody>
          <a:bodyPr/>
          <a:lstStyle/>
          <a:p>
            <a:pPr>
              <a:defRPr/>
            </a:pPr>
            <a:endParaRPr lang="en-US" b="1">
              <a:solidFill>
                <a:srgbClr val="2D2DB9"/>
              </a:solidFill>
            </a:endParaRP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March 2015</a:t>
            </a: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IEEE-SA Standards Board Patent Committee</a:t>
            </a:r>
          </a:p>
        </p:txBody>
      </p:sp>
    </p:spTree>
    <p:extLst>
      <p:ext uri="{BB962C8B-B14F-4D97-AF65-F5344CB8AC3E}">
        <p14:creationId xmlns:p14="http://schemas.microsoft.com/office/powerpoint/2010/main" val="28850281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153400" cy="4495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Attendance take on IMAT</a:t>
            </a:r>
          </a:p>
          <a:p>
            <a:pPr lvl="1"/>
            <a:r>
              <a:rPr lang="en-US" dirty="0" smtClean="0"/>
              <a:t>Reciprocal rights for most WGs</a:t>
            </a:r>
          </a:p>
          <a:p>
            <a:r>
              <a:rPr lang="en-US" dirty="0" smtClean="0"/>
              <a:t>Web page</a:t>
            </a:r>
          </a:p>
          <a:p>
            <a:pPr lvl="1"/>
            <a:r>
              <a:rPr lang="en-US" dirty="0" smtClean="0"/>
              <a:t>http://www.ieee802.org/24</a:t>
            </a:r>
          </a:p>
          <a:p>
            <a:r>
              <a:rPr lang="en-US" dirty="0" smtClean="0"/>
              <a:t>Mailing list</a:t>
            </a:r>
          </a:p>
          <a:p>
            <a:pPr lvl="1"/>
            <a:r>
              <a:rPr lang="en-US" dirty="0" smtClean="0"/>
              <a:t>stds-802-24@listserv.ieee.org</a:t>
            </a:r>
          </a:p>
          <a:p>
            <a:pPr lvl="1"/>
            <a:r>
              <a:rPr lang="en-US" dirty="0" smtClean="0"/>
              <a:t>802-24-voters@listserv.ieee.org (voters list)</a:t>
            </a:r>
          </a:p>
          <a:p>
            <a:r>
              <a:rPr lang="en-US" dirty="0" smtClean="0"/>
              <a:t>Document archive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http://mentor.ieee.org/802.24/documents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IEEE 802 announcement reflector, </a:t>
            </a:r>
            <a:r>
              <a:rPr lang="en-US" dirty="0" smtClean="0">
                <a:hlinkClick r:id="rId3"/>
              </a:rPr>
              <a:t>stds-802-all@listserv.ieee.org</a:t>
            </a:r>
            <a:endParaRPr lang="en-US" dirty="0" smtClean="0"/>
          </a:p>
          <a:p>
            <a:pPr lvl="1"/>
            <a:r>
              <a:rPr lang="en-US" dirty="0" smtClean="0"/>
              <a:t>Send email to listserv@listserv.ieee.org with no subject and with the </a:t>
            </a:r>
          </a:p>
          <a:p>
            <a:pPr lvl="1"/>
            <a:r>
              <a:rPr lang="en-US" dirty="0" smtClean="0"/>
              <a:t>following 2 lines appearing first in the body of the message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</a:t>
            </a:r>
            <a:r>
              <a:rPr lang="en-US" sz="2900" dirty="0" smtClean="0">
                <a:latin typeface="+mj-lt"/>
              </a:rPr>
              <a:t>	Subscribe stds-802-all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</a:t>
            </a:r>
            <a:r>
              <a:rPr lang="en-US" sz="2900" dirty="0" smtClean="0">
                <a:latin typeface="+mj-lt"/>
              </a:rPr>
              <a:t>	end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3055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802.24 May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19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802.24 TAG Items</a:t>
            </a:r>
          </a:p>
          <a:p>
            <a:pPr lvl="1"/>
            <a:r>
              <a:rPr lang="en-US" dirty="0" smtClean="0"/>
              <a:t>Discussion on LTE in Unlicensed Bands – possible role for 802.24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802.24.1 Smart Grid TG Items</a:t>
            </a:r>
          </a:p>
          <a:p>
            <a:pPr lvl="1"/>
            <a:r>
              <a:rPr lang="en-US" dirty="0" smtClean="0"/>
              <a:t>Discussion with 802.11ah on sub 1 GHz White Paper </a:t>
            </a:r>
          </a:p>
          <a:p>
            <a:pPr lvl="2"/>
            <a:r>
              <a:rPr lang="en-US" dirty="0" smtClean="0"/>
              <a:t>Assign contributors for sections of white paper</a:t>
            </a:r>
          </a:p>
          <a:p>
            <a:pPr lvl="2"/>
            <a:r>
              <a:rPr lang="en-US" dirty="0" smtClean="0"/>
              <a:t>Contributions for July meeting</a:t>
            </a:r>
          </a:p>
          <a:p>
            <a:pPr lvl="1"/>
            <a:r>
              <a:rPr lang="en-US" dirty="0" smtClean="0"/>
              <a:t>Add content to Smart Grid White Paper companion presentation 24-14-0035r4</a:t>
            </a:r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3697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802.24 May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4724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802.24.2 IoT TG</a:t>
            </a:r>
          </a:p>
          <a:p>
            <a:pPr lvl="1"/>
            <a:r>
              <a:rPr lang="en-US" dirty="0" smtClean="0"/>
              <a:t>Introduction of Officers</a:t>
            </a:r>
          </a:p>
          <a:p>
            <a:pPr lvl="2"/>
            <a:r>
              <a:rPr lang="en-US" dirty="0" smtClean="0"/>
              <a:t>Chair: Chris </a:t>
            </a:r>
            <a:r>
              <a:rPr lang="en-US" dirty="0" err="1" smtClean="0"/>
              <a:t>DiMinico</a:t>
            </a:r>
            <a:endParaRPr lang="en-US" dirty="0" smtClean="0"/>
          </a:p>
          <a:p>
            <a:pPr lvl="2"/>
            <a:r>
              <a:rPr lang="en-US" dirty="0" smtClean="0"/>
              <a:t>TG Vice Chair: </a:t>
            </a:r>
            <a:r>
              <a:rPr lang="en-US" dirty="0" smtClean="0"/>
              <a:t>Mike Bennett </a:t>
            </a:r>
          </a:p>
          <a:p>
            <a:pPr lvl="2"/>
            <a:r>
              <a:rPr lang="en-US" dirty="0" smtClean="0"/>
              <a:t>TG Secretary: </a:t>
            </a:r>
            <a:r>
              <a:rPr lang="en-US" dirty="0" smtClean="0"/>
              <a:t>Andy Jimenez\</a:t>
            </a:r>
          </a:p>
          <a:p>
            <a:pPr lvl="2"/>
            <a:r>
              <a:rPr lang="en-US" dirty="0" smtClean="0"/>
              <a:t>Liaison coordinator : </a:t>
            </a:r>
            <a:r>
              <a:rPr lang="en-US" dirty="0" err="1" smtClean="0"/>
              <a:t>Wael</a:t>
            </a:r>
            <a:r>
              <a:rPr lang="en-US" dirty="0" smtClean="0"/>
              <a:t> </a:t>
            </a:r>
            <a:r>
              <a:rPr lang="en-US" dirty="0" err="1" smtClean="0"/>
              <a:t>Diab</a:t>
            </a:r>
            <a:endParaRPr lang="en-US" dirty="0"/>
          </a:p>
          <a:p>
            <a:r>
              <a:rPr lang="en-US" dirty="0" smtClean="0"/>
              <a:t>802.24.2 officers to be confirmed by TAG in July</a:t>
            </a:r>
          </a:p>
          <a:p>
            <a:r>
              <a:rPr lang="en-US" dirty="0" smtClean="0"/>
              <a:t>802.24.2 will meet at 802 plenary sessions and other times as announced.</a:t>
            </a:r>
          </a:p>
          <a:p>
            <a:r>
              <a:rPr lang="en-US" dirty="0" smtClean="0"/>
              <a:t>802.24 held a teleconference on May 8</a:t>
            </a:r>
          </a:p>
          <a:p>
            <a:pPr lvl="1"/>
            <a:r>
              <a:rPr lang="en-US" dirty="0" smtClean="0"/>
              <a:t>Minutes pending upload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3837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IEEE-P802_24</Template>
  <TotalTime>26</TotalTime>
  <Words>384</Words>
  <Application>Microsoft Office PowerPoint</Application>
  <PresentationFormat>On-screen Show (4:3)</PresentationFormat>
  <Paragraphs>79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Times New Roman</vt:lpstr>
      <vt:lpstr>Arial</vt:lpstr>
      <vt:lpstr>Office Theme</vt:lpstr>
      <vt:lpstr>Default Design</vt:lpstr>
      <vt:lpstr>802.24 Vertical Application TAG</vt:lpstr>
      <vt:lpstr>802.24 Overview</vt:lpstr>
      <vt:lpstr>Guidelines for IEEE-SA Meetings</vt:lpstr>
      <vt:lpstr>Administration</vt:lpstr>
      <vt:lpstr>802.24 May Tasks</vt:lpstr>
      <vt:lpstr>802.24 May Tasks</vt:lpstr>
    </vt:vector>
  </TitlesOfParts>
  <Company>GTE Laboratories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IEEE 802.15 &lt;subject&gt;</dc:subject>
  <dc:creator>Godfrey, Tim</dc:creator>
  <cp:keywords/>
  <dc:description>&lt;doc#&gt;</dc:description>
  <cp:lastModifiedBy>Godfrey, Tim</cp:lastModifiedBy>
  <cp:revision>4</cp:revision>
  <cp:lastPrinted>1998-02-10T13:28:06Z</cp:lastPrinted>
  <dcterms:created xsi:type="dcterms:W3CDTF">2015-05-13T21:49:41Z</dcterms:created>
  <dcterms:modified xsi:type="dcterms:W3CDTF">2015-05-13T22:16:28Z</dcterms:modified>
</cp:coreProperties>
</file>