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26"/>
  </p:notesMasterIdLst>
  <p:handoutMasterIdLst>
    <p:handoutMasterId r:id="rId27"/>
  </p:handoutMasterIdLst>
  <p:sldIdLst>
    <p:sldId id="258" r:id="rId3"/>
    <p:sldId id="256" r:id="rId4"/>
    <p:sldId id="285" r:id="rId5"/>
    <p:sldId id="314" r:id="rId6"/>
    <p:sldId id="259" r:id="rId7"/>
    <p:sldId id="270" r:id="rId8"/>
    <p:sldId id="319" r:id="rId9"/>
    <p:sldId id="309" r:id="rId10"/>
    <p:sldId id="320" r:id="rId11"/>
    <p:sldId id="327" r:id="rId12"/>
    <p:sldId id="322" r:id="rId13"/>
    <p:sldId id="323" r:id="rId14"/>
    <p:sldId id="328" r:id="rId15"/>
    <p:sldId id="329" r:id="rId16"/>
    <p:sldId id="325" r:id="rId17"/>
    <p:sldId id="330" r:id="rId18"/>
    <p:sldId id="326" r:id="rId19"/>
    <p:sldId id="318" r:id="rId20"/>
    <p:sldId id="283" r:id="rId21"/>
    <p:sldId id="311" r:id="rId22"/>
    <p:sldId id="324" r:id="rId23"/>
    <p:sldId id="276" r:id="rId24"/>
    <p:sldId id="275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7" autoAdjust="0"/>
    <p:restoredTop sz="94660"/>
  </p:normalViewPr>
  <p:slideViewPr>
    <p:cSldViewPr>
      <p:cViewPr varScale="1">
        <p:scale>
          <a:sx n="116" d="100"/>
          <a:sy n="116" d="100"/>
        </p:scale>
        <p:origin x="34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 smtClean="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802.24-16-00015r1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May 2016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 smtClean="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 smtClean="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02-sgtg-sub-1-ghz-white-paper-draft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2016 Meeting</a:t>
            </a:r>
          </a:p>
          <a:p>
            <a:endParaRPr lang="en-US" dirty="0"/>
          </a:p>
          <a:p>
            <a:r>
              <a:rPr lang="en-US" dirty="0" smtClean="0"/>
              <a:t>Waikoloa, Hawaii, USA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ULI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Eventually, we can explain how it relates to the rest of 802, and better integration.  Well defined ways of integrating.</a:t>
            </a:r>
          </a:p>
          <a:p>
            <a:r>
              <a:rPr lang="en-US" dirty="0" smtClean="0"/>
              <a:t>Take this up when there is a draft.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700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802.15.4s SMR – spectrum management resources</a:t>
            </a:r>
          </a:p>
          <a:p>
            <a:pPr lvl="1"/>
            <a:r>
              <a:rPr lang="en-US" dirty="0" smtClean="0"/>
              <a:t>Can 802.24 provide an input with respect to Smart Grid or IoT? </a:t>
            </a:r>
          </a:p>
          <a:p>
            <a:r>
              <a:rPr lang="en-US" dirty="0" smtClean="0"/>
              <a:t>IEC 65C WG 17 dealing with coexistence management and spectrum policy</a:t>
            </a:r>
          </a:p>
          <a:p>
            <a:r>
              <a:rPr lang="en-US" dirty="0" smtClean="0"/>
              <a:t>ETSI TCRRS  reconfigurable radio systems</a:t>
            </a:r>
          </a:p>
          <a:p>
            <a:r>
              <a:rPr lang="en-US" dirty="0" smtClean="0"/>
              <a:t>ETSI TCERM WG 41 – defining a central coordination point to handle spectrum.</a:t>
            </a:r>
          </a:p>
          <a:p>
            <a:pPr lvl="1"/>
            <a:r>
              <a:rPr lang="en-US" dirty="0" smtClean="0"/>
              <a:t>Sharing and increasing coexistence and providing better QoS </a:t>
            </a:r>
          </a:p>
          <a:p>
            <a:r>
              <a:rPr lang="en-US" dirty="0" smtClean="0"/>
              <a:t>Coordinate with 802.22.3</a:t>
            </a:r>
          </a:p>
          <a:p>
            <a:r>
              <a:rPr lang="en-US" dirty="0" smtClean="0"/>
              <a:t>Action Plan:  </a:t>
            </a:r>
          </a:p>
          <a:p>
            <a:pPr lvl="1"/>
            <a:r>
              <a:rPr lang="en-US" dirty="0" smtClean="0"/>
              <a:t>This fits into the ULI initiative. </a:t>
            </a:r>
          </a:p>
          <a:p>
            <a:pPr lvl="1"/>
            <a:r>
              <a:rPr lang="en-US" dirty="0" smtClean="0"/>
              <a:t>4s resource management is defined, but now how they are used</a:t>
            </a:r>
          </a:p>
          <a:p>
            <a:pPr lvl="1"/>
            <a:r>
              <a:rPr lang="en-US" dirty="0" smtClean="0"/>
              <a:t>White paper could cover how adaptation and resource management are accomplished.</a:t>
            </a:r>
          </a:p>
          <a:p>
            <a:pPr lvl="1"/>
            <a:r>
              <a:rPr lang="en-US" dirty="0" smtClean="0"/>
              <a:t>Including use of metrics for management. 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89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Cellular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White paper on NB-LTE, Cellular IoT, LTE-U vs IEEE 802 standards in smart grid applications. </a:t>
            </a:r>
          </a:p>
          <a:p>
            <a:r>
              <a:rPr lang="en-US" dirty="0" smtClean="0"/>
              <a:t>Technical comparisons</a:t>
            </a:r>
          </a:p>
          <a:p>
            <a:r>
              <a:rPr lang="en-US" dirty="0" smtClean="0"/>
              <a:t>Potential coexistence issues  </a:t>
            </a:r>
          </a:p>
          <a:p>
            <a:pPr lvl="1"/>
            <a:r>
              <a:rPr lang="en-US" dirty="0" smtClean="0"/>
              <a:t>Matt Gillmore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86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Cellular comparisons white paper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1"/>
            <a:ext cx="8001000" cy="4951412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Types of applications that are considered in the white paper</a:t>
            </a:r>
          </a:p>
          <a:p>
            <a:r>
              <a:rPr lang="en-US" dirty="0" smtClean="0"/>
              <a:t>Survey of existing and emerging technologies used by cellular operators</a:t>
            </a:r>
          </a:p>
          <a:p>
            <a:pPr lvl="1"/>
            <a:r>
              <a:rPr lang="en-US" dirty="0" smtClean="0"/>
              <a:t>3G, 4G, 5G  (broadband and C-</a:t>
            </a:r>
            <a:r>
              <a:rPr lang="en-US" dirty="0" err="1" smtClean="0"/>
              <a:t>IoT</a:t>
            </a:r>
            <a:r>
              <a:rPr lang="en-US" dirty="0" smtClean="0"/>
              <a:t> and NB-LTE variants, LAA, LTE-U)</a:t>
            </a:r>
          </a:p>
          <a:p>
            <a:pPr lvl="2"/>
            <a:r>
              <a:rPr lang="en-US" dirty="0" smtClean="0"/>
              <a:t>Understand how new technologies focused on </a:t>
            </a:r>
            <a:r>
              <a:rPr lang="en-US" dirty="0" err="1" smtClean="0"/>
              <a:t>IoT</a:t>
            </a:r>
            <a:r>
              <a:rPr lang="en-US" dirty="0" smtClean="0"/>
              <a:t> are differentiated and how they relate to 802 standards</a:t>
            </a:r>
          </a:p>
          <a:p>
            <a:r>
              <a:rPr lang="en-US" dirty="0" smtClean="0"/>
              <a:t>Survey of IEEE 802 wireless technologies used for grid applications	</a:t>
            </a:r>
          </a:p>
          <a:p>
            <a:pPr lvl="1"/>
            <a:r>
              <a:rPr lang="en-US" dirty="0" smtClean="0"/>
              <a:t>802.11, 802.15, 802.16, 802.22</a:t>
            </a:r>
          </a:p>
          <a:p>
            <a:pPr lvl="1"/>
            <a:r>
              <a:rPr lang="en-US" dirty="0" smtClean="0"/>
              <a:t>Refer to existing white paper, and PAP2</a:t>
            </a:r>
          </a:p>
          <a:p>
            <a:r>
              <a:rPr lang="en-US" dirty="0" smtClean="0"/>
              <a:t>Matrices of differences (maybe, but not exclusively pros and cons)</a:t>
            </a:r>
          </a:p>
          <a:p>
            <a:pPr lvl="1"/>
            <a:r>
              <a:rPr lang="en-US" dirty="0" smtClean="0"/>
              <a:t>Data volume</a:t>
            </a:r>
          </a:p>
          <a:p>
            <a:pPr lvl="1"/>
            <a:r>
              <a:rPr lang="en-US" dirty="0" smtClean="0"/>
              <a:t>Security considerations  (link vs application layer)</a:t>
            </a:r>
          </a:p>
          <a:p>
            <a:pPr lvl="2"/>
            <a:r>
              <a:rPr lang="en-US" dirty="0" smtClean="0"/>
              <a:t>Do we have sufficient information on commercial cellular security?</a:t>
            </a:r>
          </a:p>
          <a:p>
            <a:pPr lvl="1"/>
            <a:r>
              <a:rPr lang="en-US" dirty="0" smtClean="0"/>
              <a:t>Reliability and availability</a:t>
            </a:r>
          </a:p>
          <a:p>
            <a:pPr lvl="1"/>
            <a:r>
              <a:rPr lang="en-US" dirty="0" smtClean="0"/>
              <a:t>Availability of SLAs, </a:t>
            </a:r>
            <a:r>
              <a:rPr lang="en-US" dirty="0" err="1" smtClean="0"/>
              <a:t>QoS</a:t>
            </a:r>
            <a:r>
              <a:rPr lang="en-US" dirty="0" smtClean="0"/>
              <a:t>, and other service level considerations</a:t>
            </a:r>
          </a:p>
          <a:p>
            <a:pPr lvl="1"/>
            <a:r>
              <a:rPr lang="en-US" dirty="0" smtClean="0"/>
              <a:t>Management and metrics</a:t>
            </a:r>
          </a:p>
          <a:p>
            <a:pPr lvl="1"/>
            <a:r>
              <a:rPr lang="en-US" dirty="0" smtClean="0"/>
              <a:t>Provisioning and device deployment</a:t>
            </a:r>
          </a:p>
          <a:p>
            <a:pPr lvl="1"/>
            <a:r>
              <a:rPr lang="en-US" dirty="0" smtClean="0"/>
              <a:t>Operational expense vs capital expense considerations</a:t>
            </a:r>
          </a:p>
          <a:p>
            <a:pPr lvl="1"/>
            <a:r>
              <a:rPr lang="en-US" dirty="0" smtClean="0"/>
              <a:t>Unlicensed vs licensed spectrum</a:t>
            </a:r>
          </a:p>
          <a:p>
            <a:pPr lvl="1"/>
            <a:r>
              <a:rPr lang="en-US" dirty="0" smtClean="0"/>
              <a:t>Potential coexistence issues</a:t>
            </a:r>
          </a:p>
          <a:p>
            <a:r>
              <a:rPr lang="en-US" dirty="0" smtClean="0"/>
              <a:t>Further explanation and notes on matrix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2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White paper doesn’t try to make a recommendation or judgement, but provides facts</a:t>
            </a:r>
          </a:p>
          <a:p>
            <a:r>
              <a:rPr lang="en-US" dirty="0" smtClean="0"/>
              <a:t>Targeted towards vendors and user of the standards</a:t>
            </a:r>
          </a:p>
          <a:p>
            <a:r>
              <a:rPr lang="en-US" dirty="0" smtClean="0"/>
              <a:t>Industrial automation is also considering 3G, 4G, and 5G option.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Actions:</a:t>
            </a:r>
          </a:p>
          <a:p>
            <a:pPr lvl="1"/>
            <a:r>
              <a:rPr lang="en-US" dirty="0" smtClean="0"/>
              <a:t>Review outline and comment</a:t>
            </a:r>
          </a:p>
          <a:p>
            <a:pPr lvl="1"/>
            <a:r>
              <a:rPr lang="en-US" dirty="0" smtClean="0"/>
              <a:t>Tuesday, seek volunteers for paragraph contributions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66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Cellular comparisons white paper outline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Volunteers for sections of text</a:t>
            </a:r>
          </a:p>
          <a:p>
            <a:pPr lvl="1"/>
            <a:r>
              <a:rPr lang="en-US" dirty="0" smtClean="0"/>
              <a:t>Ludwig can provide reference to Industrial Automation (Industry 4.0) requirements.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009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P2413 </a:t>
            </a:r>
            <a:r>
              <a:rPr lang="en-US" dirty="0" err="1" smtClean="0"/>
              <a:t>IoT</a:t>
            </a:r>
            <a:r>
              <a:rPr lang="en-US" dirty="0" smtClean="0"/>
              <a:t> Framework Liaison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Liaison with IIC is working on aligning use cases. Cooperating with GTC1 WG10 </a:t>
            </a:r>
            <a:r>
              <a:rPr lang="en-US" dirty="0" err="1" smtClean="0"/>
              <a:t>IoT</a:t>
            </a:r>
            <a:r>
              <a:rPr lang="en-US" dirty="0" smtClean="0"/>
              <a:t> framework. </a:t>
            </a:r>
          </a:p>
          <a:p>
            <a:r>
              <a:rPr lang="en-US" dirty="0" smtClean="0"/>
              <a:t>Draft of P2413 is progressing. </a:t>
            </a:r>
          </a:p>
          <a:p>
            <a:endParaRPr lang="en-US" dirty="0"/>
          </a:p>
          <a:p>
            <a:r>
              <a:rPr lang="en-US" dirty="0"/>
              <a:t>Discussion - Value of 802.24 white paper on </a:t>
            </a:r>
            <a:r>
              <a:rPr lang="en-US" dirty="0" err="1"/>
              <a:t>IoT</a:t>
            </a:r>
            <a:r>
              <a:rPr lang="en-US" dirty="0"/>
              <a:t> and P2413</a:t>
            </a:r>
            <a:r>
              <a:rPr lang="en-US" dirty="0" smtClean="0"/>
              <a:t>?  </a:t>
            </a:r>
          </a:p>
          <a:p>
            <a:pPr lvl="1"/>
            <a:r>
              <a:rPr lang="en-US" dirty="0" smtClean="0"/>
              <a:t>Maybe more towards completion of P2413? Agnostic to underlying communications.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339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P2030.5 Liaison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Working on revision to P2030.5-2013</a:t>
            </a:r>
          </a:p>
          <a:p>
            <a:r>
              <a:rPr lang="en-US" dirty="0" smtClean="0"/>
              <a:t>Focused on new essential functionality for Rule 21 in CA. Smart Inverters and charging stations.</a:t>
            </a:r>
          </a:p>
          <a:p>
            <a:r>
              <a:rPr lang="en-US" dirty="0" smtClean="0"/>
              <a:t>Also addressing CCBs from ZigBee SEP2</a:t>
            </a:r>
          </a:p>
          <a:p>
            <a:r>
              <a:rPr lang="en-US" dirty="0" smtClean="0"/>
              <a:t>Timeline:</a:t>
            </a:r>
          </a:p>
          <a:p>
            <a:pPr lvl="1"/>
            <a:r>
              <a:rPr lang="en-US" dirty="0" smtClean="0"/>
              <a:t>Goal – Sponsor Ballot in Sept 2016. </a:t>
            </a:r>
          </a:p>
          <a:p>
            <a:pPr lvl="1"/>
            <a:r>
              <a:rPr lang="en-US" dirty="0" smtClean="0"/>
              <a:t>Weekly editors calls to work on draft</a:t>
            </a:r>
          </a:p>
          <a:p>
            <a:r>
              <a:rPr lang="en-US" dirty="0" smtClean="0"/>
              <a:t>Non-IEEE aspect - Certification program</a:t>
            </a:r>
          </a:p>
          <a:p>
            <a:pPr lvl="1"/>
            <a:r>
              <a:rPr lang="en-US" dirty="0" smtClean="0"/>
              <a:t>CSEP had previously develop test and cert plan, but CSEP ended. </a:t>
            </a:r>
          </a:p>
          <a:p>
            <a:pPr lvl="1"/>
            <a:r>
              <a:rPr lang="en-US" dirty="0" smtClean="0"/>
              <a:t>P2030.5 will re-establish certification programs</a:t>
            </a:r>
          </a:p>
          <a:p>
            <a:pPr lvl="1"/>
            <a:r>
              <a:rPr lang="en-US" dirty="0" smtClean="0"/>
              <a:t>Some updating of CSEP test plan will be required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61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of sub 1 GHz White Paper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Draft from March: </a:t>
            </a:r>
            <a:r>
              <a:rPr lang="en-US" dirty="0" smtClean="0">
                <a:hlinkClick r:id="rId2"/>
              </a:rPr>
              <a:t>24-15-0029r</a:t>
            </a:r>
            <a:r>
              <a:rPr lang="en-US" dirty="0" smtClean="0"/>
              <a:t>5</a:t>
            </a:r>
            <a:endParaRPr lang="en-US" dirty="0"/>
          </a:p>
          <a:p>
            <a:r>
              <a:rPr lang="en-US" sz="2400" dirty="0" smtClean="0"/>
              <a:t>Open Areas:</a:t>
            </a:r>
          </a:p>
          <a:p>
            <a:pPr lvl="1"/>
            <a:r>
              <a:rPr lang="en-US" sz="2000" dirty="0" smtClean="0"/>
              <a:t>Sub-1GHz Applications		Open</a:t>
            </a:r>
          </a:p>
          <a:p>
            <a:pPr lvl="1"/>
            <a:r>
              <a:rPr lang="en-US" sz="2000" dirty="0" smtClean="0"/>
              <a:t>Global </a:t>
            </a:r>
            <a:r>
              <a:rPr lang="en-US" sz="2000" dirty="0"/>
              <a:t>regulatory environment </a:t>
            </a:r>
            <a:r>
              <a:rPr lang="en-US" sz="2000" dirty="0" smtClean="0"/>
              <a:t>	John </a:t>
            </a:r>
            <a:r>
              <a:rPr lang="en-US" sz="2000" dirty="0" err="1" smtClean="0"/>
              <a:t>Notor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Need text or a </a:t>
            </a:r>
            <a:r>
              <a:rPr lang="en-US" sz="2000" dirty="0"/>
              <a:t>reference to external sources for pros and cons of mesh vs </a:t>
            </a:r>
            <a:r>
              <a:rPr lang="en-US" sz="2000" dirty="0" smtClean="0"/>
              <a:t>repeater		Open  (in process)</a:t>
            </a:r>
          </a:p>
          <a:p>
            <a:r>
              <a:rPr lang="en-US" sz="2400" dirty="0" smtClean="0"/>
              <a:t>Updates from May meeting in </a:t>
            </a:r>
            <a:r>
              <a:rPr lang="en-US" sz="2400" dirty="0" smtClean="0"/>
              <a:t>r6</a:t>
            </a:r>
          </a:p>
          <a:p>
            <a:endParaRPr lang="en-US" sz="2400" dirty="0"/>
          </a:p>
          <a:p>
            <a:r>
              <a:rPr lang="en-US" sz="2400" dirty="0" smtClean="0"/>
              <a:t>24-15-0029r7  On the server</a:t>
            </a:r>
          </a:p>
          <a:p>
            <a:pPr lvl="1"/>
            <a:r>
              <a:rPr lang="en-US" sz="2000" dirty="0" smtClean="0"/>
              <a:t>Updates Wednesday will be in R8</a:t>
            </a:r>
          </a:p>
          <a:p>
            <a:pPr lvl="1"/>
            <a:r>
              <a:rPr lang="en-US" sz="2000" dirty="0" smtClean="0"/>
              <a:t>Uploaded with changes accepted</a:t>
            </a:r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 smtClean="0"/>
              <a:t>Officers</a:t>
            </a:r>
          </a:p>
          <a:p>
            <a:pPr lvl="1"/>
            <a:r>
              <a:rPr lang="en-US" altLang="en-US" sz="2900" dirty="0"/>
              <a:t>TAG Chair:			</a:t>
            </a:r>
            <a:r>
              <a:rPr lang="en-US" altLang="en-US" sz="2900" dirty="0" smtClean="0"/>
              <a:t>Tim </a:t>
            </a:r>
            <a:r>
              <a:rPr lang="en-US" altLang="en-US" sz="2900" dirty="0"/>
              <a:t>Godfrey</a:t>
            </a:r>
          </a:p>
          <a:p>
            <a:pPr lvl="1"/>
            <a:r>
              <a:rPr lang="en-US" altLang="en-US" sz="2900" dirty="0"/>
              <a:t>Secretary &amp; TAG Vice Chair:	</a:t>
            </a:r>
            <a:r>
              <a:rPr lang="en-US" altLang="en-US" sz="2900" dirty="0" smtClean="0"/>
              <a:t>Ben </a:t>
            </a:r>
            <a:r>
              <a:rPr lang="en-US" altLang="en-US" sz="2900" dirty="0"/>
              <a:t>Rolfe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/>
              <a:t>802.24.2	IoT TG			Chris </a:t>
            </a:r>
            <a:r>
              <a:rPr lang="en-US" altLang="en-US" dirty="0" err="1" smtClean="0"/>
              <a:t>DiMinico</a:t>
            </a:r>
            <a:endParaRPr lang="en-US" altLang="en-US" dirty="0" smtClean="0"/>
          </a:p>
          <a:p>
            <a:r>
              <a:rPr lang="en-US" altLang="en-US" dirty="0" smtClean="0"/>
              <a:t>37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 smtClean="0"/>
              <a:t>24-16-0014-00-0000</a:t>
            </a:r>
            <a:endParaRPr lang="en-US" altLang="en-US" dirty="0"/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Monday PM2</a:t>
            </a:r>
            <a:r>
              <a:rPr lang="en-US" altLang="en-US" dirty="0"/>
              <a:t>	</a:t>
            </a:r>
            <a:r>
              <a:rPr lang="en-US" altLang="en-US" dirty="0" smtClean="0"/>
              <a:t>		</a:t>
            </a:r>
          </a:p>
          <a:p>
            <a:pPr lvl="1"/>
            <a:r>
              <a:rPr lang="en-US" altLang="en-US" dirty="0" smtClean="0"/>
              <a:t>Tuesday PM2</a:t>
            </a:r>
            <a:r>
              <a:rPr lang="en-US" altLang="en-US" dirty="0"/>
              <a:t>	</a:t>
            </a:r>
            <a:r>
              <a:rPr lang="en-US" altLang="en-US" dirty="0" smtClean="0"/>
              <a:t>	</a:t>
            </a:r>
          </a:p>
          <a:p>
            <a:pPr lvl="1"/>
            <a:r>
              <a:rPr lang="en-US" altLang="en-US" dirty="0" smtClean="0"/>
              <a:t>Wednesday PM2</a:t>
            </a:r>
            <a:r>
              <a:rPr lang="en-US" altLang="en-US" dirty="0"/>
              <a:t>	</a:t>
            </a:r>
            <a:r>
              <a:rPr lang="en-US" altLang="en-US" dirty="0" smtClean="0"/>
              <a:t>   (cancelled unless new business)</a:t>
            </a:r>
          </a:p>
          <a:p>
            <a:r>
              <a:rPr lang="en-US" altLang="en-US" dirty="0" smtClean="0"/>
              <a:t>Manual attendance tracking for 802.1 &amp; </a:t>
            </a:r>
            <a:r>
              <a:rPr lang="en-US" altLang="en-US" dirty="0"/>
              <a:t>802.3 </a:t>
            </a:r>
            <a:r>
              <a:rPr lang="en-US" altLang="en-US" dirty="0" smtClean="0"/>
              <a:t>members</a:t>
            </a:r>
            <a:r>
              <a:rPr lang="en-US" altLang="en-US" dirty="0"/>
              <a:t>	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Winner notified</a:t>
            </a:r>
          </a:p>
          <a:p>
            <a:pPr lvl="1"/>
            <a:r>
              <a:rPr lang="en-US" dirty="0" err="1" smtClean="0"/>
              <a:t>Meareg</a:t>
            </a:r>
            <a:r>
              <a:rPr lang="en-US" dirty="0" smtClean="0"/>
              <a:t> </a:t>
            </a:r>
            <a:r>
              <a:rPr lang="en-US" dirty="0" err="1" smtClean="0"/>
              <a:t>Abreha</a:t>
            </a:r>
            <a:r>
              <a:rPr lang="en-US" dirty="0" smtClean="0"/>
              <a:t>  from Ethiopia</a:t>
            </a:r>
          </a:p>
          <a:p>
            <a:pPr lvl="1"/>
            <a:r>
              <a:rPr lang="en-US" dirty="0"/>
              <a:t>Paper Title “History and implementation of the IEEE 802 security architecture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Planning for presentation in July</a:t>
            </a:r>
          </a:p>
          <a:p>
            <a:pPr lvl="1"/>
            <a:r>
              <a:rPr lang="en-US" dirty="0" smtClean="0"/>
              <a:t>Perhaps early tutorial slot on Tuesday?</a:t>
            </a:r>
          </a:p>
          <a:p>
            <a:pPr lvl="1"/>
            <a:r>
              <a:rPr lang="en-US" dirty="0" smtClean="0"/>
              <a:t>Or 802.11 midweek plenary</a:t>
            </a:r>
          </a:p>
          <a:p>
            <a:r>
              <a:rPr lang="en-US" dirty="0" smtClean="0"/>
              <a:t>Publicity:</a:t>
            </a:r>
          </a:p>
          <a:p>
            <a:pPr lvl="1"/>
            <a:r>
              <a:rPr lang="en-US" dirty="0" smtClean="0"/>
              <a:t>Announcement is </a:t>
            </a:r>
            <a:r>
              <a:rPr lang="en-US" dirty="0"/>
              <a:t>scheduled to be posted in the SA blog on 24 </a:t>
            </a:r>
            <a:r>
              <a:rPr lang="en-US" dirty="0" smtClean="0"/>
              <a:t>May</a:t>
            </a:r>
          </a:p>
          <a:p>
            <a:pPr lvl="1"/>
            <a:r>
              <a:rPr lang="en-US" dirty="0" smtClean="0"/>
              <a:t>Plan to include on IEEE 802 web page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52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8153400" cy="4267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For Discussion</a:t>
            </a:r>
          </a:p>
          <a:p>
            <a:pPr lvl="1"/>
            <a:r>
              <a:rPr lang="en-US" dirty="0" smtClean="0"/>
              <a:t>How many days at hotel  </a:t>
            </a:r>
          </a:p>
          <a:p>
            <a:pPr lvl="2"/>
            <a:r>
              <a:rPr lang="en-US" dirty="0" smtClean="0"/>
              <a:t>Sunday thru Wed night.</a:t>
            </a:r>
          </a:p>
          <a:p>
            <a:pPr lvl="1"/>
            <a:r>
              <a:rPr lang="en-US" dirty="0" smtClean="0"/>
              <a:t>Seek extra travel funding from IEEE educational committee</a:t>
            </a:r>
          </a:p>
          <a:p>
            <a:pPr lvl="2"/>
            <a:r>
              <a:rPr lang="en-US" dirty="0" smtClean="0"/>
              <a:t>802.24 agrees that the 802 EC seeks funding from IEEE, or otherwise, provide additional funds for the travel stipend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Do we consider another contest in the future?</a:t>
            </a:r>
          </a:p>
          <a:p>
            <a:pPr lvl="2"/>
            <a:r>
              <a:rPr lang="en-US" dirty="0" smtClean="0"/>
              <a:t>Yes, but with better advertisement. Direct outreach to specific universities. </a:t>
            </a:r>
          </a:p>
          <a:p>
            <a:pPr lvl="2"/>
            <a:r>
              <a:rPr lang="en-US" dirty="0" smtClean="0"/>
              <a:t>Still a worthwhile idea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If so, how can publicity be improved to get better participation?</a:t>
            </a:r>
          </a:p>
          <a:p>
            <a:pPr lvl="2"/>
            <a:r>
              <a:rPr lang="en-US" dirty="0" smtClean="0"/>
              <a:t>More one-to-one contact with universities and professors – members can suggest points of contact</a:t>
            </a:r>
          </a:p>
          <a:p>
            <a:pPr lvl="2"/>
            <a:r>
              <a:rPr lang="en-US" dirty="0" smtClean="0"/>
              <a:t>Suggestion to not have contest over end of year / holiday break time. Should be mid-semester. </a:t>
            </a:r>
          </a:p>
          <a:p>
            <a:pPr lvl="2"/>
            <a:r>
              <a:rPr lang="en-US" dirty="0" smtClean="0"/>
              <a:t>Change incentives to be more attractive – opportunity to present rather travel?</a:t>
            </a:r>
          </a:p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Get hotel reservations in place for </a:t>
            </a:r>
            <a:r>
              <a:rPr lang="en-US" dirty="0" err="1" smtClean="0"/>
              <a:t>Meareg</a:t>
            </a:r>
            <a:r>
              <a:rPr lang="en-US" dirty="0" smtClean="0"/>
              <a:t>.   (Dawn)</a:t>
            </a:r>
          </a:p>
          <a:p>
            <a:pPr lvl="1"/>
            <a:r>
              <a:rPr lang="en-US" dirty="0" smtClean="0"/>
              <a:t>Seek additional funding for travel stipend</a:t>
            </a:r>
          </a:p>
          <a:p>
            <a:pPr lvl="1"/>
            <a:r>
              <a:rPr lang="en-US" dirty="0" smtClean="0"/>
              <a:t>Get EC approval for 4 nights in hotel</a:t>
            </a:r>
          </a:p>
          <a:p>
            <a:pPr lvl="1"/>
            <a:r>
              <a:rPr lang="en-US" dirty="0" smtClean="0"/>
              <a:t>Attendance waiver</a:t>
            </a:r>
          </a:p>
          <a:p>
            <a:pPr lvl="1"/>
            <a:r>
              <a:rPr lang="en-US" dirty="0" smtClean="0"/>
              <a:t>Finalize paper presentation day and time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17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TAG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  <a:p>
            <a:r>
              <a:rPr lang="en-US" dirty="0" smtClean="0"/>
              <a:t>Capture action Items from this </a:t>
            </a:r>
            <a:r>
              <a:rPr lang="en-US" dirty="0" smtClean="0"/>
              <a:t>meeting</a:t>
            </a:r>
          </a:p>
          <a:p>
            <a:pPr lvl="1"/>
            <a:r>
              <a:rPr lang="en-US" dirty="0" smtClean="0"/>
              <a:t>Sub GHz white paper:   Intro section on range (Ben),  Regulatory section (John </a:t>
            </a:r>
            <a:r>
              <a:rPr lang="en-US" dirty="0" err="1" smtClean="0"/>
              <a:t>Notor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Tim – turn slide into outline document and post</a:t>
            </a:r>
          </a:p>
          <a:p>
            <a:pPr lvl="1"/>
            <a:r>
              <a:rPr lang="en-US" dirty="0" smtClean="0"/>
              <a:t>Volunteers for content – none at this time.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Any New Business?</a:t>
            </a:r>
          </a:p>
          <a:p>
            <a:pPr lvl="2"/>
            <a:r>
              <a:rPr lang="en-US" dirty="0" smtClean="0"/>
              <a:t>IEEE SA Education Committee – </a:t>
            </a:r>
            <a:r>
              <a:rPr lang="en-US" dirty="0" err="1" smtClean="0"/>
              <a:t>eZine</a:t>
            </a:r>
            <a:r>
              <a:rPr lang="en-US" dirty="0" smtClean="0"/>
              <a:t> request.  Forward to reflector.   Due July 1</a:t>
            </a:r>
            <a:r>
              <a:rPr lang="en-US" baseline="30000" dirty="0" smtClean="0"/>
              <a:t>st</a:t>
            </a:r>
            <a:r>
              <a:rPr lang="en-US" dirty="0" smtClean="0"/>
              <a:t>.  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- </a:t>
            </a:r>
            <a:r>
              <a:rPr lang="en-US" sz="2400" dirty="0" smtClean="0"/>
              <a:t>24-16-0014-00-0000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451" y="838200"/>
            <a:ext cx="8694469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 smtClean="0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smtClean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smtClean="0"/>
              <a:t>Technical considerations remain primary focus</a:t>
            </a:r>
            <a:endParaRPr lang="en-US" altLang="en-US" sz="1300" smtClean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smtClean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smtClean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smtClean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smtClean="0"/>
            </a:br>
            <a:endParaRPr lang="en-US" altLang="en-US" sz="1200" b="1" smtClean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smtClean="0"/>
              <a:t>See </a:t>
            </a:r>
            <a:r>
              <a:rPr lang="en-US" altLang="en-US" sz="1200" b="1" i="1" smtClean="0"/>
              <a:t>IEEE-SA Standards Board Operations Manual</a:t>
            </a:r>
            <a:r>
              <a:rPr lang="en-US" altLang="en-US" sz="1200" b="1" smtClean="0"/>
              <a:t>, clause 5.3.10 and </a:t>
            </a:r>
            <a:r>
              <a:rPr lang="en-GB" altLang="en-US" sz="1200" b="1" smtClean="0"/>
              <a:t>“Promoting Competition and Innovation: What You Need to Know about the IEEE Standards Association's Antitrust and Competition Policy”</a:t>
            </a:r>
            <a:r>
              <a:rPr lang="en-US" altLang="en-US" sz="1200" b="1" smtClean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smtClean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smtClean="0"/>
              <a:t>This slide set is available </a:t>
            </a:r>
            <a:br>
              <a:rPr lang="en-US" altLang="en-US" sz="1200" b="1" smtClean="0"/>
            </a:br>
            <a:r>
              <a:rPr lang="en-US" altLang="en-US" sz="1200" b="1" smtClean="0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 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Approve March minutes </a:t>
            </a:r>
          </a:p>
          <a:p>
            <a:pPr lvl="1"/>
            <a:r>
              <a:rPr lang="en-US" dirty="0" smtClean="0"/>
              <a:t>24-16-00010-00-0000</a:t>
            </a:r>
          </a:p>
          <a:p>
            <a:pPr lvl="1"/>
            <a:endParaRPr lang="en-US" dirty="0"/>
          </a:p>
          <a:p>
            <a:r>
              <a:rPr lang="en-US" dirty="0" smtClean="0"/>
              <a:t>Action Items:</a:t>
            </a:r>
          </a:p>
          <a:p>
            <a:pPr lvl="1"/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70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Liaisons and Industry Activity relevant to 802.24.1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Are there any new utility industry activities or organizations that could benefit from a liaison to 802.24?</a:t>
            </a:r>
          </a:p>
          <a:p>
            <a:pPr lvl="1"/>
            <a:r>
              <a:rPr lang="en-US" dirty="0"/>
              <a:t>Useful Output: Identify the use cases that the standards serve, and provide them to the industry.</a:t>
            </a:r>
          </a:p>
          <a:p>
            <a:pPr lvl="2"/>
            <a:r>
              <a:rPr lang="en-US" dirty="0"/>
              <a:t>That can then define who is an appropriate liaison</a:t>
            </a:r>
          </a:p>
          <a:p>
            <a:pPr lvl="1"/>
            <a:r>
              <a:rPr lang="en-US" dirty="0"/>
              <a:t>Need to educate and inform liaisons to gather needs and requirements with respect to IEEE 802 projects.   Identify the tools we have available, and present the available toolbox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6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802C and 802.15 LLC (ULI)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New </a:t>
            </a:r>
            <a:r>
              <a:rPr lang="en-US" dirty="0"/>
              <a:t>Topic: </a:t>
            </a:r>
            <a:endParaRPr lang="en-US" dirty="0" smtClean="0"/>
          </a:p>
          <a:p>
            <a:r>
              <a:rPr lang="en-US" dirty="0" smtClean="0"/>
              <a:t>802C </a:t>
            </a:r>
            <a:r>
              <a:rPr lang="en-US" dirty="0"/>
              <a:t>and 802.15 LLC (ULI)  and implications on overall network integration of 802 for grid applications </a:t>
            </a:r>
            <a:endParaRPr lang="en-US" dirty="0" smtClean="0"/>
          </a:p>
          <a:p>
            <a:pPr lvl="1"/>
            <a:r>
              <a:rPr lang="en-US" dirty="0" smtClean="0"/>
              <a:t>Incorporation </a:t>
            </a:r>
            <a:r>
              <a:rPr lang="en-US" dirty="0"/>
              <a:t>of </a:t>
            </a:r>
            <a:r>
              <a:rPr lang="en-US" dirty="0" smtClean="0"/>
              <a:t>802.15.9</a:t>
            </a:r>
            <a:endParaRPr lang="en-US" dirty="0"/>
          </a:p>
          <a:p>
            <a:pPr lvl="1"/>
            <a:r>
              <a:rPr lang="en-US" dirty="0" smtClean="0"/>
              <a:t>What </a:t>
            </a:r>
            <a:r>
              <a:rPr lang="en-US" dirty="0"/>
              <a:t>is needed at layer 2 to enable </a:t>
            </a:r>
            <a:r>
              <a:rPr lang="en-US" dirty="0" smtClean="0"/>
              <a:t>routing at layer 3? </a:t>
            </a:r>
            <a:endParaRPr lang="en-US" dirty="0"/>
          </a:p>
          <a:p>
            <a:pPr lvl="1"/>
            <a:r>
              <a:rPr lang="en-US" dirty="0" smtClean="0"/>
              <a:t>How is 6lowpan applied? </a:t>
            </a:r>
            <a:r>
              <a:rPr lang="en-US" dirty="0"/>
              <a:t> </a:t>
            </a:r>
            <a:r>
              <a:rPr lang="en-US" dirty="0" smtClean="0"/>
              <a:t>E.G. in </a:t>
            </a:r>
            <a:r>
              <a:rPr lang="en-US" dirty="0" err="1"/>
              <a:t>WiSUN</a:t>
            </a:r>
            <a:r>
              <a:rPr lang="en-US" dirty="0"/>
              <a:t>.</a:t>
            </a:r>
          </a:p>
          <a:p>
            <a:r>
              <a:rPr lang="en-US" dirty="0" smtClean="0"/>
              <a:t>Is there a value to develop a white paper?</a:t>
            </a:r>
          </a:p>
          <a:p>
            <a:pPr lvl="1"/>
            <a:r>
              <a:rPr lang="en-US" dirty="0" smtClean="0"/>
              <a:t>It may be too early – there is not a clear direction yet. </a:t>
            </a:r>
          </a:p>
          <a:p>
            <a:pPr lvl="1"/>
            <a:r>
              <a:rPr lang="en-US" dirty="0" smtClean="0"/>
              <a:t>Address mapping issue – or it may be passed to higher layers. </a:t>
            </a:r>
          </a:p>
          <a:p>
            <a:pPr lvl="1"/>
            <a:r>
              <a:rPr lang="en-US" dirty="0" smtClean="0"/>
              <a:t>This may tie into deterministic networking topic and prioritized delivery. </a:t>
            </a:r>
          </a:p>
          <a:p>
            <a:pPr lvl="1"/>
            <a:r>
              <a:rPr lang="en-US" dirty="0" smtClean="0"/>
              <a:t>Multicast – mapping IP onto 802 network. (relation to 802.21d ?)</a:t>
            </a:r>
          </a:p>
          <a:p>
            <a:pPr lvl="1"/>
            <a:r>
              <a:rPr lang="en-US" dirty="0" smtClean="0"/>
              <a:t>Multicast for 802.15.4 that doesn’t have explicit multicast</a:t>
            </a:r>
          </a:p>
          <a:p>
            <a:pPr lvl="1"/>
            <a:r>
              <a:rPr lang="en-US" dirty="0" smtClean="0"/>
              <a:t>Better convergence and support for IP. </a:t>
            </a:r>
          </a:p>
          <a:p>
            <a:pPr lvl="1"/>
            <a:endParaRPr lang="en-US" dirty="0"/>
          </a:p>
          <a:p>
            <a:r>
              <a:rPr lang="en-US" dirty="0" smtClean="0"/>
              <a:t>Action Plan</a:t>
            </a:r>
          </a:p>
          <a:p>
            <a:pPr lvl="1"/>
            <a:r>
              <a:rPr lang="en-US" dirty="0" smtClean="0"/>
              <a:t>Consider specific inputs. Make a submission now to provide input to PAR</a:t>
            </a:r>
          </a:p>
          <a:p>
            <a:pPr lvl="1"/>
            <a:r>
              <a:rPr lang="en-US" dirty="0" smtClean="0"/>
              <a:t>Plan to submit comments on PAR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167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9384</TotalTime>
  <Words>1372</Words>
  <Application>Microsoft Office PowerPoint</Application>
  <PresentationFormat>On-screen Show (4:3)</PresentationFormat>
  <Paragraphs>262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Helvetica</vt:lpstr>
      <vt:lpstr>Monotype Sorts</vt:lpstr>
      <vt:lpstr>Times New Roman</vt:lpstr>
      <vt:lpstr>Office Theme</vt:lpstr>
      <vt:lpstr>1_Default Design</vt:lpstr>
      <vt:lpstr>802.24 Vertical Applications TAG</vt:lpstr>
      <vt:lpstr>802.24 Overview</vt:lpstr>
      <vt:lpstr>Agenda - 24-16-0014-00-0000</vt:lpstr>
      <vt:lpstr>Guidelines for IEEE-SA Meetings</vt:lpstr>
      <vt:lpstr>Administration</vt:lpstr>
      <vt:lpstr>Monday: 802.24 TAG</vt:lpstr>
      <vt:lpstr>Monday 802.24.1</vt:lpstr>
      <vt:lpstr>New Liaisons and Industry Activity relevant to 802.24.1</vt:lpstr>
      <vt:lpstr>802C and 802.15 LLC (ULI)</vt:lpstr>
      <vt:lpstr>Discussion on ULI</vt:lpstr>
      <vt:lpstr>Spectrum topics</vt:lpstr>
      <vt:lpstr>Cellular comparisons</vt:lpstr>
      <vt:lpstr>Cellular comparisons white paper outline</vt:lpstr>
      <vt:lpstr>General discussion</vt:lpstr>
      <vt:lpstr>Tuesday</vt:lpstr>
      <vt:lpstr>Review Cellular comparisons white paper outline</vt:lpstr>
      <vt:lpstr>P2413 IoT Framework Liaison Report</vt:lpstr>
      <vt:lpstr>P2030.5 Liaison Report</vt:lpstr>
      <vt:lpstr>Development of sub 1 GHz White Paper </vt:lpstr>
      <vt:lpstr>Student Paper Competition</vt:lpstr>
      <vt:lpstr>Student Paper Competition</vt:lpstr>
      <vt:lpstr>802.24 TAG closing</vt:lpstr>
      <vt:lpstr>Adjourn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178</cp:revision>
  <cp:lastPrinted>1998-02-10T13:28:06Z</cp:lastPrinted>
  <dcterms:created xsi:type="dcterms:W3CDTF">2015-05-13T21:49:41Z</dcterms:created>
  <dcterms:modified xsi:type="dcterms:W3CDTF">2016-05-19T03:10:39Z</dcterms:modified>
</cp:coreProperties>
</file>