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2" autoAdjust="0"/>
  </p:normalViewPr>
  <p:slideViewPr>
    <p:cSldViewPr snapToGrid="0">
      <p:cViewPr varScale="1">
        <p:scale>
          <a:sx n="61" d="100"/>
          <a:sy n="61" d="100"/>
        </p:scale>
        <p:origin x="96" y="6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F0394-AC1B-4DD0-BC48-52077EAC0F50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D4EB9-C668-40D0-9B2F-8B4D83537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63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file:///C:/Data/Docs/EPRI/Technology%20Scouting/2015-11-02%20IEEE%20SmartGridComm/Proceedings/ieeesmartgridcomm15/papers/p483-wu.pdf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D4EB9-C668-40D0-9B2F-8B4D8353751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736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5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20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3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2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72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13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9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5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7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64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4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1CCE-1F43-4EB7-A082-7864DA52DF14}" type="datetimeFigureOut">
              <a:rPr lang="en-GB" smtClean="0"/>
              <a:t>27/07/2016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AE91A-42C3-40A5-A530-41DD03001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1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xpls/abs_all.jsp?arnumber=7436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Utility Applications of TSN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Tim Godfrey (EPRI)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08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127" y="429208"/>
            <a:ext cx="9342849" cy="839552"/>
          </a:xfrm>
        </p:spPr>
        <p:txBody>
          <a:bodyPr>
            <a:normAutofit/>
          </a:bodyPr>
          <a:lstStyle/>
          <a:p>
            <a:r>
              <a:rPr lang="en-US" dirty="0"/>
              <a:t>802.24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237" y="3068960"/>
            <a:ext cx="8507963" cy="3384376"/>
          </a:xfrm>
        </p:spPr>
        <p:txBody>
          <a:bodyPr>
            <a:normAutofit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Internal / external coordination in matters related application of IEEE 802 standards for Internet of Things (IoT)</a:t>
            </a:r>
          </a:p>
          <a:p>
            <a:pPr lvl="1"/>
            <a:r>
              <a:rPr lang="en-US" dirty="0"/>
              <a:t>802.24.2 TG meets at Plenaries and 802 Interims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3575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802.24 Vertical Applications TAG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351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802.24.1 Smart Grid TG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312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4979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6960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2477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introduce 802.24 structure and activities</a:t>
            </a:r>
          </a:p>
          <a:p>
            <a:r>
              <a:rPr lang="en-GB" dirty="0"/>
              <a:t>To identify utility applications that could potentially benefit from TSN</a:t>
            </a:r>
          </a:p>
          <a:p>
            <a:r>
              <a:rPr lang="en-GB" dirty="0"/>
              <a:t>To discuss whether an 802.24 white paper on the topic would be</a:t>
            </a:r>
          </a:p>
          <a:p>
            <a:pPr lvl="1"/>
            <a:r>
              <a:rPr lang="en-GB" dirty="0"/>
              <a:t>A) Useful</a:t>
            </a:r>
          </a:p>
          <a:p>
            <a:pPr lvl="1"/>
            <a:r>
              <a:rPr lang="en-GB" dirty="0"/>
              <a:t>B) Supported by participation from 802.1 TSN members</a:t>
            </a:r>
          </a:p>
        </p:txBody>
      </p:sp>
    </p:spTree>
    <p:extLst>
      <p:ext uri="{BB962C8B-B14F-4D97-AF65-F5344CB8AC3E}">
        <p14:creationId xmlns:p14="http://schemas.microsoft.com/office/powerpoint/2010/main" val="410029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53" y="187532"/>
            <a:ext cx="6546305" cy="914400"/>
          </a:xfrm>
        </p:spPr>
        <p:txBody>
          <a:bodyPr>
            <a:normAutofit/>
          </a:bodyPr>
          <a:lstStyle/>
          <a:p>
            <a:r>
              <a:rPr lang="en-US" dirty="0"/>
              <a:t>Transmission: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853" y="1280160"/>
            <a:ext cx="6317705" cy="5029200"/>
          </a:xfrm>
        </p:spPr>
        <p:txBody>
          <a:bodyPr/>
          <a:lstStyle/>
          <a:p>
            <a:r>
              <a:rPr lang="en-US" dirty="0"/>
              <a:t>Reliability:  Highest</a:t>
            </a:r>
          </a:p>
          <a:p>
            <a:pPr lvl="1"/>
            <a:r>
              <a:rPr lang="en-US" dirty="0"/>
              <a:t>Essential for line current differential protection</a:t>
            </a:r>
          </a:p>
          <a:p>
            <a:pPr lvl="1"/>
            <a:r>
              <a:rPr lang="en-US" dirty="0"/>
              <a:t>Redundancy may be used</a:t>
            </a:r>
          </a:p>
          <a:p>
            <a:endParaRPr lang="en-US" dirty="0"/>
          </a:p>
          <a:p>
            <a:r>
              <a:rPr lang="en-US" dirty="0"/>
              <a:t>Latency: Very low – a few </a:t>
            </a:r>
            <a:r>
              <a:rPr lang="en-US" dirty="0" err="1"/>
              <a:t>mS</a:t>
            </a:r>
            <a:r>
              <a:rPr lang="en-US" dirty="0"/>
              <a:t> typically</a:t>
            </a:r>
          </a:p>
          <a:p>
            <a:pPr lvl="1"/>
            <a:r>
              <a:rPr lang="en-US" dirty="0"/>
              <a:t>Some systems can compensate for delay if delay is constant. </a:t>
            </a:r>
          </a:p>
          <a:p>
            <a:pPr lvl="1"/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4593" y="1220442"/>
            <a:ext cx="3184174" cy="481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7457633" y="187532"/>
            <a:ext cx="3878724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>
                <a:latin typeface="+mj-lt"/>
                <a:ea typeface="+mj-ea"/>
                <a:cs typeface="+mj-cs"/>
              </a:rPr>
              <a:t>Telecom Requirements</a:t>
            </a:r>
          </a:p>
        </p:txBody>
      </p:sp>
    </p:spTree>
    <p:extLst>
      <p:ext uri="{BB962C8B-B14F-4D97-AF65-F5344CB8AC3E}">
        <p14:creationId xmlns:p14="http://schemas.microsoft.com/office/powerpoint/2010/main" val="68701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07" y="187532"/>
            <a:ext cx="6917093" cy="914400"/>
          </a:xfrm>
        </p:spPr>
        <p:txBody>
          <a:bodyPr>
            <a:normAutofit/>
          </a:bodyPr>
          <a:lstStyle/>
          <a:p>
            <a:r>
              <a:rPr lang="en-US" dirty="0"/>
              <a:t>Transmission: </a:t>
            </a:r>
            <a:r>
              <a:rPr lang="en-US" dirty="0" err="1"/>
              <a:t>Synchrophasors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507" y="1280160"/>
            <a:ext cx="6271052" cy="5029200"/>
          </a:xfrm>
        </p:spPr>
        <p:txBody>
          <a:bodyPr>
            <a:normAutofit/>
          </a:bodyPr>
          <a:lstStyle/>
          <a:p>
            <a:r>
              <a:rPr lang="en-US" dirty="0"/>
              <a:t>Reliability:  Medium-High</a:t>
            </a:r>
          </a:p>
          <a:p>
            <a:pPr lvl="1"/>
            <a:r>
              <a:rPr lang="en-US" dirty="0"/>
              <a:t>Each PMU is part of a network and provides data for a specific location.</a:t>
            </a:r>
          </a:p>
          <a:p>
            <a:endParaRPr lang="en-US" dirty="0"/>
          </a:p>
          <a:p>
            <a:r>
              <a:rPr lang="en-US" dirty="0"/>
              <a:t>Bandwidth: High</a:t>
            </a:r>
          </a:p>
          <a:p>
            <a:pPr lvl="1"/>
            <a:r>
              <a:rPr lang="en-US" dirty="0"/>
              <a:t>Depends on repetition rate of measurements – can be Mbps</a:t>
            </a:r>
          </a:p>
          <a:p>
            <a:endParaRPr lang="en-US" dirty="0"/>
          </a:p>
          <a:p>
            <a:r>
              <a:rPr lang="en-US" dirty="0"/>
              <a:t>Latency: Sub-cycle time precision required. Limited delay compensation by time stamping packets</a:t>
            </a:r>
          </a:p>
          <a:p>
            <a:pPr lvl="1"/>
            <a:endParaRPr lang="en-US" dirty="0"/>
          </a:p>
        </p:txBody>
      </p:sp>
      <p:pic>
        <p:nvPicPr>
          <p:cNvPr id="6" name="Picture 2" descr="C:\data\Docs\EPRI\Event Presentations\2013-03-06  SG Demo Comms Training\Reference\naspi_map_201211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1558" y="1316895"/>
            <a:ext cx="3644578" cy="3145888"/>
          </a:xfrm>
          <a:prstGeom prst="rect">
            <a:avLst/>
          </a:prstGeom>
          <a:noFill/>
        </p:spPr>
      </p:pic>
      <p:pic>
        <p:nvPicPr>
          <p:cNvPr id="7" name="Picture 4" descr="https://encrypted-tbn1.gstatic.com/images?q=tbn:ANd9GcSORSOKI6lnEiVobL4uzXSGpZmBQ9jxRH4yspOXwHhbw7Ww5tqSN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7378" y="4412974"/>
            <a:ext cx="3391114" cy="1923150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7476744" y="187532"/>
            <a:ext cx="4167860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>
                <a:latin typeface="+mj-lt"/>
                <a:ea typeface="+mj-ea"/>
                <a:cs typeface="+mj-cs"/>
              </a:rPr>
              <a:t>Telecom Requirements</a:t>
            </a:r>
          </a:p>
        </p:txBody>
      </p:sp>
    </p:spTree>
    <p:extLst>
      <p:ext uri="{BB962C8B-B14F-4D97-AF65-F5344CB8AC3E}">
        <p14:creationId xmlns:p14="http://schemas.microsoft.com/office/powerpoint/2010/main" val="150914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researcher finds a need for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3"/>
              </a:rPr>
              <a:t>Effects of </a:t>
            </a:r>
            <a:r>
              <a:rPr lang="en-US" dirty="0" err="1">
                <a:hlinkClick r:id="rId3"/>
              </a:rPr>
              <a:t>Bursty</a:t>
            </a:r>
            <a:r>
              <a:rPr lang="en-US" dirty="0">
                <a:hlinkClick r:id="rId3"/>
              </a:rPr>
              <a:t> Event Traffic on </a:t>
            </a:r>
            <a:r>
              <a:rPr lang="en-US" dirty="0" err="1">
                <a:hlinkClick r:id="rId3"/>
              </a:rPr>
              <a:t>Synchrophasor</a:t>
            </a:r>
            <a:r>
              <a:rPr lang="en-US" dirty="0">
                <a:hlinkClick r:id="rId3"/>
              </a:rPr>
              <a:t> Delays in IEEE C37.118, IEC61850, and IEC60870</a:t>
            </a:r>
            <a:endParaRPr lang="en-US" dirty="0"/>
          </a:p>
          <a:p>
            <a:pPr lvl="1"/>
            <a:r>
              <a:rPr lang="en-US" dirty="0"/>
              <a:t>Wu, Nordstrom, Bakken</a:t>
            </a:r>
          </a:p>
          <a:p>
            <a:pPr lvl="1"/>
            <a:r>
              <a:rPr lang="en-US" dirty="0"/>
              <a:t>IEEE </a:t>
            </a:r>
            <a:r>
              <a:rPr lang="en-US" dirty="0" err="1"/>
              <a:t>SmartGridComm</a:t>
            </a:r>
            <a:r>
              <a:rPr lang="en-US" dirty="0"/>
              <a:t> 2015</a:t>
            </a:r>
          </a:p>
          <a:p>
            <a:pPr lvl="1"/>
            <a:endParaRPr lang="en-US" dirty="0"/>
          </a:p>
          <a:p>
            <a:r>
              <a:rPr lang="en-US" dirty="0" err="1"/>
              <a:t>OpNet</a:t>
            </a:r>
            <a:r>
              <a:rPr lang="en-US" dirty="0"/>
              <a:t> simulation of substation network environment combining protection event messages (IEC 61850 GOOSE), control center SCADA (IEC60870-5-104), and </a:t>
            </a:r>
            <a:r>
              <a:rPr lang="en-US" dirty="0" err="1"/>
              <a:t>Synchrophasor</a:t>
            </a:r>
            <a:r>
              <a:rPr lang="en-US" dirty="0"/>
              <a:t> data (IEEE C37.118)</a:t>
            </a:r>
          </a:p>
          <a:p>
            <a:r>
              <a:rPr lang="en-US"/>
              <a:t>Summary conclusion </a:t>
            </a:r>
            <a:r>
              <a:rPr lang="en-US" dirty="0"/>
              <a:t>– Although the average data load can easily be accommodated with 100 Mbps Ethernet, under certain event conditions, application requirements are not met</a:t>
            </a:r>
          </a:p>
        </p:txBody>
      </p:sp>
    </p:spTree>
    <p:extLst>
      <p:ext uri="{BB962C8B-B14F-4D97-AF65-F5344CB8AC3E}">
        <p14:creationId xmlns:p14="http://schemas.microsoft.com/office/powerpoint/2010/main" val="71172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Current status is lack of awareness of TSN in utility market</a:t>
            </a:r>
          </a:p>
          <a:p>
            <a:r>
              <a:rPr lang="en-US" dirty="0"/>
              <a:t>In cases where any deterministic solutions are employed, they are proprietary.</a:t>
            </a:r>
          </a:p>
          <a:p>
            <a:endParaRPr lang="en-US" dirty="0"/>
          </a:p>
          <a:p>
            <a:r>
              <a:rPr lang="en-US" dirty="0"/>
              <a:t>Would 802.1 TSN be interested in contributing to the development of an 802.24 white paper on how TSN can address utility application requirements for</a:t>
            </a:r>
          </a:p>
          <a:p>
            <a:pPr lvl="1"/>
            <a:r>
              <a:rPr lang="en-US" dirty="0"/>
              <a:t>Substations LANs</a:t>
            </a:r>
          </a:p>
          <a:p>
            <a:pPr lvl="1"/>
            <a:r>
              <a:rPr lang="en-US" dirty="0"/>
              <a:t>Protection</a:t>
            </a:r>
          </a:p>
          <a:p>
            <a:pPr lvl="1"/>
            <a:r>
              <a:rPr lang="en-US" dirty="0" err="1"/>
              <a:t>Synchrophasors</a:t>
            </a:r>
            <a:endParaRPr lang="en-US" dirty="0"/>
          </a:p>
          <a:p>
            <a:pPr lvl="1"/>
            <a:r>
              <a:rPr lang="en-US"/>
              <a:t>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259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360</Words>
  <Application>Microsoft Office PowerPoint</Application>
  <PresentationFormat>Widescreen</PresentationFormat>
  <Paragraphs>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Utility Applications of TSN </vt:lpstr>
      <vt:lpstr>802.24 Overview</vt:lpstr>
      <vt:lpstr>Presentation Objectives</vt:lpstr>
      <vt:lpstr>Transmission: Protection</vt:lpstr>
      <vt:lpstr>Transmission: Synchrophasors</vt:lpstr>
      <vt:lpstr>One researcher finds a need for TSN</vt:lpstr>
      <vt:lpstr>Discussion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Standardization of VLAN subinteface YANG</dc:title>
  <dc:creator>Robert Wilton -X (rwilton - ENSOFT LIMITED at Cisco)</dc:creator>
  <cp:lastModifiedBy>Godfrey, Tim</cp:lastModifiedBy>
  <cp:revision>46</cp:revision>
  <dcterms:created xsi:type="dcterms:W3CDTF">2016-05-04T16:41:33Z</dcterms:created>
  <dcterms:modified xsi:type="dcterms:W3CDTF">2016-07-27T17:55:44Z</dcterms:modified>
</cp:coreProperties>
</file>