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8" r:id="rId2"/>
    <p:sldId id="350" r:id="rId3"/>
    <p:sldId id="285" r:id="rId4"/>
    <p:sldId id="270" r:id="rId5"/>
    <p:sldId id="381" r:id="rId6"/>
    <p:sldId id="382" r:id="rId7"/>
    <p:sldId id="383" r:id="rId8"/>
    <p:sldId id="325" r:id="rId9"/>
    <p:sldId id="283" r:id="rId10"/>
    <p:sldId id="342" r:id="rId11"/>
    <p:sldId id="343" r:id="rId12"/>
    <p:sldId id="375" r:id="rId13"/>
    <p:sldId id="352" r:id="rId14"/>
    <p:sldId id="384" r:id="rId15"/>
    <p:sldId id="378" r:id="rId16"/>
    <p:sldId id="379" r:id="rId17"/>
    <p:sldId id="380" r:id="rId18"/>
    <p:sldId id="357" r:id="rId19"/>
    <p:sldId id="376" r:id="rId20"/>
    <p:sldId id="377" r:id="rId21"/>
    <p:sldId id="363" r:id="rId22"/>
    <p:sldId id="365" r:id="rId23"/>
    <p:sldId id="336" r:id="rId24"/>
    <p:sldId id="322" r:id="rId25"/>
    <p:sldId id="309" r:id="rId26"/>
    <p:sldId id="348" r:id="rId27"/>
    <p:sldId id="385" r:id="rId2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37" autoAdjust="0"/>
    <p:restoredTop sz="94099" autoAdjust="0"/>
  </p:normalViewPr>
  <p:slideViewPr>
    <p:cSldViewPr>
      <p:cViewPr varScale="1">
        <p:scale>
          <a:sx n="120" d="100"/>
          <a:sy n="120" d="100"/>
        </p:scale>
        <p:origin x="15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375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F9031878-2613-4CF8-8C8B-1C8D0CA1FB2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666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007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802.24-17-00010r0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Mar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4-01-sgtg-wireless-characteristics-matrix-update-2017.xls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6-00-sgtg-tsn-utility-applications-white-paper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5-00-IoTg-source-files-of-2015-36-1.zi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24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6/omniran-16-0083-00-5gaa-use-of-industry-connections-in-ieee-802.pptx" TargetMode="External"/><Relationship Id="rId2" Type="http://schemas.openxmlformats.org/officeDocument/2006/relationships/hyperlink" Target="https://standards.ieee.org/about/sasb/iccom/iccom_opsman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2017 Meeting</a:t>
            </a:r>
          </a:p>
          <a:p>
            <a:endParaRPr lang="en-US" dirty="0"/>
          </a:p>
          <a:p>
            <a:r>
              <a:rPr lang="en-US" dirty="0"/>
              <a:t>Vancouver, BC, Canada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of PAP2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7772400" cy="4799012"/>
          </a:xfrm>
        </p:spPr>
        <p:txBody>
          <a:bodyPr>
            <a:normAutofit/>
          </a:bodyPr>
          <a:lstStyle/>
          <a:p>
            <a:r>
              <a:rPr lang="en-US" dirty="0"/>
              <a:t>History:</a:t>
            </a:r>
          </a:p>
          <a:p>
            <a:pPr lvl="1"/>
            <a:r>
              <a:rPr lang="en-US" dirty="0"/>
              <a:t>Latest version </a:t>
            </a:r>
            <a:r>
              <a:rPr lang="en-US" dirty="0">
                <a:hlinkClick r:id="rId2"/>
              </a:rPr>
              <a:t>802.24-17-0004r1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SGIP Study Group has been formed for Matrix update</a:t>
            </a:r>
          </a:p>
          <a:p>
            <a:pPr lvl="1"/>
            <a:r>
              <a:rPr lang="en-US" dirty="0"/>
              <a:t>802.24 will provide updated data for 802 standards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5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Owners for updating (in coordination with WGs)</a:t>
            </a:r>
          </a:p>
          <a:p>
            <a:pPr lvl="1"/>
            <a:r>
              <a:rPr lang="en-US" dirty="0"/>
              <a:t>802.16 column</a:t>
            </a:r>
          </a:p>
          <a:p>
            <a:pPr lvl="2"/>
            <a:r>
              <a:rPr lang="en-US" dirty="0"/>
              <a:t>Tim Godfrey, Harry Bims.  </a:t>
            </a:r>
          </a:p>
          <a:p>
            <a:pPr lvl="3"/>
            <a:r>
              <a:rPr lang="en-US" dirty="0"/>
              <a:t>Remove 16m (done)</a:t>
            </a:r>
          </a:p>
          <a:p>
            <a:pPr lvl="3"/>
            <a:r>
              <a:rPr lang="en-US" dirty="0"/>
              <a:t>Add 16s (done)</a:t>
            </a:r>
          </a:p>
          <a:p>
            <a:pPr lvl="1"/>
            <a:r>
              <a:rPr lang="en-US" dirty="0"/>
              <a:t>802.11ah</a:t>
            </a:r>
          </a:p>
          <a:p>
            <a:pPr lvl="2"/>
            <a:r>
              <a:rPr lang="en-US" dirty="0" err="1"/>
              <a:t>Yongho</a:t>
            </a:r>
            <a:r>
              <a:rPr lang="en-US" dirty="0"/>
              <a:t> delegated to Alfred </a:t>
            </a:r>
            <a:r>
              <a:rPr lang="en-US" dirty="0" err="1"/>
              <a:t>Asterjadhi</a:t>
            </a:r>
            <a:r>
              <a:rPr lang="en-US" dirty="0"/>
              <a:t>  (column provided and added)</a:t>
            </a:r>
          </a:p>
          <a:p>
            <a:pPr lvl="2"/>
            <a:r>
              <a:rPr lang="en-US" dirty="0"/>
              <a:t>Question identified about spectrum efficiency of 11ac to be investigated (TBD)</a:t>
            </a:r>
          </a:p>
          <a:p>
            <a:pPr lvl="1"/>
            <a:r>
              <a:rPr lang="en-US" dirty="0"/>
              <a:t>802.15.4 column (Ruben Salazar)</a:t>
            </a:r>
          </a:p>
          <a:p>
            <a:pPr lvl="2"/>
            <a:r>
              <a:rPr lang="en-US" dirty="0"/>
              <a:t>Done</a:t>
            </a:r>
          </a:p>
          <a:p>
            <a:pPr lvl="1"/>
            <a:r>
              <a:rPr lang="en-US" dirty="0"/>
              <a:t>802.22 – Column received from Apurva incorporated into 24-17-0004r2</a:t>
            </a:r>
          </a:p>
          <a:p>
            <a:endParaRPr lang="en-US" dirty="0"/>
          </a:p>
          <a:p>
            <a:r>
              <a:rPr lang="en-US" dirty="0"/>
              <a:t>Open Issues:</a:t>
            </a:r>
          </a:p>
          <a:p>
            <a:pPr lvl="1"/>
            <a:r>
              <a:rPr lang="en-US" dirty="0"/>
              <a:t>Average uplink cell spectral efficiency	</a:t>
            </a:r>
            <a:r>
              <a:rPr lang="en-US" dirty="0" err="1"/>
              <a:t>Mbps</a:t>
            </a:r>
            <a:r>
              <a:rPr lang="en-US" dirty="0"/>
              <a:t>/Hz   (802.11 values,</a:t>
            </a:r>
          </a:p>
          <a:p>
            <a:pPr lvl="2"/>
            <a:r>
              <a:rPr lang="en-US" dirty="0"/>
              <a:t>Should it be N/A because it is not sector/cell based. </a:t>
            </a:r>
          </a:p>
          <a:p>
            <a:pPr lvl="2"/>
            <a:r>
              <a:rPr lang="en-US" dirty="0"/>
              <a:t>Action to coordinate with 802.11 to find answers. 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73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Y23: Need to determine spectral efficiency and formula</a:t>
            </a:r>
          </a:p>
          <a:p>
            <a:endParaRPr lang="en-US" dirty="0"/>
          </a:p>
          <a:p>
            <a:r>
              <a:rPr lang="en-US" dirty="0"/>
              <a:t>Open Issues:</a:t>
            </a:r>
          </a:p>
          <a:p>
            <a:pPr lvl="1"/>
            <a:r>
              <a:rPr lang="en-US" dirty="0"/>
              <a:t>Average uplink cell spectral efficiency	</a:t>
            </a:r>
            <a:r>
              <a:rPr lang="en-US" dirty="0" err="1"/>
              <a:t>Mbps</a:t>
            </a:r>
            <a:r>
              <a:rPr lang="en-US" dirty="0"/>
              <a:t>/Hz   (802.11 values)</a:t>
            </a:r>
          </a:p>
          <a:p>
            <a:pPr lvl="2"/>
            <a:r>
              <a:rPr lang="en-US" dirty="0"/>
              <a:t>Should it be N/A because it is not sector/cell based.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70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802.24.2</a:t>
            </a:r>
            <a:br>
              <a:rPr lang="en-US" dirty="0"/>
            </a:br>
            <a:r>
              <a:rPr lang="en-US" dirty="0"/>
              <a:t>IoT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50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802.15 IG DEP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Explore collaboration with 802.3</a:t>
            </a:r>
          </a:p>
          <a:p>
            <a:r>
              <a:rPr lang="en-US" dirty="0"/>
              <a:t>Explore collaboration with 802.11</a:t>
            </a:r>
          </a:p>
          <a:p>
            <a:r>
              <a:rPr lang="en-US" dirty="0"/>
              <a:t>Consider Licensed spectrum.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568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802.24.2 Liaison Coordinator's Report</a:t>
            </a:r>
          </a:p>
          <a:p>
            <a:pPr lvl="1"/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Wael </a:t>
            </a:r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Diab</a:t>
            </a:r>
            <a:endParaRPr lang="en-US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en-US" dirty="0"/>
          </a:p>
          <a:p>
            <a:pPr lvl="2"/>
            <a:r>
              <a:rPr lang="en-US" dirty="0">
                <a:effectLst/>
              </a:rPr>
              <a:t>Not Available</a:t>
            </a:r>
          </a:p>
          <a:p>
            <a:pPr lvl="2"/>
            <a:endParaRPr lang="en-US" dirty="0">
              <a:effectLst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IIC Liaison Report</a:t>
            </a:r>
          </a:p>
          <a:p>
            <a:pPr rtl="0" eaLnBrk="1" fontAlgn="base" hangingPunct="1"/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new liaison requests</a:t>
            </a:r>
          </a:p>
          <a:p>
            <a:pPr lvl="1"/>
            <a:r>
              <a:rPr lang="en-US" dirty="0"/>
              <a:t>Request to explore liaison with Wi-Fi Alliance IoT Group. </a:t>
            </a:r>
          </a:p>
          <a:p>
            <a:pPr lvl="1"/>
            <a:r>
              <a:rPr lang="en-US" dirty="0"/>
              <a:t>802.24 will initiate the liaison request</a:t>
            </a:r>
          </a:p>
          <a:p>
            <a:pPr lvl="2"/>
            <a:r>
              <a:rPr lang="en-US" dirty="0"/>
              <a:t>(Action Wael)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300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P2413 Liaison Report</a:t>
            </a:r>
          </a:p>
          <a:p>
            <a:pPr lvl="1"/>
            <a:r>
              <a:rPr lang="en-US" dirty="0"/>
              <a:t>Ludwig </a:t>
            </a:r>
            <a:r>
              <a:rPr lang="en-US" dirty="0" err="1"/>
              <a:t>Winkel</a:t>
            </a:r>
            <a:endParaRPr lang="en-US" dirty="0"/>
          </a:p>
          <a:p>
            <a:pPr lvl="1"/>
            <a:r>
              <a:rPr lang="en-US" dirty="0"/>
              <a:t>Working as fast as possible on “thin draft”</a:t>
            </a:r>
          </a:p>
          <a:p>
            <a:pPr lvl="2"/>
            <a:r>
              <a:rPr lang="en-US" dirty="0"/>
              <a:t>In WG Review currently. Decision in next meeting late March.</a:t>
            </a:r>
          </a:p>
          <a:p>
            <a:pPr lvl="2"/>
            <a:r>
              <a:rPr lang="en-US" dirty="0"/>
              <a:t>April to June - circulate document to liaison partners before publishing</a:t>
            </a:r>
          </a:p>
          <a:p>
            <a:pPr lvl="2"/>
            <a:r>
              <a:rPr lang="en-US" dirty="0"/>
              <a:t>When this become available, 802.24 will notify members on the reflector.</a:t>
            </a:r>
          </a:p>
          <a:p>
            <a:pPr lvl="2"/>
            <a:r>
              <a:rPr lang="en-US" dirty="0"/>
              <a:t>Not decided if it will be published as draft or edition 1.</a:t>
            </a:r>
          </a:p>
          <a:p>
            <a:pPr lvl="2"/>
            <a:r>
              <a:rPr lang="en-US" dirty="0"/>
              <a:t>We will plan on more in-depth discussion in Berlin.</a:t>
            </a:r>
          </a:p>
          <a:p>
            <a:pPr lvl="1"/>
            <a:r>
              <a:rPr lang="en-US" dirty="0"/>
              <a:t>To harmonize IEEE work with other bodies – ISO IEC JTC1 new SC 41.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Action – plan additional slot for 24.2 in Berlin to discuss the P2413 draft. </a:t>
            </a:r>
          </a:p>
          <a:p>
            <a:pPr lvl="2"/>
            <a:r>
              <a:rPr lang="en-US" dirty="0"/>
              <a:t>Invite automotive tutorial team to participate.</a:t>
            </a:r>
          </a:p>
          <a:p>
            <a:endParaRPr lang="en-US" dirty="0"/>
          </a:p>
          <a:p>
            <a:r>
              <a:rPr lang="en-US" dirty="0"/>
              <a:t>Relationship to 24.2 IoT White Paper</a:t>
            </a:r>
          </a:p>
          <a:p>
            <a:pPr lvl="1"/>
            <a:r>
              <a:rPr lang="en-US" dirty="0"/>
              <a:t>Can be use to explain to the 802 community how 802 fits into the overall </a:t>
            </a:r>
            <a:r>
              <a:rPr lang="en-US" dirty="0" err="1"/>
              <a:t>IoT</a:t>
            </a:r>
            <a:r>
              <a:rPr lang="en-US" dirty="0"/>
              <a:t> architecture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117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Review and plan </a:t>
            </a:r>
            <a:r>
              <a:rPr lang="en-US" dirty="0" err="1"/>
              <a:t>IoT</a:t>
            </a:r>
            <a:r>
              <a:rPr lang="en-US" dirty="0"/>
              <a:t> white paper development</a:t>
            </a:r>
          </a:p>
          <a:p>
            <a:pPr lvl="1"/>
            <a:r>
              <a:rPr lang="en-US" dirty="0"/>
              <a:t>Chris </a:t>
            </a:r>
            <a:r>
              <a:rPr lang="en-US" dirty="0" err="1"/>
              <a:t>DiMinico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Discussion on IoT White Paper Draft</a:t>
            </a:r>
          </a:p>
          <a:p>
            <a:pPr lvl="1"/>
            <a:r>
              <a:rPr lang="en-US" dirty="0"/>
              <a:t>24-15-36r1</a:t>
            </a:r>
          </a:p>
          <a:p>
            <a:pPr lvl="1"/>
            <a:r>
              <a:rPr lang="en-US" dirty="0"/>
              <a:t>No updates since November</a:t>
            </a:r>
          </a:p>
          <a:p>
            <a:pPr lvl="1"/>
            <a:r>
              <a:rPr lang="en-US" dirty="0"/>
              <a:t>Call for text contributions from members for this draft. </a:t>
            </a:r>
          </a:p>
          <a:p>
            <a:pPr lvl="1"/>
            <a:r>
              <a:rPr lang="en-US" dirty="0"/>
              <a:t>Add a section to identify target markets and use cases (at high level), and map them to other standards/organizations, and to the relevant 802 standards.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Also include IEC work in TSN profiles for industrial automation, and TC 65 (smart manufacturing) and TC 57 for utilities.  Coordinate with TSN white paper.  Profiles to improve compatibility – select the necessary functionality from 802.1 amendments in multiple application domains.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961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802.24.1</a:t>
            </a:r>
            <a:br>
              <a:rPr lang="en-US" dirty="0"/>
            </a:br>
            <a:r>
              <a:rPr lang="en-US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109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Outline of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77200" cy="543877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Captured as 802.24-17-0006r0</a:t>
            </a:r>
          </a:p>
          <a:p>
            <a:pPr lvl="2"/>
            <a:r>
              <a:rPr lang="en-US" dirty="0">
                <a:hlinkClick r:id="rId2"/>
              </a:rPr>
              <a:t>https://mentor.ieee.org/802.24/dcn/17/24-17-0006-00-sgtg-tsn-utility-applications-white-paper.docx</a:t>
            </a:r>
            <a:endParaRPr lang="en-US" dirty="0"/>
          </a:p>
          <a:p>
            <a:endParaRPr lang="en-US" dirty="0"/>
          </a:p>
          <a:p>
            <a:r>
              <a:rPr lang="en-US" dirty="0"/>
              <a:t>Update for this meeting posted as </a:t>
            </a:r>
            <a:r>
              <a:rPr lang="en-US" dirty="0"/>
              <a:t>802.24-17-0006r1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045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24-17-0007-01-0000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	</a:t>
            </a:r>
          </a:p>
          <a:p>
            <a:pPr lvl="1"/>
            <a:r>
              <a:rPr lang="en-US" altLang="en-US" dirty="0"/>
              <a:t>Tuesday PM2		</a:t>
            </a:r>
          </a:p>
          <a:p>
            <a:pPr lvl="1"/>
            <a:r>
              <a:rPr lang="en-US" altLang="en-US" dirty="0"/>
              <a:t>Wednesday PM2	   (2</a:t>
            </a:r>
            <a:r>
              <a:rPr lang="en-US" altLang="en-US" baseline="30000" dirty="0"/>
              <a:t>nd</a:t>
            </a:r>
            <a:r>
              <a:rPr lang="en-US" altLang="en-US" dirty="0"/>
              <a:t> hour to join with 802.1 TSN)</a:t>
            </a:r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11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>
            <a:normAutofit/>
          </a:bodyPr>
          <a:lstStyle/>
          <a:p>
            <a:r>
              <a:rPr lang="en-US" dirty="0"/>
              <a:t>Text contributions to the outline were requested by reflector</a:t>
            </a:r>
          </a:p>
          <a:p>
            <a:endParaRPr lang="en-US" dirty="0"/>
          </a:p>
          <a:p>
            <a:r>
              <a:rPr lang="en-US" dirty="0"/>
              <a:t>Review any contributions</a:t>
            </a:r>
          </a:p>
          <a:p>
            <a:endParaRPr lang="en-US" dirty="0"/>
          </a:p>
          <a:p>
            <a:r>
              <a:rPr lang="en-US" dirty="0"/>
              <a:t>Continue call for contributions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096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marL="971550" lvl="1" indent="-514350">
              <a:buAutoNum type="arabicParenR"/>
            </a:pPr>
            <a:r>
              <a:rPr lang="en-US" dirty="0"/>
              <a:t>Wael: Initiate Liaison with Wi-Fi Alliance IoT TG </a:t>
            </a:r>
          </a:p>
          <a:p>
            <a:pPr marL="971550" lvl="1" indent="-514350">
              <a:buAutoNum type="arabicParenR"/>
            </a:pPr>
            <a:r>
              <a:rPr lang="en-US" dirty="0"/>
              <a:t>Tim– plan additional meeting slot for 24.2 in Berlin to discuss the P2413 draft.  Invite automotive tutorial team to participate.</a:t>
            </a:r>
          </a:p>
          <a:p>
            <a:pPr marL="971550" lvl="1" indent="-514350">
              <a:buFontTx/>
              <a:buAutoNum type="arabicParenR"/>
            </a:pPr>
            <a:r>
              <a:rPr lang="en-US" dirty="0"/>
              <a:t>Tim: Wireless Matrix: Coordinate with 802.11 to find spectral efficiency details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r>
              <a:rPr lang="en-US" dirty="0"/>
              <a:t>None</a:t>
            </a:r>
          </a:p>
          <a:p>
            <a:endParaRPr lang="en-US" dirty="0"/>
          </a:p>
          <a:p>
            <a:r>
              <a:rPr lang="en-US" dirty="0"/>
              <a:t>Adjourn to 802.1 TSN   (17:00)</a:t>
            </a:r>
          </a:p>
          <a:p>
            <a:pPr lvl="1"/>
            <a:r>
              <a:rPr lang="en-US" dirty="0" err="1"/>
              <a:t>Saturna</a:t>
            </a:r>
            <a:r>
              <a:rPr lang="en-US" dirty="0"/>
              <a:t> Island Room, Discovery Floor, Fairmont Hotel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04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2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802.24 white paper on </a:t>
            </a:r>
            <a:r>
              <a:rPr lang="en-US" dirty="0" err="1"/>
              <a:t>IoT</a:t>
            </a:r>
            <a:r>
              <a:rPr lang="en-US" dirty="0"/>
              <a:t> and P2413?  </a:t>
            </a:r>
          </a:p>
          <a:p>
            <a:pPr lvl="1"/>
            <a:r>
              <a:rPr lang="en-US" dirty="0"/>
              <a:t>Maybe more towards completion of P2413? </a:t>
            </a:r>
          </a:p>
          <a:p>
            <a:pPr lvl="1"/>
            <a:r>
              <a:rPr lang="en-US" dirty="0"/>
              <a:t>Agnostic to underlying communications, but applicable to all 802 standards. </a:t>
            </a:r>
          </a:p>
          <a:p>
            <a:pPr lvl="1"/>
            <a:r>
              <a:rPr lang="en-US" dirty="0"/>
              <a:t>Highlight the relationship between P2413 and 802 standards.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(status as of March 2017 – wait until Thin Draft is available)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2115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802.15.12 ULI</a:t>
            </a:r>
          </a:p>
          <a:p>
            <a:pPr lvl="1"/>
            <a:r>
              <a:rPr lang="en-US" dirty="0"/>
              <a:t>Eventually, we can explain how it relates to the rest of 802, and better integration.  Well defined ways of integrating.</a:t>
            </a:r>
          </a:p>
          <a:p>
            <a:pPr lvl="1"/>
            <a:r>
              <a:rPr lang="en-US" dirty="0"/>
              <a:t>Take this up when there is a draft</a:t>
            </a:r>
          </a:p>
          <a:p>
            <a:endParaRPr lang="en-US" dirty="0"/>
          </a:p>
          <a:p>
            <a:r>
              <a:rPr lang="en-US" dirty="0"/>
              <a:t>802.15.4s SMR – spectrum management resources</a:t>
            </a:r>
          </a:p>
          <a:p>
            <a:pPr lvl="1"/>
            <a:r>
              <a:rPr lang="en-US" dirty="0"/>
              <a:t>Can 802.24 provide an input with respect to Smart Grid or IoT? </a:t>
            </a:r>
          </a:p>
          <a:p>
            <a:pPr lvl="1"/>
            <a:r>
              <a:rPr lang="en-US" dirty="0"/>
              <a:t>IEC 65C WG 17 dealing with coexistence management and spectrum policy</a:t>
            </a:r>
          </a:p>
          <a:p>
            <a:pPr lvl="1"/>
            <a:r>
              <a:rPr lang="en-US" dirty="0"/>
              <a:t>ETSI TCRRS  reconfigurable radio systems</a:t>
            </a:r>
          </a:p>
          <a:p>
            <a:pPr lvl="1"/>
            <a:r>
              <a:rPr lang="en-US" dirty="0"/>
              <a:t>ETSI TCERM WG 41 – defining a central coordination point to handle spectrum.</a:t>
            </a:r>
          </a:p>
          <a:p>
            <a:pPr lvl="2"/>
            <a:r>
              <a:rPr lang="en-US" dirty="0"/>
              <a:t>Sharing and increasing coexistence and providing better QoS </a:t>
            </a:r>
          </a:p>
          <a:p>
            <a:r>
              <a:rPr lang="en-US" dirty="0"/>
              <a:t>Coordinate with 802.22.3  (TBD – check with Apurva)</a:t>
            </a:r>
          </a:p>
          <a:p>
            <a:r>
              <a:rPr lang="en-US" dirty="0"/>
              <a:t>Action Plan:  </a:t>
            </a:r>
          </a:p>
          <a:p>
            <a:pPr lvl="1"/>
            <a:r>
              <a:rPr lang="en-US" dirty="0"/>
              <a:t>Coordinate with ULI initiative</a:t>
            </a:r>
          </a:p>
          <a:p>
            <a:pPr lvl="1"/>
            <a:r>
              <a:rPr lang="en-US" dirty="0"/>
              <a:t>4s resource management is defined, but now how they are used  </a:t>
            </a:r>
          </a:p>
          <a:p>
            <a:pPr lvl="3"/>
            <a:r>
              <a:rPr lang="en-US" dirty="0"/>
              <a:t>Status – March 2017 – preparing for sponsor ballot</a:t>
            </a:r>
          </a:p>
          <a:p>
            <a:pPr lvl="2"/>
            <a:r>
              <a:rPr lang="en-US" dirty="0"/>
              <a:t>White paper could cover how adaptation and resource management are accomplished.</a:t>
            </a:r>
          </a:p>
          <a:p>
            <a:pPr lvl="2"/>
            <a:r>
              <a:rPr lang="en-US" dirty="0"/>
              <a:t>Including use of metrics for management.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895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600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Future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Monitor the LPWAN IG in 802.15 to see where it goes (and links to IETF)</a:t>
            </a:r>
          </a:p>
          <a:p>
            <a:pPr lvl="1"/>
            <a:r>
              <a:rPr lang="en-US" dirty="0"/>
              <a:t>Report will outline use cases and technologies, and gaps. May form a SG</a:t>
            </a:r>
          </a:p>
          <a:p>
            <a:pPr lvl="1"/>
            <a:r>
              <a:rPr lang="en-US" dirty="0"/>
              <a:t>TBD what the cross-WG aspect is. There may need to be even narrower band PHYs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24.1 should analyze the low-power utility use cases and application of LPWAN.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57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351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- 24-17-0007-00-0000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428890"/>
              </p:ext>
            </p:extLst>
          </p:nvPr>
        </p:nvGraphicFramePr>
        <p:xfrm>
          <a:off x="762000" y="838200"/>
          <a:ext cx="7772400" cy="5486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1908">
                  <a:extLst>
                    <a:ext uri="{9D8B030D-6E8A-4147-A177-3AD203B41FA5}">
                      <a16:colId xmlns:a16="http://schemas.microsoft.com/office/drawing/2014/main" val="2637915544"/>
                    </a:ext>
                  </a:extLst>
                </a:gridCol>
                <a:gridCol w="5365635">
                  <a:extLst>
                    <a:ext uri="{9D8B030D-6E8A-4147-A177-3AD203B41FA5}">
                      <a16:colId xmlns:a16="http://schemas.microsoft.com/office/drawing/2014/main" val="1585303593"/>
                    </a:ext>
                  </a:extLst>
                </a:gridCol>
                <a:gridCol w="874753">
                  <a:extLst>
                    <a:ext uri="{9D8B030D-6E8A-4147-A177-3AD203B41FA5}">
                      <a16:colId xmlns:a16="http://schemas.microsoft.com/office/drawing/2014/main" val="4210505815"/>
                    </a:ext>
                  </a:extLst>
                </a:gridCol>
                <a:gridCol w="408695">
                  <a:extLst>
                    <a:ext uri="{9D8B030D-6E8A-4147-A177-3AD203B41FA5}">
                      <a16:colId xmlns:a16="http://schemas.microsoft.com/office/drawing/2014/main" val="3991531247"/>
                    </a:ext>
                  </a:extLst>
                </a:gridCol>
                <a:gridCol w="621409">
                  <a:extLst>
                    <a:ext uri="{9D8B030D-6E8A-4147-A177-3AD203B41FA5}">
                      <a16:colId xmlns:a16="http://schemas.microsoft.com/office/drawing/2014/main" val="3057243597"/>
                    </a:ext>
                  </a:extLst>
                </a:gridCol>
              </a:tblGrid>
              <a:tr h="18381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802.24 Agenda - March 2017, Vancouver, BC, Canada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24-17-0007-00-0000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4206368660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841842831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907340593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Monday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500558935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1.1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417039047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1.2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Review of Agenda / Approval of Agenda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4:05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372494694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Approve January TAG minutes  24-17-0003-00-0000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4:10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870137844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Introduction/meeting objectives / Review action items from previous meeting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4:15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512118647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 Web Page content update, and relationship with Industry Connections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4:20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892856801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1.6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802.24.1 Smart Grid Task Group 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4:50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457732547"/>
                  </a:ext>
                </a:extLst>
              </a:tr>
              <a:tr h="3307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1.7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ITU and regulatory items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Godfrey/Lynch/Kennedy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4:50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656694503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1.8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Updating SGIP PAP2 Wireless Matrix  24-17-0004-01-sgtg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30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454839488"/>
                  </a:ext>
                </a:extLst>
              </a:tr>
              <a:tr h="2120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1.9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Recess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5:30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504008204"/>
                  </a:ext>
                </a:extLst>
              </a:tr>
              <a:tr h="212087">
                <a:tc>
                  <a:txBody>
                    <a:bodyPr/>
                    <a:lstStyle/>
                    <a:p>
                      <a:pPr algn="ctr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593895494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Tuesday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545350826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Call to Order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DiMinico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66327153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802.24.2 IoT Task Group business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DiMinico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75898058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802.24.2 Liaison Coordinator's Report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Diab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240199386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P2413 Liaison Report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Winkel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20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4:20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408625305"/>
                  </a:ext>
                </a:extLst>
              </a:tr>
              <a:tr h="1767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Review and plan IoT white paper development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DiMinico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45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4:40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653752318"/>
                  </a:ext>
                </a:extLst>
              </a:tr>
              <a:tr h="194415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Recess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DiMinico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5:25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1103389520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061294600"/>
                  </a:ext>
                </a:extLst>
              </a:tr>
              <a:tr h="1838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u="none" strike="noStrike">
                          <a:effectLst/>
                        </a:rPr>
                        <a:t>3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>
                          <a:effectLst/>
                        </a:rPr>
                        <a:t>Wednesday PM2 session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955109363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Call to Order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136725819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Liaison Report from P2030.5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Heile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10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4:00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4292259024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802.24 closing - action items, plans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4:10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2628749857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3.4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Move to 802.1 TSN room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10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4:20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4130771952"/>
                  </a:ext>
                </a:extLst>
              </a:tr>
              <a:tr h="3307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3.5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Meet with 802.1 TSN on White Paper for Time Sensitive Networks for Grid Modernization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Godfrey / Parsons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u="none" strike="noStrike">
                          <a:effectLst/>
                        </a:rPr>
                        <a:t>60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4:30 PM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3546931983"/>
                  </a:ext>
                </a:extLst>
              </a:tr>
              <a:tr h="1696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3.6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Adjourn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>
                          <a:effectLst/>
                        </a:rPr>
                        <a:t>0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5:30 PM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5327" marR="5327" marT="5327" marB="0" anchor="b"/>
                </a:tc>
                <a:extLst>
                  <a:ext uri="{0D108BD9-81ED-4DB2-BD59-A6C34878D82A}">
                    <a16:rowId xmlns:a16="http://schemas.microsoft.com/office/drawing/2014/main" val="892563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Approve January minutes </a:t>
            </a:r>
          </a:p>
          <a:p>
            <a:pPr lvl="1"/>
            <a:r>
              <a:rPr lang="en-US" dirty="0"/>
              <a:t>24-17-0003-00-0000</a:t>
            </a:r>
          </a:p>
          <a:p>
            <a:pPr lvl="2"/>
            <a:r>
              <a:rPr lang="en-US" dirty="0"/>
              <a:t>Approved with unanimous consent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Items:</a:t>
            </a:r>
          </a:p>
          <a:p>
            <a:pPr lvl="1"/>
            <a:r>
              <a:rPr lang="en-US" dirty="0"/>
              <a:t>Tim will post reminder for contribution on IoT to reflector</a:t>
            </a:r>
          </a:p>
          <a:p>
            <a:pPr lvl="2"/>
            <a:r>
              <a:rPr lang="en-US" dirty="0"/>
              <a:t>Done</a:t>
            </a:r>
          </a:p>
          <a:p>
            <a:pPr lvl="1"/>
            <a:r>
              <a:rPr lang="en-US" dirty="0"/>
              <a:t>Ludwig will post Word version 24-15-36r1</a:t>
            </a:r>
          </a:p>
          <a:p>
            <a:pPr lvl="2"/>
            <a:r>
              <a:rPr lang="en-US" dirty="0"/>
              <a:t>Done – </a:t>
            </a:r>
            <a:r>
              <a:rPr lang="en-US" dirty="0">
                <a:hlinkClick r:id="rId2"/>
              </a:rPr>
              <a:t>24-17-0005r0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Page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http://www.ieee802.org/24/</a:t>
            </a:r>
            <a:endParaRPr lang="en-US" dirty="0"/>
          </a:p>
          <a:p>
            <a:endParaRPr lang="en-US" dirty="0"/>
          </a:p>
          <a:p>
            <a:r>
              <a:rPr lang="en-US" dirty="0"/>
              <a:t>Web Page Updated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80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Connections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IEEE-SA has created an Industry Connections activity, with an initiation process:</a:t>
            </a:r>
          </a:p>
          <a:p>
            <a:pPr lvl="1"/>
            <a:r>
              <a:rPr lang="en-US" dirty="0"/>
              <a:t>ICAID: Industry Connections Activity Initiation Document</a:t>
            </a:r>
          </a:p>
          <a:p>
            <a:r>
              <a:rPr lang="en-US" dirty="0"/>
              <a:t>References</a:t>
            </a:r>
          </a:p>
          <a:p>
            <a:pPr lvl="1"/>
            <a:r>
              <a:rPr lang="en-US" dirty="0">
                <a:hlinkClick r:id="rId2"/>
              </a:rPr>
              <a:t>http://standards.ieee.org/develop/indconn/activities.html</a:t>
            </a:r>
          </a:p>
          <a:p>
            <a:pPr lvl="1"/>
            <a:r>
              <a:rPr lang="en-US" dirty="0">
                <a:hlinkClick r:id="rId2"/>
              </a:rPr>
              <a:t>https://standards.ieee.org/about/sasb/iccom/iccom_opsman.pdf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Tutorial on IC in 802 by John </a:t>
            </a:r>
            <a:r>
              <a:rPr lang="en-US" dirty="0" err="1">
                <a:hlinkClick r:id="rId3"/>
              </a:rPr>
              <a:t>D’Ambrosia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7344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802.24 has been asked to consider how its work relates to Industry Connections:</a:t>
            </a:r>
          </a:p>
          <a:p>
            <a:pPr lvl="1"/>
            <a:r>
              <a:rPr lang="en-US" dirty="0"/>
              <a:t>Should there be a relationship between 802.24 and Industry Connections?</a:t>
            </a:r>
          </a:p>
          <a:p>
            <a:pPr lvl="2"/>
            <a:r>
              <a:rPr lang="en-US" dirty="0"/>
              <a:t>Formal or informal?</a:t>
            </a:r>
          </a:p>
          <a:p>
            <a:pPr lvl="1"/>
            <a:r>
              <a:rPr lang="en-US" dirty="0"/>
              <a:t>Is there a benefit for broader connection and exposure within IEEE-SA?</a:t>
            </a:r>
          </a:p>
          <a:p>
            <a:pPr lvl="1"/>
            <a:r>
              <a:rPr lang="en-US" dirty="0"/>
              <a:t>Could IC help our projects with better coordination?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Notes: </a:t>
            </a:r>
          </a:p>
          <a:p>
            <a:pPr marL="457200" lvl="1" indent="0">
              <a:buNone/>
            </a:pPr>
            <a:r>
              <a:rPr lang="en-US" dirty="0"/>
              <a:t>	IC appears to have started in 2013 or 2014, but 802 was not involved until recently. The </a:t>
            </a:r>
            <a:r>
              <a:rPr lang="en-US" dirty="0" err="1"/>
              <a:t>ICCom</a:t>
            </a:r>
            <a:r>
              <a:rPr lang="en-US" dirty="0"/>
              <a:t> has 4 meetings per year.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b="1" dirty="0"/>
              <a:t>Decisions:</a:t>
            </a:r>
          </a:p>
          <a:p>
            <a:pPr marL="800100" lvl="2" indent="0">
              <a:buNone/>
            </a:pPr>
            <a:r>
              <a:rPr lang="en-US" dirty="0"/>
              <a:t>When we initiate a new project, 802.24 will consider whether to engage with IC. </a:t>
            </a:r>
          </a:p>
          <a:p>
            <a:pPr marL="800100" lvl="2" indent="0">
              <a:buNone/>
            </a:pPr>
            <a:endParaRPr lang="en-US" dirty="0"/>
          </a:p>
          <a:p>
            <a:pPr marL="800100" lvl="2" indent="0">
              <a:buNone/>
            </a:pPr>
            <a:r>
              <a:rPr lang="en-US" dirty="0"/>
              <a:t>802.24 will examine (or liaison with) IC Committee to determine if we want to be involved with any existing IC activities. 802.24 has been introduced to </a:t>
            </a:r>
            <a:r>
              <a:rPr lang="en-US" dirty="0"/>
              <a:t>Rudi Schubert for coordination. 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Further Discussion</a:t>
            </a:r>
          </a:p>
          <a:p>
            <a:pPr marL="457200" lvl="1" indent="0">
              <a:buNone/>
            </a:pPr>
            <a:r>
              <a:rPr lang="en-US" dirty="0"/>
              <a:t>	Could we expand the scope or add to existing IC projects? Specifically providing 802-specific input.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45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and 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dirty="0"/>
              <a:t>No regulatory items related to 802.24 currently known.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13069</TotalTime>
  <Words>1516</Words>
  <Application>Microsoft Office PowerPoint</Application>
  <PresentationFormat>On-screen Show (4:3)</PresentationFormat>
  <Paragraphs>382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Arial1</vt:lpstr>
      <vt:lpstr>Calibri</vt:lpstr>
      <vt:lpstr>Times New Roman</vt:lpstr>
      <vt:lpstr>Times New Roman1</vt:lpstr>
      <vt:lpstr>Office Theme</vt:lpstr>
      <vt:lpstr>802.24 Vertical Applications TAG</vt:lpstr>
      <vt:lpstr>802.24 Overview</vt:lpstr>
      <vt:lpstr>Agenda - 24-17-0007-00-0000</vt:lpstr>
      <vt:lpstr>Monday: 802.24 TAG</vt:lpstr>
      <vt:lpstr>Web Page Review</vt:lpstr>
      <vt:lpstr>Industry Connections Process</vt:lpstr>
      <vt:lpstr>Discussion points</vt:lpstr>
      <vt:lpstr>Monday 802.24.1</vt:lpstr>
      <vt:lpstr>ITU and Radio Regulatory Items</vt:lpstr>
      <vt:lpstr>Update of PAP2 Wireless Matrix</vt:lpstr>
      <vt:lpstr>Update Plan</vt:lpstr>
      <vt:lpstr>Notes on Editing</vt:lpstr>
      <vt:lpstr>Tuesday 802.24.2 IoT TG</vt:lpstr>
      <vt:lpstr>Discussion on 802.15 IG DEP</vt:lpstr>
      <vt:lpstr>Monday: 802.24.2</vt:lpstr>
      <vt:lpstr>802.24.2</vt:lpstr>
      <vt:lpstr>802.24.2</vt:lpstr>
      <vt:lpstr>Wednesday 802.24.1 Smart Grid TG</vt:lpstr>
      <vt:lpstr>Outline of TSN white paper</vt:lpstr>
      <vt:lpstr>Development</vt:lpstr>
      <vt:lpstr>802.24 TAG closing</vt:lpstr>
      <vt:lpstr>PowerPoint Presentation</vt:lpstr>
      <vt:lpstr>Future Opportunities Tracking (1)</vt:lpstr>
      <vt:lpstr>Future Opportunities Tracking (2)</vt:lpstr>
      <vt:lpstr>Future Opportunities Tracking (3)</vt:lpstr>
      <vt:lpstr>Other Future Opportunities</vt:lpstr>
      <vt:lpstr>Others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339</cp:revision>
  <cp:lastPrinted>1998-02-10T13:28:06Z</cp:lastPrinted>
  <dcterms:created xsi:type="dcterms:W3CDTF">2015-05-13T21:49:41Z</dcterms:created>
  <dcterms:modified xsi:type="dcterms:W3CDTF">2017-03-15T23:35:12Z</dcterms:modified>
</cp:coreProperties>
</file>