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8" r:id="rId2"/>
    <p:sldId id="405" r:id="rId3"/>
    <p:sldId id="395" r:id="rId4"/>
    <p:sldId id="393" r:id="rId5"/>
    <p:sldId id="350" r:id="rId6"/>
    <p:sldId id="394" r:id="rId7"/>
    <p:sldId id="396" r:id="rId8"/>
    <p:sldId id="403" r:id="rId9"/>
    <p:sldId id="398" r:id="rId10"/>
    <p:sldId id="400" r:id="rId11"/>
    <p:sldId id="399" r:id="rId12"/>
    <p:sldId id="402" r:id="rId13"/>
    <p:sldId id="397" r:id="rId14"/>
    <p:sldId id="401" r:id="rId15"/>
    <p:sldId id="404"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32" autoAdjust="0"/>
    <p:restoredTop sz="94163" autoAdjust="0"/>
  </p:normalViewPr>
  <p:slideViewPr>
    <p:cSldViewPr>
      <p:cViewPr varScale="1">
        <p:scale>
          <a:sx n="59" d="100"/>
          <a:sy n="59" d="100"/>
        </p:scale>
        <p:origin x="-336" y="-84"/>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397867-7941-4A6E-8E64-00B6E3A226C5}" type="slidenum">
              <a:rPr lang="en-US" altLang="en-US"/>
              <a:pPr/>
              <a:t>3</a:t>
            </a:fld>
            <a:endParaRPr lang="en-US" altLang="en-US"/>
          </a:p>
        </p:txBody>
      </p:sp>
      <p:sp>
        <p:nvSpPr>
          <p:cNvPr id="274434" name="Rectangle 2"/>
          <p:cNvSpPr>
            <a:spLocks noGrp="1" noRot="1" noChangeAspect="1" noChangeArrowheads="1" noTextEdit="1"/>
          </p:cNvSpPr>
          <p:nvPr>
            <p:ph type="sldImg"/>
          </p:nvPr>
        </p:nvSpPr>
        <p:spPr>
          <a:xfrm>
            <a:off x="1154113" y="701675"/>
            <a:ext cx="4625975" cy="3468688"/>
          </a:xfrm>
          <a:ln/>
        </p:spPr>
      </p:sp>
      <p:sp>
        <p:nvSpPr>
          <p:cNvPr id="2744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85088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300007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802.24-17-00014r1</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May 2017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24/dcn/16/24-16-0036-00-0000-sub-1-ghz-white-pape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802.24-smart-grid-whitepaper.pdf"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mentor.ieee.org/802.24/dcn/16/24-16-0009-02-sgtg-consolidated-smart-grid-white-paper-presentation.ppt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IEEE 802 Workshop Program</a:t>
            </a:r>
          </a:p>
          <a:p>
            <a:r>
              <a:rPr lang="en-US" dirty="0"/>
              <a:t>May 12, 2017</a:t>
            </a:r>
          </a:p>
          <a:p>
            <a:r>
              <a:rPr lang="en-US" dirty="0"/>
              <a:t>Daejeon, Korea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Smart Grid Task Group Activities</a:t>
            </a:r>
          </a:p>
        </p:txBody>
      </p:sp>
      <p:sp>
        <p:nvSpPr>
          <p:cNvPr id="3" name="Content Placeholder 2"/>
          <p:cNvSpPr>
            <a:spLocks noGrp="1"/>
          </p:cNvSpPr>
          <p:nvPr>
            <p:ph idx="1"/>
          </p:nvPr>
        </p:nvSpPr>
        <p:spPr>
          <a:xfrm>
            <a:off x="609811" y="1752600"/>
            <a:ext cx="7772400" cy="1752362"/>
          </a:xfrm>
        </p:spPr>
        <p:txBody>
          <a:bodyPr/>
          <a:lstStyle/>
          <a:p>
            <a:r>
              <a:rPr lang="en-US" dirty="0"/>
              <a:t>IEEE 802 Standards for operation in sub-1GHz bands</a:t>
            </a:r>
          </a:p>
          <a:p>
            <a:pPr lvl="1"/>
            <a:r>
              <a:rPr lang="en-US" dirty="0">
                <a:hlinkClick r:id="rId2"/>
              </a:rPr>
              <a:t>Sub-1GHz White </a:t>
            </a:r>
            <a:r>
              <a:rPr lang="en-US" dirty="0" smtClean="0">
                <a:hlinkClick r:id="rId2"/>
              </a:rPr>
              <a:t>Paper</a:t>
            </a:r>
            <a:r>
              <a:rPr lang="en-US" dirty="0" smtClean="0"/>
              <a:t> (2016)</a:t>
            </a:r>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pic>
        <p:nvPicPr>
          <p:cNvPr id="8" name="Picture 7"/>
          <p:cNvPicPr>
            <a:picLocks noChangeAspect="1"/>
          </p:cNvPicPr>
          <p:nvPr/>
        </p:nvPicPr>
        <p:blipFill>
          <a:blip r:embed="rId3"/>
          <a:stretch>
            <a:fillRect/>
          </a:stretch>
        </p:blipFill>
        <p:spPr>
          <a:xfrm>
            <a:off x="495300" y="3343248"/>
            <a:ext cx="8153400" cy="3057790"/>
          </a:xfrm>
          <a:prstGeom prst="rect">
            <a:avLst/>
          </a:prstGeom>
        </p:spPr>
      </p:pic>
    </p:spTree>
    <p:extLst>
      <p:ext uri="{BB962C8B-B14F-4D97-AF65-F5344CB8AC3E}">
        <p14:creationId xmlns:p14="http://schemas.microsoft.com/office/powerpoint/2010/main" val="15726436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Smart Grid Task Group Activities</a:t>
            </a:r>
          </a:p>
        </p:txBody>
      </p:sp>
      <p:sp>
        <p:nvSpPr>
          <p:cNvPr id="3" name="Content Placeholder 2"/>
          <p:cNvSpPr>
            <a:spLocks noGrp="1"/>
          </p:cNvSpPr>
          <p:nvPr>
            <p:ph idx="1"/>
          </p:nvPr>
        </p:nvSpPr>
        <p:spPr>
          <a:xfrm>
            <a:off x="609811" y="1676638"/>
            <a:ext cx="7772400" cy="1752362"/>
          </a:xfrm>
        </p:spPr>
        <p:txBody>
          <a:bodyPr/>
          <a:lstStyle/>
          <a:p>
            <a:r>
              <a:rPr lang="en-US" sz="2800" dirty="0" smtClean="0"/>
              <a:t>Updating of Wireless </a:t>
            </a:r>
            <a:r>
              <a:rPr lang="en-US" sz="2800" dirty="0"/>
              <a:t>Characteristics Matrix</a:t>
            </a:r>
          </a:p>
          <a:p>
            <a:pPr lvl="1"/>
            <a:r>
              <a:rPr lang="en-US" sz="2400" dirty="0" smtClean="0"/>
              <a:t>Annex </a:t>
            </a:r>
            <a:r>
              <a:rPr lang="en-US" sz="2400" dirty="0"/>
              <a:t>to NISTIR </a:t>
            </a:r>
            <a:r>
              <a:rPr lang="en-US" dirty="0"/>
              <a:t>7761 rev 1</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pic>
        <p:nvPicPr>
          <p:cNvPr id="6" name="Picture 5"/>
          <p:cNvPicPr>
            <a:picLocks noChangeAspect="1"/>
          </p:cNvPicPr>
          <p:nvPr/>
        </p:nvPicPr>
        <p:blipFill>
          <a:blip r:embed="rId2"/>
          <a:stretch>
            <a:fillRect/>
          </a:stretch>
        </p:blipFill>
        <p:spPr>
          <a:xfrm>
            <a:off x="0" y="2819400"/>
            <a:ext cx="9144000" cy="3624186"/>
          </a:xfrm>
          <a:prstGeom prst="rect">
            <a:avLst/>
          </a:prstGeom>
        </p:spPr>
      </p:pic>
    </p:spTree>
    <p:extLst>
      <p:ext uri="{BB962C8B-B14F-4D97-AF65-F5344CB8AC3E}">
        <p14:creationId xmlns:p14="http://schemas.microsoft.com/office/powerpoint/2010/main" val="34532254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IoT Task Group Activities</a:t>
            </a:r>
          </a:p>
        </p:txBody>
      </p:sp>
      <p:sp>
        <p:nvSpPr>
          <p:cNvPr id="3" name="Content Placeholder 2"/>
          <p:cNvSpPr>
            <a:spLocks noGrp="1"/>
          </p:cNvSpPr>
          <p:nvPr>
            <p:ph idx="1"/>
          </p:nvPr>
        </p:nvSpPr>
        <p:spPr>
          <a:xfrm>
            <a:off x="685800" y="1752600"/>
            <a:ext cx="7772400" cy="4343400"/>
          </a:xfrm>
        </p:spPr>
        <p:txBody>
          <a:bodyPr>
            <a:noAutofit/>
          </a:bodyPr>
          <a:lstStyle/>
          <a:p>
            <a:r>
              <a:rPr lang="en-US" sz="1800" dirty="0"/>
              <a:t>Key Focus</a:t>
            </a:r>
          </a:p>
          <a:p>
            <a:pPr lvl="1"/>
            <a:r>
              <a:rPr lang="en-US" sz="1500" dirty="0"/>
              <a:t>Develops white papers, presentations and other documents that do not require a PAR that describe the application of IEEE 802 standards to identified IoT vertical applications.</a:t>
            </a:r>
          </a:p>
          <a:p>
            <a:pPr lvl="1"/>
            <a:r>
              <a:rPr lang="en-US" sz="1500" dirty="0"/>
              <a:t>Identify technology gaps in selected IoT vertical applications and recommend standardization tasks to the appropriate IEEE 802 Working Group.</a:t>
            </a:r>
          </a:p>
          <a:p>
            <a:pPr lvl="1"/>
            <a:r>
              <a:rPr lang="en-US" sz="1500" dirty="0"/>
              <a:t>Provide forum for liaison activities with industry organizations, other SDOs, government agencies, IEEE societies, etc. in identified IoT vertical applications.</a:t>
            </a:r>
          </a:p>
          <a:p>
            <a:pPr lvl="1"/>
            <a:r>
              <a:rPr lang="en-US" sz="1500" dirty="0"/>
              <a:t>Maintain consistency with IoT architecture framework in development in IEEE P2413</a:t>
            </a:r>
            <a:r>
              <a:rPr lang="en-US" sz="1500" dirty="0" smtClean="0"/>
              <a:t>.</a:t>
            </a:r>
            <a:endParaRPr lang="en-US" sz="1500" dirty="0"/>
          </a:p>
          <a:p>
            <a:endParaRPr lang="en-US" sz="2000" dirty="0"/>
          </a:p>
          <a:p>
            <a:r>
              <a:rPr lang="en-US" sz="1800" dirty="0"/>
              <a:t>Liaisons Established</a:t>
            </a:r>
          </a:p>
          <a:p>
            <a:pPr lvl="1"/>
            <a:r>
              <a:rPr lang="en-US" sz="1500" dirty="0"/>
              <a:t>IEEE </a:t>
            </a:r>
            <a:r>
              <a:rPr lang="en-US" sz="1500" dirty="0" smtClean="0"/>
              <a:t>P2413</a:t>
            </a:r>
            <a:r>
              <a:rPr lang="en-US" sz="1500" dirty="0"/>
              <a:t> </a:t>
            </a:r>
            <a:r>
              <a:rPr lang="en-US" sz="1500" dirty="0" err="1" smtClean="0"/>
              <a:t>IoT</a:t>
            </a:r>
            <a:r>
              <a:rPr lang="en-US" sz="1500" dirty="0" smtClean="0"/>
              <a:t> </a:t>
            </a:r>
            <a:r>
              <a:rPr lang="en-US" sz="1500" dirty="0"/>
              <a:t>Architecture</a:t>
            </a:r>
          </a:p>
          <a:p>
            <a:pPr lvl="1"/>
            <a:r>
              <a:rPr lang="en-US" sz="1500" dirty="0"/>
              <a:t>Industrial Internet Consortium (IIC)	</a:t>
            </a:r>
          </a:p>
          <a:p>
            <a:pPr lvl="1"/>
            <a:r>
              <a:rPr lang="en-US" sz="1500" dirty="0"/>
              <a:t>OPC </a:t>
            </a:r>
            <a:r>
              <a:rPr lang="en-US" sz="1500" dirty="0" smtClean="0"/>
              <a:t>(OLE for Process Control) Foundation - data interchange for manufacturing and process control</a:t>
            </a:r>
            <a:endParaRPr lang="en-US" sz="1500"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6787076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IoT Task Group Activities</a:t>
            </a:r>
          </a:p>
        </p:txBody>
      </p:sp>
      <p:sp>
        <p:nvSpPr>
          <p:cNvPr id="3" name="Content Placeholder 2"/>
          <p:cNvSpPr>
            <a:spLocks noGrp="1"/>
          </p:cNvSpPr>
          <p:nvPr>
            <p:ph idx="1"/>
          </p:nvPr>
        </p:nvSpPr>
        <p:spPr>
          <a:xfrm>
            <a:off x="685800" y="1752600"/>
            <a:ext cx="7772400" cy="4648200"/>
          </a:xfrm>
        </p:spPr>
        <p:txBody>
          <a:bodyPr/>
          <a:lstStyle/>
          <a:p>
            <a:r>
              <a:rPr lang="en-US" dirty="0"/>
              <a:t>Identified IoT vertical applications have broad applicability across numerous users and multiple vendors. </a:t>
            </a:r>
          </a:p>
          <a:p>
            <a:pPr lvl="1"/>
            <a:r>
              <a:rPr lang="en-US" dirty="0"/>
              <a:t>Industrial Automation </a:t>
            </a:r>
          </a:p>
          <a:p>
            <a:pPr lvl="1"/>
            <a:r>
              <a:rPr lang="en-US" dirty="0"/>
              <a:t>Data Center Management </a:t>
            </a:r>
          </a:p>
          <a:p>
            <a:pPr lvl="1"/>
            <a:r>
              <a:rPr lang="en-US" dirty="0" smtClean="0"/>
              <a:t>Security/Video Networks: Wireless &amp; Wired </a:t>
            </a:r>
            <a:endParaRPr lang="en-US" dirty="0"/>
          </a:p>
          <a:p>
            <a:pPr lvl="1"/>
            <a:r>
              <a:rPr lang="en-US" dirty="0"/>
              <a:t>Building Automation </a:t>
            </a:r>
          </a:p>
          <a:p>
            <a:pPr lvl="1"/>
            <a:r>
              <a:rPr lang="en-US" dirty="0" smtClean="0"/>
              <a:t>Automotive</a:t>
            </a:r>
          </a:p>
          <a:p>
            <a:pPr lvl="1"/>
            <a:r>
              <a:rPr lang="en-US" dirty="0" smtClean="0"/>
              <a:t>Sensors/Monitoring</a:t>
            </a:r>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31188811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a:t>IoT Task Group Activities</a:t>
            </a:r>
          </a:p>
        </p:txBody>
      </p:sp>
      <p:sp>
        <p:nvSpPr>
          <p:cNvPr id="3" name="Content Placeholder 2"/>
          <p:cNvSpPr>
            <a:spLocks noGrp="1"/>
          </p:cNvSpPr>
          <p:nvPr>
            <p:ph idx="1"/>
          </p:nvPr>
        </p:nvSpPr>
        <p:spPr>
          <a:xfrm>
            <a:off x="4876800" y="1981200"/>
            <a:ext cx="4038600" cy="1904124"/>
          </a:xfrm>
        </p:spPr>
        <p:txBody>
          <a:bodyPr/>
          <a:lstStyle/>
          <a:p>
            <a:r>
              <a:rPr lang="en-US" sz="2800" dirty="0"/>
              <a:t>White Paper Outline</a:t>
            </a:r>
          </a:p>
          <a:p>
            <a:pPr marL="400050" lvl="1" indent="0">
              <a:buNone/>
            </a:pPr>
            <a:r>
              <a:rPr lang="en-US" dirty="0" smtClean="0"/>
              <a:t>24-15-0036-01-IoTg</a:t>
            </a:r>
          </a:p>
          <a:p>
            <a:pPr marL="400050" lvl="1" indent="0">
              <a:buNone/>
            </a:pPr>
            <a:r>
              <a:rPr lang="en-US" sz="2000" dirty="0" smtClean="0"/>
              <a:t>(Fig. 1 - </a:t>
            </a:r>
            <a:r>
              <a:rPr lang="en-US" sz="2000" dirty="0" err="1" smtClean="0"/>
              <a:t>IoT</a:t>
            </a:r>
            <a:r>
              <a:rPr lang="en-US" sz="2000" dirty="0" smtClean="0"/>
              <a:t>  landscape)</a:t>
            </a:r>
            <a:endParaRPr lang="en-US" sz="2000"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pic>
        <p:nvPicPr>
          <p:cNvPr id="7" name="Picture 6"/>
          <p:cNvPicPr>
            <a:picLocks noChangeAspect="1"/>
          </p:cNvPicPr>
          <p:nvPr/>
        </p:nvPicPr>
        <p:blipFill rotWithShape="1">
          <a:blip r:embed="rId2">
            <a:clrChange>
              <a:clrFrom>
                <a:srgbClr val="FFFFFF"/>
              </a:clrFrom>
              <a:clrTo>
                <a:srgbClr val="FFFFFF">
                  <a:alpha val="0"/>
                </a:srgbClr>
              </a:clrTo>
            </a:clrChange>
          </a:blip>
          <a:srcRect l="6591" t="10052" r="7114" b="10149"/>
          <a:stretch/>
        </p:blipFill>
        <p:spPr>
          <a:xfrm>
            <a:off x="228600" y="1295400"/>
            <a:ext cx="4724400" cy="5179848"/>
          </a:xfrm>
          <a:prstGeom prst="rect">
            <a:avLst/>
          </a:prstGeom>
        </p:spPr>
      </p:pic>
      <p:pic>
        <p:nvPicPr>
          <p:cNvPr id="8" name="Picture 7"/>
          <p:cNvPicPr>
            <a:picLocks noChangeAspect="1"/>
          </p:cNvPicPr>
          <p:nvPr/>
        </p:nvPicPr>
        <p:blipFill rotWithShape="1">
          <a:blip r:embed="rId2">
            <a:clrChange>
              <a:clrFrom>
                <a:srgbClr val="FFFFFF"/>
              </a:clrFrom>
              <a:clrTo>
                <a:srgbClr val="FFFFFF">
                  <a:alpha val="0"/>
                </a:srgbClr>
              </a:clrTo>
            </a:clrChange>
          </a:blip>
          <a:srcRect l="17465" t="51872" r="7114" b="10149"/>
          <a:stretch/>
        </p:blipFill>
        <p:spPr>
          <a:xfrm>
            <a:off x="280984" y="1352552"/>
            <a:ext cx="8378871" cy="5029199"/>
          </a:xfrm>
          <a:prstGeom prst="rect">
            <a:avLst/>
          </a:prstGeom>
          <a:solidFill>
            <a:schemeClr val="bg1"/>
          </a:solidFill>
          <a:ln>
            <a:solidFill>
              <a:schemeClr val="bg1"/>
            </a:solidFill>
          </a:ln>
        </p:spPr>
      </p:pic>
    </p:spTree>
    <p:extLst>
      <p:ext uri="{BB962C8B-B14F-4D97-AF65-F5344CB8AC3E}">
        <p14:creationId xmlns:p14="http://schemas.microsoft.com/office/powerpoint/2010/main" val="3051892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a:t>IoT Task Group Activities</a:t>
            </a:r>
          </a:p>
        </p:txBody>
      </p:sp>
      <p:sp>
        <p:nvSpPr>
          <p:cNvPr id="3" name="Content Placeholder 2"/>
          <p:cNvSpPr>
            <a:spLocks noGrp="1"/>
          </p:cNvSpPr>
          <p:nvPr>
            <p:ph idx="1"/>
          </p:nvPr>
        </p:nvSpPr>
        <p:spPr>
          <a:xfrm>
            <a:off x="762000" y="1524000"/>
            <a:ext cx="7696200" cy="1828800"/>
          </a:xfrm>
        </p:spPr>
        <p:txBody>
          <a:bodyPr/>
          <a:lstStyle/>
          <a:p>
            <a:r>
              <a:rPr lang="fr-FR" dirty="0"/>
              <a:t>IEC SG 9 Communication Technologies</a:t>
            </a:r>
          </a:p>
          <a:p>
            <a:pPr lvl="1"/>
            <a:r>
              <a:rPr lang="fr-FR" dirty="0"/>
              <a:t>Relationship to IEEE 802 </a:t>
            </a:r>
            <a:r>
              <a:rPr lang="fr-FR" dirty="0" smtClean="0"/>
              <a:t>standards</a:t>
            </a:r>
          </a:p>
          <a:p>
            <a:pPr marL="800100" lvl="2" indent="0">
              <a:buNone/>
            </a:pPr>
            <a:r>
              <a:rPr lang="fr-FR" dirty="0" err="1" smtClean="0"/>
              <a:t>from</a:t>
            </a:r>
            <a:r>
              <a:rPr lang="fr-FR" dirty="0" smtClean="0"/>
              <a:t> </a:t>
            </a:r>
            <a:r>
              <a:rPr lang="en-US" dirty="0"/>
              <a:t>24-15-0036-01-IoTg</a:t>
            </a:r>
          </a:p>
          <a:p>
            <a:pPr marL="800100" lvl="2"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4102162105"/>
              </p:ext>
            </p:extLst>
          </p:nvPr>
        </p:nvGraphicFramePr>
        <p:xfrm>
          <a:off x="701040" y="3124200"/>
          <a:ext cx="7818120" cy="3230880"/>
        </p:xfrm>
        <a:graphic>
          <a:graphicData uri="http://schemas.openxmlformats.org/drawingml/2006/table">
            <a:tbl>
              <a:tblPr firstRow="1" bandRow="1">
                <a:tableStyleId>{93296810-A885-4BE3-A3E7-6D5BEEA58F35}</a:tableStyleId>
              </a:tblPr>
              <a:tblGrid>
                <a:gridCol w="2865120">
                  <a:extLst>
                    <a:ext uri="{9D8B030D-6E8A-4147-A177-3AD203B41FA5}">
                      <a16:colId xmlns="" xmlns:a16="http://schemas.microsoft.com/office/drawing/2014/main" val="3963328070"/>
                    </a:ext>
                  </a:extLst>
                </a:gridCol>
                <a:gridCol w="2346960">
                  <a:extLst>
                    <a:ext uri="{9D8B030D-6E8A-4147-A177-3AD203B41FA5}">
                      <a16:colId xmlns="" xmlns:a16="http://schemas.microsoft.com/office/drawing/2014/main" val="2020867597"/>
                    </a:ext>
                  </a:extLst>
                </a:gridCol>
                <a:gridCol w="2606040">
                  <a:extLst>
                    <a:ext uri="{9D8B030D-6E8A-4147-A177-3AD203B41FA5}">
                      <a16:colId xmlns="" xmlns:a16="http://schemas.microsoft.com/office/drawing/2014/main" val="1741048600"/>
                    </a:ext>
                  </a:extLst>
                </a:gridCol>
              </a:tblGrid>
              <a:tr h="370840">
                <a:tc>
                  <a:txBody>
                    <a:bodyPr/>
                    <a:lstStyle/>
                    <a:p>
                      <a:r>
                        <a:rPr lang="en-US" dirty="0"/>
                        <a:t>Area</a:t>
                      </a:r>
                    </a:p>
                  </a:txBody>
                  <a:tcPr/>
                </a:tc>
                <a:tc>
                  <a:txBody>
                    <a:bodyPr/>
                    <a:lstStyle/>
                    <a:p>
                      <a:r>
                        <a:rPr lang="en-US" dirty="0"/>
                        <a:t>IEC</a:t>
                      </a:r>
                    </a:p>
                  </a:txBody>
                  <a:tcPr/>
                </a:tc>
                <a:tc>
                  <a:txBody>
                    <a:bodyPr/>
                    <a:lstStyle/>
                    <a:p>
                      <a:r>
                        <a:rPr lang="en-US" dirty="0"/>
                        <a:t>IEEE 802 Standards</a:t>
                      </a:r>
                    </a:p>
                  </a:txBody>
                  <a:tcPr/>
                </a:tc>
                <a:extLst>
                  <a:ext uri="{0D108BD9-81ED-4DB2-BD59-A6C34878D82A}">
                    <a16:rowId xmlns="" xmlns:a16="http://schemas.microsoft.com/office/drawing/2014/main" val="965226437"/>
                  </a:ext>
                </a:extLst>
              </a:tr>
              <a:tr h="370840">
                <a:tc>
                  <a:txBody>
                    <a:bodyPr/>
                    <a:lstStyle/>
                    <a:p>
                      <a:r>
                        <a:rPr lang="en-US" dirty="0"/>
                        <a:t>Time Sensitive Networking</a:t>
                      </a:r>
                    </a:p>
                  </a:txBody>
                  <a:tcPr/>
                </a:tc>
                <a:tc>
                  <a:txBody>
                    <a:bodyPr/>
                    <a:lstStyle/>
                    <a:p>
                      <a:r>
                        <a:rPr lang="fr-FR" dirty="0"/>
                        <a:t>TC 9, TC 57, TC 65, TC 100</a:t>
                      </a:r>
                      <a:endParaRPr lang="en-US" dirty="0"/>
                    </a:p>
                  </a:txBody>
                  <a:tcPr/>
                </a:tc>
                <a:tc>
                  <a:txBody>
                    <a:bodyPr/>
                    <a:lstStyle/>
                    <a:p>
                      <a:r>
                        <a:rPr lang="en-US" dirty="0"/>
                        <a:t>802.1, 802.3</a:t>
                      </a:r>
                    </a:p>
                  </a:txBody>
                  <a:tcPr/>
                </a:tc>
                <a:extLst>
                  <a:ext uri="{0D108BD9-81ED-4DB2-BD59-A6C34878D82A}">
                    <a16:rowId xmlns="" xmlns:a16="http://schemas.microsoft.com/office/drawing/2014/main" val="2456876425"/>
                  </a:ext>
                </a:extLst>
              </a:tr>
              <a:tr h="298767">
                <a:tc>
                  <a:txBody>
                    <a:bodyPr/>
                    <a:lstStyle/>
                    <a:p>
                      <a:r>
                        <a:rPr lang="en-US" dirty="0"/>
                        <a:t>LP-WAN technologies</a:t>
                      </a:r>
                    </a:p>
                  </a:txBody>
                  <a:tcPr/>
                </a:tc>
                <a:tc>
                  <a:txBody>
                    <a:bodyPr/>
                    <a:lstStyle/>
                    <a:p>
                      <a:endParaRPr lang="en-US" dirty="0"/>
                    </a:p>
                  </a:txBody>
                  <a:tcPr/>
                </a:tc>
                <a:tc>
                  <a:txBody>
                    <a:bodyPr/>
                    <a:lstStyle/>
                    <a:p>
                      <a:r>
                        <a:rPr lang="en-US" dirty="0"/>
                        <a:t>802.15.4</a:t>
                      </a:r>
                    </a:p>
                  </a:txBody>
                  <a:tcPr/>
                </a:tc>
                <a:extLst>
                  <a:ext uri="{0D108BD9-81ED-4DB2-BD59-A6C34878D82A}">
                    <a16:rowId xmlns="" xmlns:a16="http://schemas.microsoft.com/office/drawing/2014/main" val="2276570660"/>
                  </a:ext>
                </a:extLst>
              </a:tr>
              <a:tr h="370840">
                <a:tc>
                  <a:txBody>
                    <a:bodyPr/>
                    <a:lstStyle/>
                    <a:p>
                      <a:r>
                        <a:rPr lang="en-US" dirty="0"/>
                        <a:t>Wireless</a:t>
                      </a:r>
                      <a:r>
                        <a:rPr lang="en-US" baseline="0" dirty="0"/>
                        <a:t> Coexistence</a:t>
                      </a:r>
                      <a:endParaRPr lang="en-US" dirty="0"/>
                    </a:p>
                  </a:txBody>
                  <a:tcPr/>
                </a:tc>
                <a:tc>
                  <a:txBody>
                    <a:bodyPr/>
                    <a:lstStyle/>
                    <a:p>
                      <a:r>
                        <a:rPr lang="en-US" dirty="0"/>
                        <a:t>IEC 62675-2 </a:t>
                      </a:r>
                    </a:p>
                  </a:txBody>
                  <a:tcPr/>
                </a:tc>
                <a:tc>
                  <a:txBody>
                    <a:bodyPr/>
                    <a:lstStyle/>
                    <a:p>
                      <a:r>
                        <a:rPr lang="en-US" dirty="0"/>
                        <a:t>802.19</a:t>
                      </a:r>
                    </a:p>
                  </a:txBody>
                  <a:tcPr/>
                </a:tc>
                <a:extLst>
                  <a:ext uri="{0D108BD9-81ED-4DB2-BD59-A6C34878D82A}">
                    <a16:rowId xmlns="" xmlns:a16="http://schemas.microsoft.com/office/drawing/2014/main" val="3202055609"/>
                  </a:ext>
                </a:extLst>
              </a:tr>
              <a:tr h="370840">
                <a:tc>
                  <a:txBody>
                    <a:bodyPr/>
                    <a:lstStyle/>
                    <a:p>
                      <a:r>
                        <a:rPr lang="en-US" dirty="0"/>
                        <a:t>5G Technologies</a:t>
                      </a:r>
                    </a:p>
                  </a:txBody>
                  <a:tcPr/>
                </a:tc>
                <a:tc>
                  <a:txBody>
                    <a:bodyPr/>
                    <a:lstStyle/>
                    <a:p>
                      <a:endParaRPr lang="en-US" dirty="0"/>
                    </a:p>
                  </a:txBody>
                  <a:tcPr/>
                </a:tc>
                <a:tc>
                  <a:txBody>
                    <a:bodyPr/>
                    <a:lstStyle/>
                    <a:p>
                      <a:r>
                        <a:rPr lang="en-US" dirty="0"/>
                        <a:t>802.11</a:t>
                      </a:r>
                    </a:p>
                  </a:txBody>
                  <a:tcPr/>
                </a:tc>
                <a:extLst>
                  <a:ext uri="{0D108BD9-81ED-4DB2-BD59-A6C34878D82A}">
                    <a16:rowId xmlns="" xmlns:a16="http://schemas.microsoft.com/office/drawing/2014/main" val="1563012076"/>
                  </a:ext>
                </a:extLst>
              </a:tr>
              <a:tr h="370840">
                <a:tc>
                  <a:txBody>
                    <a:bodyPr/>
                    <a:lstStyle/>
                    <a:p>
                      <a:r>
                        <a:rPr lang="en-US" dirty="0"/>
                        <a:t>Smart Manufacturing</a:t>
                      </a:r>
                    </a:p>
                  </a:txBody>
                  <a:tcPr/>
                </a:tc>
                <a:tc>
                  <a:txBody>
                    <a:bodyPr/>
                    <a:lstStyle/>
                    <a:p>
                      <a:r>
                        <a:rPr lang="en-US" dirty="0"/>
                        <a:t>IEC SG8 I4.0</a:t>
                      </a:r>
                    </a:p>
                  </a:txBody>
                  <a:tcPr/>
                </a:tc>
                <a:tc>
                  <a:txBody>
                    <a:bodyPr/>
                    <a:lstStyle/>
                    <a:p>
                      <a:r>
                        <a:rPr lang="en-US" dirty="0"/>
                        <a:t>802.11, 802.15.4</a:t>
                      </a:r>
                    </a:p>
                  </a:txBody>
                  <a:tcPr/>
                </a:tc>
                <a:extLst>
                  <a:ext uri="{0D108BD9-81ED-4DB2-BD59-A6C34878D82A}">
                    <a16:rowId xmlns="" xmlns:a16="http://schemas.microsoft.com/office/drawing/2014/main" val="2186096928"/>
                  </a:ext>
                </a:extLst>
              </a:tr>
              <a:tr h="370840">
                <a:tc>
                  <a:txBody>
                    <a:bodyPr/>
                    <a:lstStyle/>
                    <a:p>
                      <a:r>
                        <a:rPr lang="en-US" dirty="0"/>
                        <a:t>Smart</a:t>
                      </a:r>
                      <a:r>
                        <a:rPr lang="en-US" baseline="0" dirty="0"/>
                        <a:t> Cities</a:t>
                      </a:r>
                      <a:endParaRPr lang="en-US" dirty="0"/>
                    </a:p>
                  </a:txBody>
                  <a:tcPr/>
                </a:tc>
                <a:tc>
                  <a:txBody>
                    <a:bodyPr/>
                    <a:lstStyle/>
                    <a:p>
                      <a:r>
                        <a:rPr lang="en-US" dirty="0"/>
                        <a:t>SEG1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802.11, 802.15.4</a:t>
                      </a:r>
                    </a:p>
                  </a:txBody>
                  <a:tcPr/>
                </a:tc>
                <a:extLst>
                  <a:ext uri="{0D108BD9-81ED-4DB2-BD59-A6C34878D82A}">
                    <a16:rowId xmlns="" xmlns:a16="http://schemas.microsoft.com/office/drawing/2014/main" val="3910548853"/>
                  </a:ext>
                </a:extLst>
              </a:tr>
              <a:tr h="370840">
                <a:tc>
                  <a:txBody>
                    <a:bodyPr/>
                    <a:lstStyle/>
                    <a:p>
                      <a:r>
                        <a:rPr lang="en-US" dirty="0"/>
                        <a:t>Wearable Smart Devices</a:t>
                      </a:r>
                    </a:p>
                  </a:txBody>
                  <a:tcPr/>
                </a:tc>
                <a:tc>
                  <a:txBody>
                    <a:bodyPr/>
                    <a:lstStyle/>
                    <a:p>
                      <a:r>
                        <a:rPr lang="en-US" dirty="0"/>
                        <a:t>SG10 </a:t>
                      </a:r>
                    </a:p>
                  </a:txBody>
                  <a:tcPr/>
                </a:tc>
                <a:tc>
                  <a:txBody>
                    <a:bodyPr/>
                    <a:lstStyle/>
                    <a:p>
                      <a:r>
                        <a:rPr lang="en-US" dirty="0"/>
                        <a:t>802.15</a:t>
                      </a:r>
                    </a:p>
                  </a:txBody>
                  <a:tcPr/>
                </a:tc>
                <a:extLst>
                  <a:ext uri="{0D108BD9-81ED-4DB2-BD59-A6C34878D82A}">
                    <a16:rowId xmlns="" xmlns:a16="http://schemas.microsoft.com/office/drawing/2014/main" val="656545327"/>
                  </a:ext>
                </a:extLst>
              </a:tr>
            </a:tbl>
          </a:graphicData>
        </a:graphic>
      </p:graphicFrame>
    </p:spTree>
    <p:extLst>
      <p:ext uri="{BB962C8B-B14F-4D97-AF65-F5344CB8AC3E}">
        <p14:creationId xmlns:p14="http://schemas.microsoft.com/office/powerpoint/2010/main" val="13901814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200" dirty="0" smtClean="0"/>
              <a:t>Presenting on behalf of Tim Godfrey</a:t>
            </a:r>
            <a:endParaRPr lang="en-US" altLang="en-US" sz="3200" dirty="0"/>
          </a:p>
        </p:txBody>
      </p:sp>
      <p:sp>
        <p:nvSpPr>
          <p:cNvPr id="2" name="Subtitle 1"/>
          <p:cNvSpPr>
            <a:spLocks noGrp="1"/>
          </p:cNvSpPr>
          <p:nvPr>
            <p:ph type="subTitle" idx="1"/>
          </p:nvPr>
        </p:nvSpPr>
        <p:spPr>
          <a:xfrm>
            <a:off x="685800" y="3602038"/>
            <a:ext cx="7696200" cy="2798762"/>
          </a:xfrm>
        </p:spPr>
        <p:txBody>
          <a:bodyPr/>
          <a:lstStyle/>
          <a:p>
            <a:pPr>
              <a:spcBef>
                <a:spcPct val="0"/>
              </a:spcBef>
            </a:pPr>
            <a:r>
              <a:rPr lang="en-US" sz="3200" dirty="0">
                <a:solidFill>
                  <a:schemeClr val="tx2"/>
                </a:solidFill>
                <a:latin typeface="+mj-lt"/>
                <a:ea typeface="+mj-ea"/>
                <a:cs typeface="+mj-cs"/>
              </a:rPr>
              <a:t>Clint Powell – PWC, LLC</a:t>
            </a:r>
          </a:p>
          <a:p>
            <a:r>
              <a:rPr lang="en-US" sz="2000" dirty="0"/>
              <a:t>IEEE 802.15 - TG10 (Layer 2 Routing) Chair</a:t>
            </a:r>
          </a:p>
          <a:p>
            <a:r>
              <a:rPr lang="en-US" sz="2000" dirty="0"/>
              <a:t>IEEE 802.15 - TG4t (Higher Data Rate) Chair</a:t>
            </a:r>
          </a:p>
          <a:p>
            <a:r>
              <a:rPr lang="en-US" sz="2000" dirty="0"/>
              <a:t>IEEE 802.15.4 - 2015 Revision Co-Editor &amp; BRC Member</a:t>
            </a:r>
          </a:p>
          <a:p>
            <a:r>
              <a:rPr lang="en-US" sz="2000" dirty="0"/>
              <a:t>ZigBee Alliance - GB 868 PHY/MAC Spec. &amp; Test Plan Editor</a:t>
            </a:r>
          </a:p>
          <a:p>
            <a:r>
              <a:rPr lang="en-US" sz="2000" dirty="0"/>
              <a:t>ZigBee Alliance - Certification Adv. Group Chair</a:t>
            </a:r>
          </a:p>
          <a:p>
            <a:r>
              <a:rPr lang="en-US" sz="2000" dirty="0"/>
              <a:t>ZigBee Alliance - IEEE 802.15.4 PHY/MAC Adv. Group </a:t>
            </a:r>
            <a:r>
              <a:rPr lang="en-US" sz="2000" dirty="0" smtClean="0"/>
              <a:t>Chair</a:t>
            </a:r>
            <a:endParaRPr lang="en-US" sz="2000"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2</a:t>
            </a:fld>
            <a:endParaRPr lang="en-US" altLang="en-US"/>
          </a:p>
        </p:txBody>
      </p:sp>
    </p:spTree>
    <p:extLst>
      <p:ext uri="{BB962C8B-B14F-4D97-AF65-F5344CB8AC3E}">
        <p14:creationId xmlns:p14="http://schemas.microsoft.com/office/powerpoint/2010/main" val="1063239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p:cNvSpPr>
            <a:spLocks noGrp="1" noChangeArrowheads="1"/>
          </p:cNvSpPr>
          <p:nvPr>
            <p:ph type="title"/>
          </p:nvPr>
        </p:nvSpPr>
        <p:spPr/>
        <p:txBody>
          <a:bodyPr/>
          <a:lstStyle/>
          <a:p>
            <a:r>
              <a:rPr lang="en-US" altLang="en-US" dirty="0"/>
              <a:t>Scope of the 802.24 TAG</a:t>
            </a:r>
          </a:p>
        </p:txBody>
      </p:sp>
      <p:sp>
        <p:nvSpPr>
          <p:cNvPr id="273414" name="Rectangle 6"/>
          <p:cNvSpPr>
            <a:spLocks noGrp="1" noChangeArrowheads="1"/>
          </p:cNvSpPr>
          <p:nvPr>
            <p:ph type="body" idx="1"/>
          </p:nvPr>
        </p:nvSpPr>
        <p:spPr>
          <a:xfrm>
            <a:off x="533400" y="2286000"/>
            <a:ext cx="7978775" cy="3352800"/>
          </a:xfrm>
        </p:spPr>
        <p:txBody>
          <a:bodyPr/>
          <a:lstStyle/>
          <a:p>
            <a:r>
              <a:rPr lang="en-US" dirty="0"/>
              <a:t>The IEEE 802.24 Vertical Applications TAG focuses on application categories that use IEEE 802 technology and are of interest to multiple IEEE 802 WGs and have been assigned to IEEE 802.24 by the IEEE Executive Committee.</a:t>
            </a:r>
          </a:p>
          <a:p>
            <a:endParaRPr lang="en-US" dirty="0"/>
          </a:p>
        </p:txBody>
      </p:sp>
    </p:spTree>
    <p:extLst>
      <p:ext uri="{BB962C8B-B14F-4D97-AF65-F5344CB8AC3E}">
        <p14:creationId xmlns:p14="http://schemas.microsoft.com/office/powerpoint/2010/main" val="596459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692696"/>
            <a:ext cx="7772400" cy="576064"/>
          </a:xfrm>
        </p:spPr>
        <p:txBody>
          <a:bodyPr/>
          <a:lstStyle/>
          <a:p>
            <a:r>
              <a:rPr lang="en-US" dirty="0">
                <a:solidFill>
                  <a:srgbClr val="0070C0"/>
                </a:solidFill>
              </a:rPr>
              <a:t>802.24 Overview</a:t>
            </a:r>
          </a:p>
        </p:txBody>
      </p:sp>
      <p:sp>
        <p:nvSpPr>
          <p:cNvPr id="3" name="Content Placeholder 2"/>
          <p:cNvSpPr>
            <a:spLocks noGrp="1"/>
          </p:cNvSpPr>
          <p:nvPr>
            <p:ph idx="1"/>
          </p:nvPr>
        </p:nvSpPr>
        <p:spPr>
          <a:xfrm>
            <a:off x="685800" y="3068960"/>
            <a:ext cx="7772400" cy="3384376"/>
          </a:xfrm>
        </p:spPr>
        <p:txBody>
          <a:bodyPr>
            <a:normAutofit fontScale="77500" lnSpcReduction="20000"/>
          </a:bodyPr>
          <a:lstStyle/>
          <a:p>
            <a:r>
              <a:rPr lang="en-US" dirty="0"/>
              <a:t>802.24.1 Smart Grid Task Group</a:t>
            </a:r>
          </a:p>
          <a:p>
            <a:pPr lvl="1"/>
            <a:r>
              <a:rPr lang="en-US" dirty="0"/>
              <a:t>Internal / external coordination in matters related application of IEEE 802 standards for Smart Grid </a:t>
            </a:r>
          </a:p>
          <a:p>
            <a:pPr lvl="1"/>
            <a:r>
              <a:rPr lang="en-US" dirty="0"/>
              <a:t>802.24.1 TG meets at Plenaries and Wireless Interims</a:t>
            </a:r>
          </a:p>
          <a:p>
            <a:pPr lvl="1"/>
            <a:endParaRPr lang="en-US" dirty="0"/>
          </a:p>
          <a:p>
            <a:r>
              <a:rPr lang="en-US" dirty="0"/>
              <a:t>802.24.2 IoT Task Group</a:t>
            </a:r>
          </a:p>
          <a:p>
            <a:pPr lvl="1"/>
            <a:r>
              <a:rPr lang="en-US" dirty="0"/>
              <a:t>Internal / external coordination in matters related application of IEEE 802 standards for </a:t>
            </a:r>
            <a:r>
              <a:rPr lang="en-US" dirty="0" smtClean="0"/>
              <a:t>the</a:t>
            </a:r>
            <a:br>
              <a:rPr lang="en-US" dirty="0" smtClean="0"/>
            </a:br>
            <a:r>
              <a:rPr lang="en-US" dirty="0" smtClean="0"/>
              <a:t>Internet </a:t>
            </a:r>
            <a:r>
              <a:rPr lang="en-US" dirty="0"/>
              <a:t>of Things (IoT)</a:t>
            </a:r>
          </a:p>
          <a:p>
            <a:pPr lvl="1"/>
            <a:r>
              <a:rPr lang="en-US" dirty="0"/>
              <a:t>802.24.2 TG meets at Plenaries and all-802 Interims</a:t>
            </a:r>
          </a:p>
        </p:txBody>
      </p:sp>
      <p:sp>
        <p:nvSpPr>
          <p:cNvPr id="5" name="Footer Placeholder 4"/>
          <p:cNvSpPr>
            <a:spLocks noGrp="1"/>
          </p:cNvSpPr>
          <p:nvPr>
            <p:ph type="ftr" sz="quarter" idx="11"/>
          </p:nvPr>
        </p:nvSpPr>
        <p:spPr/>
        <p:txBody>
          <a:bodyPr/>
          <a:lstStyle/>
          <a:p>
            <a:pPr>
              <a:defRPr/>
            </a:pPr>
            <a:r>
              <a:rPr lang="en-GB" dirty="0"/>
              <a:t>Tim Godfrey, EPRI</a:t>
            </a:r>
          </a:p>
        </p:txBody>
      </p:sp>
      <p:sp>
        <p:nvSpPr>
          <p:cNvPr id="6" name="Slide Number Placeholder 5"/>
          <p:cNvSpPr>
            <a:spLocks noGrp="1"/>
          </p:cNvSpPr>
          <p:nvPr>
            <p:ph type="sldNum" sz="quarter" idx="12"/>
          </p:nvPr>
        </p:nvSpPr>
        <p:spPr/>
        <p:txBody>
          <a:bodyPr/>
          <a:lstStyle/>
          <a:p>
            <a:pPr>
              <a:defRPr/>
            </a:pPr>
            <a:r>
              <a:rPr lang="en-GB" dirty="0"/>
              <a:t>Slide </a:t>
            </a:r>
            <a:fld id="{43190CD6-18F2-44F1-A379-0C51A15702FA}" type="slidenum">
              <a:rPr lang="en-GB" smtClean="0"/>
              <a:pPr>
                <a:defRPr/>
              </a:pPr>
              <a:t>4</a:t>
            </a:fld>
            <a:endParaRPr lang="en-GB" dirty="0"/>
          </a:p>
        </p:txBody>
      </p:sp>
      <p:sp>
        <p:nvSpPr>
          <p:cNvPr id="4" name="Rectangle 3"/>
          <p:cNvSpPr/>
          <p:nvPr/>
        </p:nvSpPr>
        <p:spPr bwMode="auto">
          <a:xfrm>
            <a:off x="2051720" y="1412776"/>
            <a:ext cx="5184576" cy="5040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200" dirty="0"/>
              <a:t>802.24 Vertical Applications TAG</a:t>
            </a:r>
            <a:endParaRPr kumimoji="0" lang="en-US" sz="2200" b="0" i="0" u="none" strike="noStrike" cap="none" normalizeH="0" baseline="0" dirty="0">
              <a:ln>
                <a:noFill/>
              </a:ln>
              <a:solidFill>
                <a:schemeClr val="tx1"/>
              </a:solidFill>
              <a:effectLst/>
            </a:endParaRPr>
          </a:p>
        </p:txBody>
      </p:sp>
      <p:sp>
        <p:nvSpPr>
          <p:cNvPr id="7" name="Rectangle 6"/>
          <p:cNvSpPr/>
          <p:nvPr/>
        </p:nvSpPr>
        <p:spPr bwMode="auto">
          <a:xfrm>
            <a:off x="827584" y="2348880"/>
            <a:ext cx="3744416" cy="5040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200" dirty="0"/>
              <a:t>802.24.1 Smart Grid TG</a:t>
            </a:r>
            <a:endParaRPr kumimoji="0" lang="en-US" sz="2200" b="0" i="0" u="none" strike="noStrike" cap="none" normalizeH="0" baseline="0" dirty="0">
              <a:ln>
                <a:noFill/>
              </a:ln>
              <a:solidFill>
                <a:schemeClr val="tx1"/>
              </a:solidFill>
              <a:effectLst/>
            </a:endParaRPr>
          </a:p>
        </p:txBody>
      </p:sp>
      <p:sp>
        <p:nvSpPr>
          <p:cNvPr id="8" name="Rectangle 7"/>
          <p:cNvSpPr/>
          <p:nvPr/>
        </p:nvSpPr>
        <p:spPr bwMode="auto">
          <a:xfrm>
            <a:off x="4788024" y="2348880"/>
            <a:ext cx="3744416" cy="5040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2200" dirty="0"/>
              <a:t>802.24.2 IoT TG</a:t>
            </a:r>
          </a:p>
        </p:txBody>
      </p:sp>
      <p:cxnSp>
        <p:nvCxnSpPr>
          <p:cNvPr id="10" name="Elbow Connector 9"/>
          <p:cNvCxnSpPr>
            <a:stCxn id="4" idx="2"/>
            <a:endCxn id="7" idx="0"/>
          </p:cNvCxnSpPr>
          <p:nvPr/>
        </p:nvCxnSpPr>
        <p:spPr bwMode="auto">
          <a:xfrm rot="5400000">
            <a:off x="3455876" y="1160748"/>
            <a:ext cx="432048" cy="1944216"/>
          </a:xfrm>
          <a:prstGeom prst="bentConnector3">
            <a:avLst/>
          </a:prstGeom>
          <a:solidFill>
            <a:schemeClr val="accent1"/>
          </a:solidFill>
          <a:ln w="12700" cap="flat" cmpd="sng" algn="ctr">
            <a:solidFill>
              <a:schemeClr val="tx1"/>
            </a:solidFill>
            <a:prstDash val="solid"/>
            <a:round/>
            <a:headEnd type="none" w="sm" len="sm"/>
            <a:tailEnd type="triangle"/>
          </a:ln>
          <a:effectLst/>
        </p:spPr>
      </p:cxnSp>
      <p:cxnSp>
        <p:nvCxnSpPr>
          <p:cNvPr id="12" name="Elbow Connector 11"/>
          <p:cNvCxnSpPr>
            <a:stCxn id="4" idx="2"/>
            <a:endCxn id="8" idx="0"/>
          </p:cNvCxnSpPr>
          <p:nvPr/>
        </p:nvCxnSpPr>
        <p:spPr bwMode="auto">
          <a:xfrm rot="16200000" flipH="1">
            <a:off x="5436096" y="1124744"/>
            <a:ext cx="432048" cy="2016224"/>
          </a:xfrm>
          <a:prstGeom prst="bentConnector3">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192402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Membership</a:t>
            </a:r>
          </a:p>
        </p:txBody>
      </p:sp>
      <p:sp>
        <p:nvSpPr>
          <p:cNvPr id="4099" name="Rectangle 3"/>
          <p:cNvSpPr>
            <a:spLocks noGrp="1" noChangeArrowheads="1"/>
          </p:cNvSpPr>
          <p:nvPr>
            <p:ph idx="1"/>
          </p:nvPr>
        </p:nvSpPr>
        <p:spPr>
          <a:xfrm>
            <a:off x="685800" y="1981200"/>
            <a:ext cx="8229600" cy="4191000"/>
          </a:xfrm>
          <a:ln/>
        </p:spPr>
        <p:txBody>
          <a:bodyPr>
            <a:normAutofit fontScale="92500" lnSpcReduction="20000"/>
          </a:bodyPr>
          <a:lstStyle/>
          <a:p>
            <a:r>
              <a:rPr lang="en-US" altLang="en-US" dirty="0"/>
              <a:t>Technical Advisory Group Officers</a:t>
            </a:r>
          </a:p>
          <a:p>
            <a:pPr lvl="1"/>
            <a:r>
              <a:rPr lang="en-US" altLang="en-US" sz="2900" dirty="0"/>
              <a:t>TAG Chair:				</a:t>
            </a:r>
            <a:r>
              <a:rPr lang="en-US" altLang="en-US" sz="2900" dirty="0">
                <a:solidFill>
                  <a:schemeClr val="accent2"/>
                </a:solidFill>
              </a:rPr>
              <a:t>Tim Godfrey</a:t>
            </a:r>
          </a:p>
          <a:p>
            <a:pPr lvl="1"/>
            <a:r>
              <a:rPr lang="en-US" altLang="en-US" sz="2900" dirty="0"/>
              <a:t>Secretary &amp; TAG Vice Chair:	</a:t>
            </a:r>
            <a:r>
              <a:rPr lang="en-US" altLang="en-US" sz="2900" dirty="0">
                <a:solidFill>
                  <a:schemeClr val="accent2"/>
                </a:solidFill>
              </a:rPr>
              <a:t>Ben Rolfe</a:t>
            </a:r>
          </a:p>
          <a:p>
            <a:endParaRPr lang="en-US" altLang="en-US" dirty="0"/>
          </a:p>
          <a:p>
            <a:r>
              <a:rPr lang="en-US" altLang="en-US" dirty="0"/>
              <a:t>Task Groups and chairs</a:t>
            </a:r>
          </a:p>
          <a:p>
            <a:pPr lvl="1"/>
            <a:r>
              <a:rPr lang="en-US" altLang="en-US" dirty="0"/>
              <a:t>802.24.1	Smart Grid TG	</a:t>
            </a:r>
            <a:r>
              <a:rPr lang="en-US" altLang="en-US" dirty="0">
                <a:solidFill>
                  <a:schemeClr val="accent2"/>
                </a:solidFill>
              </a:rPr>
              <a:t>Tim Godfrey</a:t>
            </a:r>
          </a:p>
          <a:p>
            <a:pPr lvl="1"/>
            <a:r>
              <a:rPr lang="en-US" altLang="en-US" dirty="0"/>
              <a:t>802.24.2	IoT TG		</a:t>
            </a:r>
            <a:r>
              <a:rPr lang="en-US" altLang="en-US" dirty="0">
                <a:solidFill>
                  <a:schemeClr val="accent2"/>
                </a:solidFill>
              </a:rPr>
              <a:t>Chris </a:t>
            </a:r>
            <a:r>
              <a:rPr lang="en-US" altLang="en-US" dirty="0" err="1">
                <a:solidFill>
                  <a:schemeClr val="accent2"/>
                </a:solidFill>
              </a:rPr>
              <a:t>DiMinico</a:t>
            </a:r>
            <a:endParaRPr lang="en-US" altLang="en-US" dirty="0">
              <a:solidFill>
                <a:schemeClr val="accent2"/>
              </a:solidFill>
            </a:endParaRPr>
          </a:p>
          <a:p>
            <a:endParaRPr lang="en-US" altLang="en-US" dirty="0"/>
          </a:p>
          <a:p>
            <a:r>
              <a:rPr lang="en-US" altLang="en-US" dirty="0"/>
              <a:t>34 Voting Members</a:t>
            </a:r>
          </a:p>
          <a:p>
            <a:pPr marL="342900" lvl="1" indent="-342900">
              <a:buFontTx/>
              <a:buChar char="•"/>
            </a:pPr>
            <a:endParaRPr lang="en-US" altLang="en-US" dirty="0"/>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5</a:t>
            </a:fld>
            <a:endParaRPr lang="en-US" altLang="en-US"/>
          </a:p>
        </p:txBody>
      </p:sp>
    </p:spTree>
    <p:extLst>
      <p:ext uri="{BB962C8B-B14F-4D97-AF65-F5344CB8AC3E}">
        <p14:creationId xmlns:p14="http://schemas.microsoft.com/office/powerpoint/2010/main" val="2514116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History</a:t>
            </a:r>
          </a:p>
        </p:txBody>
      </p:sp>
      <p:sp>
        <p:nvSpPr>
          <p:cNvPr id="3" name="Content Placeholder 2"/>
          <p:cNvSpPr>
            <a:spLocks noGrp="1"/>
          </p:cNvSpPr>
          <p:nvPr>
            <p:ph idx="1"/>
          </p:nvPr>
        </p:nvSpPr>
        <p:spPr/>
        <p:txBody>
          <a:bodyPr>
            <a:normAutofit fontScale="70000" lnSpcReduction="20000"/>
          </a:bodyPr>
          <a:lstStyle/>
          <a:p>
            <a:r>
              <a:rPr lang="en-US" dirty="0"/>
              <a:t>Formed in 2012 as the Smart Grid TAG</a:t>
            </a:r>
          </a:p>
          <a:p>
            <a:endParaRPr lang="en-US" dirty="0"/>
          </a:p>
          <a:p>
            <a:r>
              <a:rPr lang="en-US" dirty="0"/>
              <a:t>In 2014 the scope was expanded to “Vertical Applications TAG”, and a process was defined to initiate new Task Groups (TG)</a:t>
            </a:r>
          </a:p>
          <a:p>
            <a:pPr lvl="1"/>
            <a:r>
              <a:rPr lang="en-US" dirty="0"/>
              <a:t>A Vertical Application is one that involves standards developed by multiple IEEE 802 working groups</a:t>
            </a:r>
          </a:p>
          <a:p>
            <a:endParaRPr lang="en-US" dirty="0"/>
          </a:p>
          <a:p>
            <a:r>
              <a:rPr lang="en-US" dirty="0"/>
              <a:t>The Smart Grid topic was designated TG 24.1</a:t>
            </a:r>
          </a:p>
          <a:p>
            <a:endParaRPr lang="en-US" dirty="0"/>
          </a:p>
          <a:p>
            <a:r>
              <a:rPr lang="en-US" dirty="0"/>
              <a:t>A new Task Group was started for the Internet of Things (IoT) in March 2015, and designated TG 24.2</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445431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Smart Grid Task Group Activities</a:t>
            </a:r>
          </a:p>
        </p:txBody>
      </p:sp>
      <p:sp>
        <p:nvSpPr>
          <p:cNvPr id="3" name="Content Placeholder 2"/>
          <p:cNvSpPr>
            <a:spLocks noGrp="1"/>
          </p:cNvSpPr>
          <p:nvPr>
            <p:ph idx="1"/>
          </p:nvPr>
        </p:nvSpPr>
        <p:spPr>
          <a:xfrm>
            <a:off x="685800" y="1905000"/>
            <a:ext cx="7772400" cy="4572000"/>
          </a:xfrm>
        </p:spPr>
        <p:txBody>
          <a:bodyPr>
            <a:normAutofit fontScale="92500"/>
          </a:bodyPr>
          <a:lstStyle/>
          <a:p>
            <a:pPr lvl="0"/>
            <a:r>
              <a:rPr lang="en-US" sz="1800" dirty="0"/>
              <a:t>Key Focus</a:t>
            </a:r>
          </a:p>
          <a:p>
            <a:pPr lvl="1"/>
            <a:r>
              <a:rPr lang="en-US" sz="1600" dirty="0"/>
              <a:t>Develops white papers, presentations and other documents that do not require a PAR that describe the application of IEEE 802 standards to Smart Grid applications</a:t>
            </a:r>
          </a:p>
          <a:p>
            <a:pPr lvl="1"/>
            <a:r>
              <a:rPr lang="en-US" sz="1600" dirty="0"/>
              <a:t>Acts as a point of contact for industry organizations and alliances for questions regarding the use of IEEE 802 standards in Smart Grid applications.</a:t>
            </a:r>
          </a:p>
          <a:p>
            <a:pPr lvl="1"/>
            <a:r>
              <a:rPr lang="en-US" sz="1600" dirty="0"/>
              <a:t>Acts as a resource and knowledge base on IEEE 802 standards for certification efforts by industry bodies that require more than one IEEE 802 WG’s input.</a:t>
            </a:r>
          </a:p>
          <a:p>
            <a:pPr lvl="1"/>
            <a:r>
              <a:rPr lang="en-US" sz="1600" dirty="0"/>
              <a:t>Identify technology gaps in Smart Grid communications and recommend standardization tasks to the appropriate IEEE 802 WG.</a:t>
            </a:r>
          </a:p>
          <a:p>
            <a:endParaRPr lang="en-US" sz="1800" dirty="0"/>
          </a:p>
          <a:p>
            <a:r>
              <a:rPr lang="en-US" sz="1800" dirty="0"/>
              <a:t>Liaisons</a:t>
            </a:r>
          </a:p>
          <a:p>
            <a:pPr lvl="1"/>
            <a:r>
              <a:rPr lang="en-US" sz="1600" dirty="0"/>
              <a:t>IEEE P2030.5 Smart Energy Profile WG</a:t>
            </a:r>
          </a:p>
          <a:p>
            <a:pPr lvl="1"/>
            <a:r>
              <a:rPr lang="en-US" sz="1600" dirty="0"/>
              <a:t>IEEE Power Engineering Society Power System </a:t>
            </a:r>
            <a:r>
              <a:rPr lang="en-US" sz="1600"/>
              <a:t>Communications </a:t>
            </a:r>
            <a:r>
              <a:rPr lang="en-US" sz="1600" smtClean="0"/>
              <a:t>and Cyber Security </a:t>
            </a:r>
            <a:r>
              <a:rPr lang="en-US" sz="1600" dirty="0" smtClean="0"/>
              <a:t>(</a:t>
            </a:r>
            <a:r>
              <a:rPr lang="en-US" sz="1600" dirty="0"/>
              <a:t>PSCC) committee </a:t>
            </a:r>
            <a:endParaRPr lang="en-US" sz="1600" dirty="0" smtClean="0"/>
          </a:p>
          <a:p>
            <a:pPr lvl="1"/>
            <a:r>
              <a:rPr lang="en-US" sz="1600" dirty="0" smtClean="0"/>
              <a:t>Wi-SUN</a:t>
            </a:r>
          </a:p>
          <a:p>
            <a:pPr lvl="1"/>
            <a:r>
              <a:rPr lang="en-US" sz="1600" dirty="0" smtClean="0"/>
              <a:t>ZigBee Alliance</a:t>
            </a:r>
            <a:endParaRPr lang="en-US" sz="1600"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111247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lum bright="70000" contrast="-70000"/>
          </a:blip>
          <a:srcRect l="1587" r="5556"/>
          <a:stretch/>
        </p:blipFill>
        <p:spPr>
          <a:xfrm>
            <a:off x="0" y="1481353"/>
            <a:ext cx="9144000" cy="4995647"/>
          </a:xfrm>
          <a:prstGeom prst="rect">
            <a:avLst/>
          </a:prstGeom>
        </p:spPr>
      </p:pic>
      <p:sp>
        <p:nvSpPr>
          <p:cNvPr id="2" name="Title 1"/>
          <p:cNvSpPr>
            <a:spLocks noGrp="1"/>
          </p:cNvSpPr>
          <p:nvPr>
            <p:ph type="title"/>
          </p:nvPr>
        </p:nvSpPr>
        <p:spPr/>
        <p:txBody>
          <a:bodyPr/>
          <a:lstStyle/>
          <a:p>
            <a:r>
              <a:rPr lang="en-US" dirty="0"/>
              <a:t>Smart Grid Task Group Activities</a:t>
            </a:r>
          </a:p>
        </p:txBody>
      </p:sp>
      <p:sp>
        <p:nvSpPr>
          <p:cNvPr id="3" name="Content Placeholder 2"/>
          <p:cNvSpPr>
            <a:spLocks noGrp="1"/>
          </p:cNvSpPr>
          <p:nvPr>
            <p:ph idx="1"/>
          </p:nvPr>
        </p:nvSpPr>
        <p:spPr>
          <a:xfrm>
            <a:off x="685800" y="1921776"/>
            <a:ext cx="7772400" cy="4114800"/>
          </a:xfrm>
        </p:spPr>
        <p:txBody>
          <a:bodyPr/>
          <a:lstStyle/>
          <a:p>
            <a:r>
              <a:rPr lang="en-US" dirty="0"/>
              <a:t>White </a:t>
            </a:r>
            <a:r>
              <a:rPr lang="en-US" dirty="0" smtClean="0"/>
              <a:t>Paper (2014)</a:t>
            </a:r>
            <a:endParaRPr lang="en-US" dirty="0"/>
          </a:p>
          <a:p>
            <a:pPr lvl="1"/>
            <a:r>
              <a:rPr lang="en-US" dirty="0">
                <a:hlinkClick r:id="rId3" action="ppaction://hlinkfile"/>
              </a:rPr>
              <a:t>IEEE 802 Standards for Smart Grid</a:t>
            </a:r>
            <a:endParaRPr lang="en-US" dirty="0"/>
          </a:p>
          <a:p>
            <a:pPr lvl="1"/>
            <a:endParaRPr lang="en-US" dirty="0"/>
          </a:p>
          <a:p>
            <a:r>
              <a:rPr lang="en-US" dirty="0"/>
              <a:t>Companion </a:t>
            </a:r>
            <a:r>
              <a:rPr lang="en-US" dirty="0" smtClean="0"/>
              <a:t>Presentation (2016)</a:t>
            </a:r>
            <a:endParaRPr lang="en-US" dirty="0"/>
          </a:p>
          <a:p>
            <a:pPr lvl="1"/>
            <a:r>
              <a:rPr lang="en-US" dirty="0">
                <a:solidFill>
                  <a:schemeClr val="accent2"/>
                </a:solidFill>
                <a:hlinkClick r:id="rId4"/>
              </a:rPr>
              <a:t>802.24 Smart Grid White Paper Companion Presentation</a:t>
            </a:r>
            <a:endParaRPr lang="en-US" dirty="0">
              <a:solidFill>
                <a:schemeClr val="accent2"/>
              </a:solidFill>
            </a:endParaRP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1773814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Smart Grid Task Group Activities</a:t>
            </a:r>
          </a:p>
        </p:txBody>
      </p:sp>
      <p:sp>
        <p:nvSpPr>
          <p:cNvPr id="3" name="Content Placeholder 2"/>
          <p:cNvSpPr>
            <a:spLocks noGrp="1"/>
          </p:cNvSpPr>
          <p:nvPr>
            <p:ph idx="1"/>
          </p:nvPr>
        </p:nvSpPr>
        <p:spPr>
          <a:xfrm>
            <a:off x="609810" y="1752600"/>
            <a:ext cx="8076989" cy="1752362"/>
          </a:xfrm>
        </p:spPr>
        <p:txBody>
          <a:bodyPr/>
          <a:lstStyle/>
          <a:p>
            <a:r>
              <a:rPr lang="en-US" dirty="0"/>
              <a:t>Response to </a:t>
            </a:r>
            <a:r>
              <a:rPr lang="en-US" dirty="0">
                <a:solidFill>
                  <a:schemeClr val="accent6">
                    <a:lumMod val="75000"/>
                  </a:schemeClr>
                </a:solidFill>
              </a:rPr>
              <a:t>REPORT ITU-R SM.2351-0 </a:t>
            </a:r>
            <a:r>
              <a:rPr lang="en-US" dirty="0"/>
              <a:t>“Smart grid utility management systems”</a:t>
            </a:r>
          </a:p>
          <a:p>
            <a:endParaRPr lang="en-US" dirty="0"/>
          </a:p>
          <a:p>
            <a:pPr lvl="1"/>
            <a:r>
              <a:rPr lang="en-US" dirty="0"/>
              <a:t>Initial report did not represent IEEE 802 standards as actually used in industry</a:t>
            </a:r>
          </a:p>
          <a:p>
            <a:pPr lvl="1"/>
            <a:r>
              <a:rPr lang="en-US" dirty="0"/>
              <a:t>Response was developed in 802.24, and forwarded back to ITU-R through 802.18 Radio Regulatory TAG, where it was accepted.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959599135"/>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15967</TotalTime>
  <Words>839</Words>
  <Application>Microsoft Office PowerPoint</Application>
  <PresentationFormat>On-screen Show (4:3)</PresentationFormat>
  <Paragraphs>154</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802.24 Vertical Applications TAG</vt:lpstr>
      <vt:lpstr>Presenting on behalf of Tim Godfrey</vt:lpstr>
      <vt:lpstr>Scope of the 802.24 TAG</vt:lpstr>
      <vt:lpstr>802.24 Overview</vt:lpstr>
      <vt:lpstr>802.24 Membership</vt:lpstr>
      <vt:lpstr>802.24 History</vt:lpstr>
      <vt:lpstr>Smart Grid Task Group Activities</vt:lpstr>
      <vt:lpstr>Smart Grid Task Group Activities</vt:lpstr>
      <vt:lpstr>Smart Grid Task Group Activities</vt:lpstr>
      <vt:lpstr>Smart Grid Task Group Activities</vt:lpstr>
      <vt:lpstr>Smart Grid Task Group Activities</vt:lpstr>
      <vt:lpstr>IoT Task Group Activities</vt:lpstr>
      <vt:lpstr>IoT Task Group Activities</vt:lpstr>
      <vt:lpstr>IoT Task Group Activities</vt:lpstr>
      <vt:lpstr>IoT Task Group Activities</vt:lpstr>
    </vt:vector>
  </TitlesOfParts>
  <Company>EPRI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Clint Powell</cp:lastModifiedBy>
  <cp:revision>384</cp:revision>
  <cp:lastPrinted>1998-02-10T13:28:06Z</cp:lastPrinted>
  <dcterms:created xsi:type="dcterms:W3CDTF">2015-05-13T21:49:41Z</dcterms:created>
  <dcterms:modified xsi:type="dcterms:W3CDTF">2017-05-12T01:04:16Z</dcterms:modified>
</cp:coreProperties>
</file>