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35"/>
  </p:notesMasterIdLst>
  <p:handoutMasterIdLst>
    <p:handoutMasterId r:id="rId36"/>
  </p:handoutMasterIdLst>
  <p:sldIdLst>
    <p:sldId id="258" r:id="rId3"/>
    <p:sldId id="394" r:id="rId4"/>
    <p:sldId id="285" r:id="rId5"/>
    <p:sldId id="314" r:id="rId6"/>
    <p:sldId id="259" r:id="rId7"/>
    <p:sldId id="270" r:id="rId8"/>
    <p:sldId id="383" r:id="rId9"/>
    <p:sldId id="362" r:id="rId10"/>
    <p:sldId id="325" r:id="rId11"/>
    <p:sldId id="283" r:id="rId12"/>
    <p:sldId id="395" r:id="rId13"/>
    <p:sldId id="342" r:id="rId14"/>
    <p:sldId id="375" r:id="rId15"/>
    <p:sldId id="384" r:id="rId16"/>
    <p:sldId id="404" r:id="rId17"/>
    <p:sldId id="392" r:id="rId18"/>
    <p:sldId id="405" r:id="rId19"/>
    <p:sldId id="387" r:id="rId20"/>
    <p:sldId id="388" r:id="rId21"/>
    <p:sldId id="389" r:id="rId22"/>
    <p:sldId id="390" r:id="rId23"/>
    <p:sldId id="396" r:id="rId24"/>
    <p:sldId id="398" r:id="rId25"/>
    <p:sldId id="399" r:id="rId26"/>
    <p:sldId id="400" r:id="rId27"/>
    <p:sldId id="352" r:id="rId28"/>
    <p:sldId id="401" r:id="rId29"/>
    <p:sldId id="393" r:id="rId30"/>
    <p:sldId id="406" r:id="rId31"/>
    <p:sldId id="402" r:id="rId32"/>
    <p:sldId id="403" r:id="rId33"/>
    <p:sldId id="391" r:id="rId3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59" autoAdjust="0"/>
    <p:restoredTop sz="94099" autoAdjust="0"/>
  </p:normalViewPr>
  <p:slideViewPr>
    <p:cSldViewPr>
      <p:cViewPr varScale="1">
        <p:scale>
          <a:sx n="100" d="100"/>
          <a:sy n="100" d="100"/>
        </p:scale>
        <p:origin x="8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14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802.24-17-0017r2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6-03-sgtg-tsn-utility-applications-white-paper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15-01-sgtg-tsn-white-paper-teleconference.ppt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7/24-17-0006-07-sgtg-tsn-utility-applications-white-paper.docx" TargetMode="External"/><Relationship Id="rId2" Type="http://schemas.openxmlformats.org/officeDocument/2006/relationships/hyperlink" Target="https://mentor.ieee.org/802.24/dcn/17/24-17-0006-03-sgtg-tsn-utility-applications-white-pape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ee802.org/1/files/public/docs2017/tsn-finn-tsn-detnet-whitepaper-0717-v00.pdf" TargetMode="External"/><Relationship Id="rId4" Type="http://schemas.openxmlformats.org/officeDocument/2006/relationships/hyperlink" Target="https://tools.ietf.org/html/draft-ietf-detnet-use-cases-12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2017 Meeting</a:t>
            </a:r>
          </a:p>
          <a:p>
            <a:endParaRPr lang="en-US" dirty="0"/>
          </a:p>
          <a:p>
            <a:r>
              <a:rPr lang="en-US" dirty="0"/>
              <a:t>Berlin, Germany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and 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fontScale="77500" lnSpcReduction="20000"/>
          </a:bodyPr>
          <a:lstStyle/>
          <a:p>
            <a:pPr lvl="1"/>
            <a:endParaRPr lang="en-US" dirty="0"/>
          </a:p>
          <a:p>
            <a:r>
              <a:rPr lang="en-US" dirty="0"/>
              <a:t>No regulatory items related to 802.24 currently known.</a:t>
            </a:r>
          </a:p>
          <a:p>
            <a:endParaRPr lang="en-US" dirty="0"/>
          </a:p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Should there be new bands with new types of licensing models? Would be a good question for 802.18 to discuss. </a:t>
            </a:r>
          </a:p>
          <a:p>
            <a:pPr lvl="1"/>
            <a:r>
              <a:rPr lang="en-US" dirty="0"/>
              <a:t>If new “unlicensed” bands were to be allocated, are there other models than what we have in ISM today?</a:t>
            </a:r>
          </a:p>
          <a:p>
            <a:pPr lvl="1"/>
            <a:r>
              <a:rPr lang="en-US" dirty="0"/>
              <a:t>802.24 could provide information on relationship between applications and use cases and spectrum rules as they emerge?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IEEE Smart Grid Technical Activities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01929"/>
          </a:xfrm>
        </p:spPr>
        <p:txBody>
          <a:bodyPr>
            <a:normAutofit fontScale="85000" lnSpcReduction="20000"/>
          </a:bodyPr>
          <a:lstStyle/>
          <a:p>
            <a:pPr marL="514350" indent="-457200"/>
            <a:r>
              <a:rPr lang="en-US" dirty="0"/>
              <a:t>Since May I have joined the committee</a:t>
            </a:r>
          </a:p>
          <a:p>
            <a:pPr marL="914400" lvl="1" indent="-457200"/>
            <a:r>
              <a:rPr lang="en-US" dirty="0"/>
              <a:t>Chaired by Stefano Galli</a:t>
            </a:r>
          </a:p>
          <a:p>
            <a:pPr marL="914400" lvl="1" indent="-457200"/>
            <a:r>
              <a:rPr lang="en-US" dirty="0"/>
              <a:t>From Stefano:</a:t>
            </a:r>
          </a:p>
          <a:p>
            <a:pPr marL="1257300" lvl="2" indent="-457200"/>
            <a:r>
              <a:rPr lang="en-US" dirty="0"/>
              <a:t>“Within the IEEE Smart Grid Technical Activities  Committee, we are writing a White paper on smart metering. The focus of this white paper will be on the deployed </a:t>
            </a:r>
            <a:r>
              <a:rPr lang="en-US" dirty="0" err="1"/>
              <a:t>comms</a:t>
            </a:r>
            <a:r>
              <a:rPr lang="en-US" dirty="0"/>
              <a:t> standards, from power line, to wireless cellular to meshed networking to whatever…”</a:t>
            </a:r>
          </a:p>
          <a:p>
            <a:pPr marL="514350" indent="-457200"/>
            <a:r>
              <a:rPr lang="en-US" dirty="0"/>
              <a:t>Focus so far has been aligning PES communications and ITU standards.</a:t>
            </a:r>
          </a:p>
          <a:p>
            <a:pPr marL="914400" lvl="1" indent="-457200"/>
            <a:r>
              <a:rPr lang="en-US" dirty="0"/>
              <a:t>Have not been engaged with IEEE 802</a:t>
            </a:r>
          </a:p>
          <a:p>
            <a:pPr marL="914400" lvl="1" indent="-457200"/>
            <a:r>
              <a:rPr lang="en-US" dirty="0"/>
              <a:t>Possible liaison opportunity?</a:t>
            </a:r>
          </a:p>
          <a:p>
            <a:pPr marL="914400" lvl="1" indent="-457200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445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Finalize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2400" cy="47990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Status:</a:t>
            </a:r>
          </a:p>
          <a:p>
            <a:pPr lvl="1"/>
            <a:r>
              <a:rPr lang="en-US" dirty="0"/>
              <a:t>Latest version 802.24-17-0004r6</a:t>
            </a:r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SEPA/SGIP Study Group has been formed for Matrix update</a:t>
            </a:r>
          </a:p>
          <a:p>
            <a:pPr lvl="1"/>
            <a:r>
              <a:rPr lang="en-US" dirty="0"/>
              <a:t>802.24 will provide updated data for 802 standards</a:t>
            </a:r>
          </a:p>
          <a:p>
            <a:pPr lvl="1"/>
            <a:r>
              <a:rPr lang="en-US" dirty="0"/>
              <a:t>Will reach out to other standards’ contributors for any updates</a:t>
            </a:r>
          </a:p>
          <a:p>
            <a:pPr lvl="1"/>
            <a:r>
              <a:rPr lang="en-US" dirty="0"/>
              <a:t>Ultimately, will be forwarded to NIST as an updated addendum to NISTIR 7761 r1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Y23: Need to determine spectral efficiency and formula</a:t>
            </a:r>
          </a:p>
          <a:p>
            <a:pPr lvl="1"/>
            <a:r>
              <a:rPr lang="en-US" dirty="0"/>
              <a:t>Assigned to Osama </a:t>
            </a:r>
            <a:r>
              <a:rPr lang="en-US" dirty="0" err="1"/>
              <a:t>Aboul</a:t>
            </a:r>
            <a:r>
              <a:rPr lang="en-US" dirty="0"/>
              <a:t> </a:t>
            </a:r>
            <a:r>
              <a:rPr lang="en-US" dirty="0" err="1"/>
              <a:t>Magd</a:t>
            </a:r>
            <a:r>
              <a:rPr lang="en-US" dirty="0"/>
              <a:t> in 802.11</a:t>
            </a:r>
          </a:p>
          <a:p>
            <a:pPr lvl="1"/>
            <a:endParaRPr lang="en-US" dirty="0"/>
          </a:p>
          <a:p>
            <a:r>
              <a:rPr lang="en-US" dirty="0"/>
              <a:t>Need to verify peak vs channel (MAC) data rates for 802.15.4 and 802.22 columns  </a:t>
            </a:r>
          </a:p>
          <a:p>
            <a:pPr lvl="1"/>
            <a:r>
              <a:rPr lang="en-US" dirty="0"/>
              <a:t>Clint P,  Apurva M</a:t>
            </a:r>
          </a:p>
          <a:p>
            <a:pPr lvl="1"/>
            <a:r>
              <a:rPr lang="en-US" dirty="0"/>
              <a:t>Refer to NISTIR 7761 for methodology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70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SEPA/SGIP update WG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Membership currently</a:t>
            </a:r>
          </a:p>
          <a:p>
            <a:pPr lvl="1"/>
            <a:r>
              <a:rPr lang="en-US" dirty="0"/>
              <a:t>Tim Godfrey	EPRI</a:t>
            </a:r>
          </a:p>
          <a:p>
            <a:pPr lvl="1"/>
            <a:r>
              <a:rPr lang="en-US" dirty="0"/>
              <a:t>Ron Cunningham AEP</a:t>
            </a:r>
          </a:p>
          <a:p>
            <a:pPr lvl="1"/>
            <a:r>
              <a:rPr lang="en-US" dirty="0"/>
              <a:t>Doug Gray	TCS</a:t>
            </a:r>
          </a:p>
          <a:p>
            <a:pPr lvl="1"/>
            <a:r>
              <a:rPr lang="en-US" dirty="0"/>
              <a:t>Bill Godwin Duke Energy</a:t>
            </a:r>
          </a:p>
          <a:p>
            <a:pPr lvl="1"/>
            <a:r>
              <a:rPr lang="en-US" dirty="0"/>
              <a:t>Matt Gilmore </a:t>
            </a:r>
            <a:r>
              <a:rPr lang="en-US" dirty="0" err="1"/>
              <a:t>Itron</a:t>
            </a:r>
            <a:endParaRPr lang="en-US" dirty="0"/>
          </a:p>
          <a:p>
            <a:pPr lvl="1"/>
            <a:r>
              <a:rPr lang="en-US" dirty="0"/>
              <a:t>Nada Golmie NIST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129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Utility 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Preparation for Wednesday Joint Meeting</a:t>
            </a:r>
          </a:p>
          <a:p>
            <a:endParaRPr lang="en-US" dirty="0"/>
          </a:p>
          <a:p>
            <a:r>
              <a:rPr lang="en-US" dirty="0"/>
              <a:t>Draft current version: </a:t>
            </a:r>
            <a:r>
              <a:rPr lang="en-US" dirty="0">
                <a:hlinkClick r:id="rId2"/>
              </a:rPr>
              <a:t>802.24-17-0006r3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Wednesday meeting slot is with 802.1 TSN only</a:t>
            </a:r>
          </a:p>
          <a:p>
            <a:pPr lvl="1"/>
            <a:r>
              <a:rPr lang="en-US" dirty="0"/>
              <a:t>No meeting in this room – Start there at 4:30pm - </a:t>
            </a:r>
            <a:r>
              <a:rPr lang="en-US" altLang="en-US" dirty="0"/>
              <a:t>ECC Room 4 - 2nd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530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plenary meetings – review upcoming needs and opportunities for 802.24 projects.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76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643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</a:t>
            </a:r>
          </a:p>
          <a:p>
            <a:pPr lvl="1"/>
            <a:r>
              <a:rPr lang="en-US" dirty="0"/>
              <a:t>White paper could cover how adaptation and resource management are accomplished.</a:t>
            </a:r>
          </a:p>
          <a:p>
            <a:pPr lvl="1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2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688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55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24-17-0007-01-0000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24.1	</a:t>
            </a:r>
            <a:r>
              <a:rPr lang="en-US" altLang="en-US" dirty="0" err="1"/>
              <a:t>Nizza</a:t>
            </a:r>
            <a:endParaRPr lang="en-US" altLang="en-US" dirty="0"/>
          </a:p>
          <a:p>
            <a:pPr lvl="1"/>
            <a:r>
              <a:rPr lang="en-US" altLang="en-US" dirty="0"/>
              <a:t>Tuesday PM2		24.2	</a:t>
            </a:r>
            <a:r>
              <a:rPr lang="en-US" altLang="en-US" dirty="0" err="1"/>
              <a:t>Nizza</a:t>
            </a:r>
            <a:endParaRPr lang="en-US" altLang="en-US" dirty="0"/>
          </a:p>
          <a:p>
            <a:pPr lvl="1"/>
            <a:r>
              <a:rPr lang="en-US" altLang="en-US" dirty="0"/>
              <a:t>Wednesday PM2		24.1          </a:t>
            </a:r>
            <a:r>
              <a:rPr lang="en-US" altLang="en-US" dirty="0">
                <a:highlight>
                  <a:srgbClr val="FFFF00"/>
                </a:highlight>
              </a:rPr>
              <a:t>At 4:30 w/ 802.1 - </a:t>
            </a:r>
            <a:r>
              <a:rPr lang="en-US" altLang="en-US" dirty="0"/>
              <a:t>ECC Room 4 - 2nd</a:t>
            </a:r>
            <a:endParaRPr lang="en-US" altLang="en-US" dirty="0">
              <a:highlight>
                <a:srgbClr val="FFFF00"/>
              </a:highlight>
            </a:endParaRPr>
          </a:p>
          <a:p>
            <a:pPr lvl="1"/>
            <a:r>
              <a:rPr lang="en-US" altLang="en-US" dirty="0"/>
              <a:t>Thursday PM2		24.2	</a:t>
            </a:r>
            <a:r>
              <a:rPr lang="en-US" altLang="en-US" dirty="0" err="1"/>
              <a:t>Nizza</a:t>
            </a: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178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(4)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en-US" dirty="0"/>
              <a:t>March 2017</a:t>
            </a:r>
            <a:br>
              <a:rPr lang="en-US" dirty="0"/>
            </a:br>
            <a:r>
              <a:rPr lang="en-US" dirty="0"/>
              <a:t>Discussion on 802.15 IG DEP</a:t>
            </a:r>
          </a:p>
          <a:p>
            <a:pPr lvl="1"/>
            <a:r>
              <a:rPr lang="en-US" dirty="0"/>
              <a:t>Explore collaboration with 802.3</a:t>
            </a:r>
          </a:p>
          <a:p>
            <a:pPr lvl="1"/>
            <a:r>
              <a:rPr lang="en-US" dirty="0"/>
              <a:t>Explore collaboration with 802.11</a:t>
            </a:r>
          </a:p>
          <a:p>
            <a:pPr lvl="1"/>
            <a:r>
              <a:rPr lang="en-US" dirty="0"/>
              <a:t>Consider Licensed spectrum.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01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Future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Monitor the LPWAN IG in 802.15 to see where it goes (and links to IETF)</a:t>
            </a:r>
          </a:p>
          <a:p>
            <a:endParaRPr lang="en-US" dirty="0"/>
          </a:p>
          <a:p>
            <a:r>
              <a:rPr lang="en-US" dirty="0"/>
              <a:t>See where IG-DEP goes. </a:t>
            </a:r>
          </a:p>
          <a:p>
            <a:pPr lvl="1"/>
            <a:r>
              <a:rPr lang="en-US" dirty="0"/>
              <a:t>Relationship of IG-DEP and TSN? </a:t>
            </a:r>
          </a:p>
          <a:p>
            <a:pPr lvl="1"/>
            <a:r>
              <a:rPr lang="en-US" dirty="0"/>
              <a:t>Characterizing the underlying link – is it close to “predictable”? </a:t>
            </a:r>
          </a:p>
          <a:p>
            <a:endParaRPr lang="en-US" dirty="0"/>
          </a:p>
          <a:p>
            <a:r>
              <a:rPr lang="en-US" dirty="0"/>
              <a:t>Applying new bands and channel plans</a:t>
            </a:r>
          </a:p>
          <a:p>
            <a:pPr lvl="1"/>
            <a:r>
              <a:rPr lang="en-US" dirty="0"/>
              <a:t>Enabling applications in new regions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838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802.24.2</a:t>
            </a:r>
            <a:br>
              <a:rPr lang="en-US" dirty="0"/>
            </a:br>
            <a:r>
              <a:rPr lang="en-US" dirty="0"/>
              <a:t>IoT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461730" y="5165001"/>
            <a:ext cx="576651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Note: Thursday slot for 802.24.2 review of P2413 has </a:t>
            </a:r>
          </a:p>
          <a:p>
            <a:r>
              <a:rPr lang="en-US" sz="2000" dirty="0"/>
              <a:t>been moved back to this room, </a:t>
            </a:r>
            <a:r>
              <a:rPr lang="en-US" sz="2000" dirty="0" err="1"/>
              <a:t>Nizza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0572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802.24.2 Liaison Coordinator's Report</a:t>
            </a:r>
          </a:p>
          <a:p>
            <a:pPr lvl="1"/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Wael </a:t>
            </a:r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</a:t>
            </a:r>
            <a:endParaRPr lang="en-US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dirty="0"/>
          </a:p>
          <a:p>
            <a:pPr lvl="2"/>
            <a:endParaRPr lang="en-US" dirty="0">
              <a:effectLst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IIC Liaison Report</a:t>
            </a:r>
          </a:p>
          <a:p>
            <a:pPr rtl="0" eaLnBrk="1" fontAlgn="base" hangingPunct="1"/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new liaison requests</a:t>
            </a:r>
          </a:p>
          <a:p>
            <a:pPr lvl="1"/>
            <a:r>
              <a:rPr lang="en-US" dirty="0"/>
              <a:t>Request to explore liaison with Wi-Fi Alliance IoT Group. </a:t>
            </a:r>
          </a:p>
          <a:p>
            <a:pPr lvl="1"/>
            <a:r>
              <a:rPr lang="en-US" dirty="0"/>
              <a:t>802.24 will initiate the liaison request</a:t>
            </a:r>
          </a:p>
          <a:p>
            <a:pPr lvl="2"/>
            <a:r>
              <a:rPr lang="en-US" dirty="0"/>
              <a:t>(Action Wael)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300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P2413 Liaison Report</a:t>
            </a:r>
          </a:p>
          <a:p>
            <a:pPr lvl="1"/>
            <a:r>
              <a:rPr lang="en-US" dirty="0"/>
              <a:t>Ludwig </a:t>
            </a:r>
            <a:r>
              <a:rPr lang="en-US" dirty="0" err="1"/>
              <a:t>Winkel</a:t>
            </a:r>
            <a:r>
              <a:rPr lang="en-US" dirty="0"/>
              <a:t>    (defer to Thursday review of P2413?)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Relationship to 24.2 IoT White Paper</a:t>
            </a:r>
          </a:p>
          <a:p>
            <a:pPr lvl="1"/>
            <a:r>
              <a:rPr lang="en-US" dirty="0"/>
              <a:t>Can be use to explain to the 802 community how 802 fits into the overall </a:t>
            </a:r>
            <a:r>
              <a:rPr lang="en-US" dirty="0" err="1"/>
              <a:t>IoT</a:t>
            </a:r>
            <a:r>
              <a:rPr lang="en-US" dirty="0"/>
              <a:t> architecture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117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/>
              <a:t>Review and plan </a:t>
            </a:r>
            <a:r>
              <a:rPr lang="en-US" dirty="0" err="1"/>
              <a:t>IoT</a:t>
            </a:r>
            <a:r>
              <a:rPr lang="en-US" dirty="0"/>
              <a:t> white paper development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Discussion on IoT White Paper Draft</a:t>
            </a:r>
          </a:p>
          <a:p>
            <a:r>
              <a:rPr lang="en-US" dirty="0"/>
              <a:t>Contributions towards IoT White Paper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961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4614862"/>
          </a:xfrm>
        </p:spPr>
        <p:txBody>
          <a:bodyPr/>
          <a:lstStyle/>
          <a:p>
            <a:r>
              <a:rPr lang="en-US" dirty="0"/>
              <a:t>Wednesday </a:t>
            </a:r>
            <a:br>
              <a:rPr lang="en-US" dirty="0"/>
            </a:br>
            <a:r>
              <a:rPr lang="en-US" dirty="0"/>
              <a:t>802.24.1 Smart Grid TG</a:t>
            </a:r>
            <a:br>
              <a:rPr lang="en-US" dirty="0"/>
            </a:br>
            <a:r>
              <a:rPr lang="en-US" dirty="0"/>
              <a:t>802.1 TSN </a:t>
            </a:r>
            <a:br>
              <a:rPr lang="en-US" dirty="0"/>
            </a:br>
            <a:r>
              <a:rPr lang="en-US" dirty="0"/>
              <a:t>Joint Working Session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50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Review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hlinkClick r:id="rId2"/>
              </a:rPr>
              <a:t>Teleconference notes: 802.24-17-0015r1</a:t>
            </a:r>
            <a:endParaRPr lang="en-US" dirty="0"/>
          </a:p>
          <a:p>
            <a:endParaRPr lang="en-US" dirty="0"/>
          </a:p>
          <a:p>
            <a:r>
              <a:rPr lang="en-US" dirty="0"/>
              <a:t>Actions</a:t>
            </a:r>
          </a:p>
          <a:p>
            <a:pPr lvl="1"/>
            <a:r>
              <a:rPr lang="en-US" dirty="0"/>
              <a:t>Leads for developing text contributions:</a:t>
            </a:r>
          </a:p>
          <a:p>
            <a:pPr lvl="2"/>
            <a:r>
              <a:rPr lang="en-US" dirty="0"/>
              <a:t>Janos Farkas – section on “Describe how TSN works”</a:t>
            </a:r>
          </a:p>
          <a:p>
            <a:pPr lvl="2"/>
            <a:r>
              <a:rPr lang="en-US" dirty="0" err="1"/>
              <a:t>Maik</a:t>
            </a:r>
            <a:r>
              <a:rPr lang="en-US" dirty="0"/>
              <a:t> Seewald – section on “Understand IEC 61850 activities and relationships”</a:t>
            </a:r>
          </a:p>
          <a:p>
            <a:pPr lvl="2"/>
            <a:r>
              <a:rPr lang="en-US" dirty="0"/>
              <a:t>Karl Weber – section on DER and stabilizing networks with reactive power control.</a:t>
            </a:r>
          </a:p>
          <a:p>
            <a:pPr lvl="2"/>
            <a:r>
              <a:rPr lang="en-US" dirty="0"/>
              <a:t>Rodney Cummings – “how TSN features make use of time sync protocols”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Next Steps</a:t>
            </a:r>
          </a:p>
          <a:p>
            <a:pPr lvl="2"/>
            <a:r>
              <a:rPr lang="en-US" dirty="0"/>
              <a:t>Tim will post these slides and outline document update (r3).</a:t>
            </a:r>
          </a:p>
          <a:p>
            <a:pPr lvl="2"/>
            <a:r>
              <a:rPr lang="en-US" dirty="0"/>
              <a:t>Update to email reflector</a:t>
            </a:r>
          </a:p>
          <a:p>
            <a:pPr lvl="2"/>
            <a:r>
              <a:rPr lang="en-US" dirty="0"/>
              <a:t>Post text contributions for 802.1 and 802.24 (mentor)</a:t>
            </a:r>
          </a:p>
          <a:p>
            <a:pPr lvl="2"/>
            <a:r>
              <a:rPr lang="en-US" dirty="0"/>
              <a:t>Integrate contributions during July meeting.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546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Content for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77200" cy="5438775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Version after Teleconference </a:t>
            </a:r>
          </a:p>
          <a:p>
            <a:r>
              <a:rPr lang="en-US" dirty="0">
                <a:hlinkClick r:id="rId2"/>
              </a:rPr>
              <a:t>802.24-17-0006r3</a:t>
            </a:r>
            <a:endParaRPr lang="en-US" dirty="0"/>
          </a:p>
          <a:p>
            <a:endParaRPr lang="en-US" dirty="0"/>
          </a:p>
          <a:p>
            <a:r>
              <a:rPr lang="en-US" dirty="0"/>
              <a:t>Version after 802.24 editing Monday</a:t>
            </a:r>
          </a:p>
          <a:p>
            <a:r>
              <a:rPr lang="en-US" dirty="0">
                <a:hlinkClick r:id="rId3"/>
              </a:rPr>
              <a:t>802.24-17-0006r7</a:t>
            </a:r>
            <a:endParaRPr lang="en-US" dirty="0"/>
          </a:p>
          <a:p>
            <a:endParaRPr lang="en-US" dirty="0"/>
          </a:p>
          <a:p>
            <a:r>
              <a:rPr lang="en-US" dirty="0"/>
              <a:t>IETF DETNET use cases document suggested by Ludwig </a:t>
            </a:r>
            <a:r>
              <a:rPr lang="en-US" dirty="0" err="1"/>
              <a:t>Winkel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https://tools.ietf.org/html/draft-ietf-detnet-use-cases-12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Document contribution from Norm Finn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  <a:hlinkClick r:id="rId5"/>
              </a:rPr>
              <a:t>http://ieee802.org/1/files/public/docs2017/tsn-finn-tsn-detnet-whitepaper-0717-v00.pdf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100" dirty="0"/>
              <a:t>Document contribution from Rodney Cummings</a:t>
            </a:r>
          </a:p>
          <a:p>
            <a:pPr lvl="1"/>
            <a:r>
              <a:rPr lang="en-US" sz="2700" dirty="0"/>
              <a:t>TBD</a:t>
            </a:r>
          </a:p>
          <a:p>
            <a:pPr lvl="1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91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Discuss with Norm how to </a:t>
            </a:r>
            <a:r>
              <a:rPr lang="en-US" dirty="0" err="1"/>
              <a:t>incorportate</a:t>
            </a:r>
            <a:r>
              <a:rPr lang="en-US" dirty="0"/>
              <a:t> content from his document</a:t>
            </a:r>
          </a:p>
          <a:p>
            <a:r>
              <a:rPr lang="en-US" dirty="0"/>
              <a:t>Review IETF </a:t>
            </a:r>
            <a:r>
              <a:rPr lang="en-US" dirty="0" err="1"/>
              <a:t>DetNet</a:t>
            </a:r>
            <a:r>
              <a:rPr lang="en-US" dirty="0"/>
              <a:t> use cases – incorporate as appropriate</a:t>
            </a:r>
          </a:p>
          <a:p>
            <a:endParaRPr lang="en-US" dirty="0"/>
          </a:p>
          <a:p>
            <a:r>
              <a:rPr lang="en-US" dirty="0"/>
              <a:t>Coordination this week  (Thursday afternoon or Friday mid day)</a:t>
            </a:r>
          </a:p>
          <a:p>
            <a:pPr lvl="1"/>
            <a:r>
              <a:rPr lang="en-US" dirty="0"/>
              <a:t>802.1 Closing plenary ends at 5-6. </a:t>
            </a:r>
          </a:p>
          <a:p>
            <a:r>
              <a:rPr lang="en-US" dirty="0"/>
              <a:t>Plan teleconference before November plenary</a:t>
            </a:r>
          </a:p>
          <a:p>
            <a:pPr lvl="1"/>
            <a:r>
              <a:rPr lang="en-US" dirty="0"/>
              <a:t>Avoid 1588 teleconferences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939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– 802.24-17-0016r1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23597"/>
              </p:ext>
            </p:extLst>
          </p:nvPr>
        </p:nvGraphicFramePr>
        <p:xfrm>
          <a:off x="228600" y="609608"/>
          <a:ext cx="8763000" cy="58658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877">
                  <a:extLst>
                    <a:ext uri="{9D8B030D-6E8A-4147-A177-3AD203B41FA5}">
                      <a16:colId xmlns:a16="http://schemas.microsoft.com/office/drawing/2014/main" val="951516000"/>
                    </a:ext>
                  </a:extLst>
                </a:gridCol>
                <a:gridCol w="6049487">
                  <a:extLst>
                    <a:ext uri="{9D8B030D-6E8A-4147-A177-3AD203B41FA5}">
                      <a16:colId xmlns:a16="http://schemas.microsoft.com/office/drawing/2014/main" val="3495897701"/>
                    </a:ext>
                  </a:extLst>
                </a:gridCol>
                <a:gridCol w="986242">
                  <a:extLst>
                    <a:ext uri="{9D8B030D-6E8A-4147-A177-3AD203B41FA5}">
                      <a16:colId xmlns:a16="http://schemas.microsoft.com/office/drawing/2014/main" val="828455001"/>
                    </a:ext>
                  </a:extLst>
                </a:gridCol>
                <a:gridCol w="460785">
                  <a:extLst>
                    <a:ext uri="{9D8B030D-6E8A-4147-A177-3AD203B41FA5}">
                      <a16:colId xmlns:a16="http://schemas.microsoft.com/office/drawing/2014/main" val="1443547619"/>
                    </a:ext>
                  </a:extLst>
                </a:gridCol>
                <a:gridCol w="700609">
                  <a:extLst>
                    <a:ext uri="{9D8B030D-6E8A-4147-A177-3AD203B41FA5}">
                      <a16:colId xmlns:a16="http://schemas.microsoft.com/office/drawing/2014/main" val="529163882"/>
                    </a:ext>
                  </a:extLst>
                </a:gridCol>
              </a:tblGrid>
              <a:tr h="3018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 Agenda - July 2017, Berlin, Germany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24-17-0016-01-0000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648250189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177421974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594758018"/>
                  </a:ext>
                </a:extLst>
              </a:tr>
              <a:tr h="1539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Monday PM2 session (Nizza)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313027974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498021609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of Agenda / Approval of Agenda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024435055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Approve May TAG minutes  24-17-0013-00-0000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41258391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508443697"/>
                  </a:ext>
                </a:extLst>
              </a:tr>
              <a:tr h="2671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Industry Connections and IEEE process for releasing/publishing white papers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 / Goldberg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051526245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802.24.1 Smart Grid Task Group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092122014"/>
                  </a:ext>
                </a:extLst>
              </a:tr>
              <a:tr h="2671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ITU and regulatory items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Godfrey/Lynch/Kennedy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228856823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IEEE Smart Grid Advisory Group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4:45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574148715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Updating SGIP PAP2 Wireless Matrix  24-17-0004-03-sgtg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637412211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of TSN Utility Use Cases  24-17-0006-03-sgtg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244877795"/>
                  </a:ext>
                </a:extLst>
              </a:tr>
              <a:tr h="1780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501742255"/>
                  </a:ext>
                </a:extLst>
              </a:tr>
              <a:tr h="178074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937317710"/>
                  </a:ext>
                </a:extLst>
              </a:tr>
              <a:tr h="1539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Tuesday PM2 session (Nizza)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020147302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026029801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IoT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4170182118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Liaison Coordinator's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Diab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4026263185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Update from Automotive Tutorial Team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448497568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and plan IoT white paper development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4:50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488806978"/>
                  </a:ext>
                </a:extLst>
              </a:tr>
              <a:tr h="1632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536289947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358888909"/>
                  </a:ext>
                </a:extLst>
              </a:tr>
              <a:tr h="1543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Wednesday PM2 session (Meeting with 802.1 TSN)  (ECC Room 4 - 2nd)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42855908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518334439"/>
                  </a:ext>
                </a:extLst>
              </a:tr>
              <a:tr h="2671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Meet with 802.1 TSN on White Paper for Time Sensitive Networks for Grid Modernization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 / Parsons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770913294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613677555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341894821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976139068"/>
                  </a:ext>
                </a:extLst>
              </a:tr>
              <a:tr h="1543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Thursday AM2 session 802.24.2 (Estrel Hall C1)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197582873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4.1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10:30 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4240900056"/>
                  </a:ext>
                </a:extLst>
              </a:tr>
              <a:tr h="2671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4.2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of P2413 draft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 / Winkel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10:30 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478728701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4.3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Adjourn TAG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12:00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947887483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339192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802.24.2</a:t>
            </a:r>
            <a:br>
              <a:rPr lang="en-US" dirty="0"/>
            </a:br>
            <a:r>
              <a:rPr lang="en-US" dirty="0"/>
              <a:t>IoT TG</a:t>
            </a:r>
            <a:br>
              <a:rPr lang="en-US" dirty="0"/>
            </a:br>
            <a:r>
              <a:rPr lang="en-US" dirty="0"/>
              <a:t>P2413 Review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017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P2413 Draft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points for 802.24</a:t>
            </a:r>
          </a:p>
          <a:p>
            <a:pPr lvl="1"/>
            <a:r>
              <a:rPr lang="en-US" dirty="0"/>
              <a:t>Relationships to IEEE 802 standards</a:t>
            </a:r>
          </a:p>
          <a:p>
            <a:pPr lvl="1"/>
            <a:r>
              <a:rPr lang="en-US" dirty="0"/>
              <a:t>Opportunities for feedback to 802 WGs</a:t>
            </a:r>
          </a:p>
          <a:p>
            <a:pPr lvl="1"/>
            <a:r>
              <a:rPr lang="en-US" dirty="0"/>
              <a:t>Opportunities for feedback to P2413</a:t>
            </a:r>
          </a:p>
          <a:p>
            <a:pPr lvl="1"/>
            <a:r>
              <a:rPr lang="en-US" dirty="0"/>
              <a:t>Impact on 802.24 IoT White Paper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6276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dirty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Approve May minutes </a:t>
            </a:r>
          </a:p>
          <a:p>
            <a:pPr lvl="1"/>
            <a:r>
              <a:rPr lang="en-US" dirty="0"/>
              <a:t>24-17-0013-00-0000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 from March:</a:t>
            </a:r>
          </a:p>
          <a:p>
            <a:pPr lvl="1"/>
            <a:r>
              <a:rPr lang="en-US" dirty="0"/>
              <a:t>Wael: Initiate Liaison with Wi-Fi Alliance IoT TG </a:t>
            </a:r>
          </a:p>
          <a:p>
            <a:pPr lvl="1"/>
            <a:r>
              <a:rPr lang="en-US" dirty="0"/>
              <a:t>Tim– plan additional meeting slot for 24.2 in Berlin to discuss the P2413 draft.  </a:t>
            </a:r>
          </a:p>
          <a:p>
            <a:pPr lvl="1"/>
            <a:r>
              <a:rPr lang="en-US" dirty="0"/>
              <a:t>Follow up by email to 24.2 leadership: Invite automotive tutorial team to participate.</a:t>
            </a:r>
          </a:p>
          <a:p>
            <a:pPr lvl="1"/>
            <a:r>
              <a:rPr lang="en-US" dirty="0"/>
              <a:t>Tim: Wireless Matrix: Coordinate with 802.11 to find spectral efficiency details (email exchange with Osama)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Coordination with Industry Connections: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01929"/>
          </a:xfrm>
        </p:spPr>
        <p:txBody>
          <a:bodyPr>
            <a:normAutofit fontScale="85000" lnSpcReduction="20000"/>
          </a:bodyPr>
          <a:lstStyle/>
          <a:p>
            <a:pPr marL="514350" indent="-457200"/>
            <a:r>
              <a:rPr lang="en-US" dirty="0"/>
              <a:t>Regularly examine (or liaison with) IC Committee to determine if we want to be involved with any existing IC activities.</a:t>
            </a:r>
          </a:p>
          <a:p>
            <a:pPr marL="514350" indent="-457200"/>
            <a:r>
              <a:rPr lang="en-US" dirty="0"/>
              <a:t>Plan of action: Check in by email regularly (before plenary meetings) on status with the IC Committee</a:t>
            </a:r>
          </a:p>
          <a:p>
            <a:pPr marL="514350" indent="-457200"/>
            <a:endParaRPr lang="en-US" dirty="0"/>
          </a:p>
          <a:p>
            <a:pPr marL="514350" indent="-457200"/>
            <a:r>
              <a:rPr lang="en-US" dirty="0"/>
              <a:t>Activity in Berlin:</a:t>
            </a:r>
          </a:p>
          <a:p>
            <a:pPr marL="914400" lvl="1" indent="-457200"/>
            <a:r>
              <a:rPr lang="en-US" dirty="0"/>
              <a:t>Tuesday Evening 19:00</a:t>
            </a:r>
          </a:p>
          <a:p>
            <a:pPr marL="914400" lvl="1" indent="-457200"/>
            <a:r>
              <a:rPr lang="en-US" dirty="0"/>
              <a:t>IEEE 802 Network Enhancements Industry Connections Activity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45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Publicizing White Paper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Develop procedure for back end of white papers – coordinate with Jonathan Goldberg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Action to take up in July – propose a draft process, and get agreement from IEEE </a:t>
            </a:r>
          </a:p>
          <a:p>
            <a:pPr lvl="1"/>
            <a:r>
              <a:rPr lang="en-US" dirty="0"/>
              <a:t>Discussion:</a:t>
            </a:r>
          </a:p>
          <a:p>
            <a:pPr lvl="2"/>
            <a:r>
              <a:rPr lang="en-US" dirty="0"/>
              <a:t>Share directly with Jonathan.</a:t>
            </a:r>
          </a:p>
          <a:p>
            <a:pPr lvl="2"/>
            <a:r>
              <a:rPr lang="en-US" dirty="0"/>
              <a:t>Request IEEE-SA Marketing, social media, Newsletters, </a:t>
            </a:r>
          </a:p>
          <a:p>
            <a:pPr lvl="2"/>
            <a:endParaRPr lang="en-US" dirty="0"/>
          </a:p>
          <a:p>
            <a:endParaRPr lang="en-US" dirty="0"/>
          </a:p>
          <a:p>
            <a:r>
              <a:rPr lang="en-US" dirty="0"/>
              <a:t>Press Releases</a:t>
            </a:r>
          </a:p>
          <a:p>
            <a:pPr lvl="1"/>
            <a:r>
              <a:rPr lang="en-US" dirty="0"/>
              <a:t>Standards association newsletter</a:t>
            </a:r>
          </a:p>
          <a:p>
            <a:pPr lvl="1"/>
            <a:r>
              <a:rPr lang="en-US" dirty="0"/>
              <a:t>External press releases</a:t>
            </a:r>
          </a:p>
          <a:p>
            <a:pPr lvl="1"/>
            <a:r>
              <a:rPr lang="en-US" dirty="0"/>
              <a:t>Emulate what 802.1, 802.3 are doing</a:t>
            </a:r>
          </a:p>
          <a:p>
            <a:pPr lvl="1"/>
            <a:r>
              <a:rPr lang="en-US" dirty="0"/>
              <a:t>External publications, conferences,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Liaison reports to WGs</a:t>
            </a:r>
          </a:p>
          <a:p>
            <a:pPr lvl="1"/>
            <a:r>
              <a:rPr lang="en-US" dirty="0"/>
              <a:t>Include relevant details from external liaisons</a:t>
            </a:r>
          </a:p>
          <a:p>
            <a:pPr lvl="1"/>
            <a:r>
              <a:rPr lang="en-US" dirty="0"/>
              <a:t>Expand liaisons to 802.1 and 802.3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31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19829</TotalTime>
  <Words>1981</Words>
  <Application>Microsoft Office PowerPoint</Application>
  <PresentationFormat>On-screen Show (4:3)</PresentationFormat>
  <Paragraphs>469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Office Theme</vt:lpstr>
      <vt:lpstr>1_Default Design</vt:lpstr>
      <vt:lpstr>802.24 Vertical Applications TAG</vt:lpstr>
      <vt:lpstr>802.24 Overview</vt:lpstr>
      <vt:lpstr>Agenda – 802.24-17-0016r1</vt:lpstr>
      <vt:lpstr>Guidelines for IEEE-SA Meetings</vt:lpstr>
      <vt:lpstr>Administration</vt:lpstr>
      <vt:lpstr>Monday: 802.24 TAG</vt:lpstr>
      <vt:lpstr>Coordination with Industry Connections: </vt:lpstr>
      <vt:lpstr>Publicizing White Paper Releases</vt:lpstr>
      <vt:lpstr>Monday 802.24.1</vt:lpstr>
      <vt:lpstr>ITU and Radio Regulatory Items</vt:lpstr>
      <vt:lpstr>IEEE Smart Grid Technical Activities Committee</vt:lpstr>
      <vt:lpstr>Finalize PAP2 Wireless Matrix</vt:lpstr>
      <vt:lpstr>Notes on Editing</vt:lpstr>
      <vt:lpstr>SEPA/SGIP update WG</vt:lpstr>
      <vt:lpstr>TSN Utility Use Cases</vt:lpstr>
      <vt:lpstr>Future Opportunities Tracking</vt:lpstr>
      <vt:lpstr>Future Opportunities Tracking (1)</vt:lpstr>
      <vt:lpstr>Future Opportunities Tracking (2)</vt:lpstr>
      <vt:lpstr>Future Opportunities Tracking (3)</vt:lpstr>
      <vt:lpstr>Future Opportunities Tracking (4)</vt:lpstr>
      <vt:lpstr>Other Future Opportunities</vt:lpstr>
      <vt:lpstr>Tuesday 802.24.2 IoT TG</vt:lpstr>
      <vt:lpstr>Tuesday: 802.24.2</vt:lpstr>
      <vt:lpstr>802.24.2</vt:lpstr>
      <vt:lpstr>802.24.2</vt:lpstr>
      <vt:lpstr>Wednesday  802.24.1 Smart Grid TG 802.1 TSN  Joint Working Session </vt:lpstr>
      <vt:lpstr>Teleconference Review</vt:lpstr>
      <vt:lpstr>Content for TSN white paper</vt:lpstr>
      <vt:lpstr>Next Steps</vt:lpstr>
      <vt:lpstr>Wednesday 802.24.2 IoT TG P2413 Review</vt:lpstr>
      <vt:lpstr>Review of P2413 Draft</vt:lpstr>
      <vt:lpstr>802.24 TAG closing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379</cp:revision>
  <cp:lastPrinted>1998-02-10T13:28:06Z</cp:lastPrinted>
  <dcterms:created xsi:type="dcterms:W3CDTF">2015-05-13T21:49:41Z</dcterms:created>
  <dcterms:modified xsi:type="dcterms:W3CDTF">2017-07-12T15:28:11Z</dcterms:modified>
</cp:coreProperties>
</file>