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8" r:id="rId2"/>
    <p:sldId id="415" r:id="rId3"/>
    <p:sldId id="418" r:id="rId4"/>
    <p:sldId id="417" r:id="rId5"/>
    <p:sldId id="420" r:id="rId6"/>
    <p:sldId id="419" r:id="rId7"/>
    <p:sldId id="421" r:id="rId8"/>
    <p:sldId id="42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25" autoAdjust="0"/>
    <p:restoredTop sz="94147" autoAdjust="0"/>
  </p:normalViewPr>
  <p:slideViewPr>
    <p:cSldViewPr>
      <p:cViewPr varScale="1">
        <p:scale>
          <a:sx n="56" d="100"/>
          <a:sy n="56" d="100"/>
        </p:scale>
        <p:origin x="-1930"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Demir Rakanovic, u-blox</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802.24-18-00xxrx</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smtClean="0"/>
              <a:t>January 2018</a:t>
            </a:r>
            <a:endParaRPr lang="en-US" alt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1143000" y="1122363"/>
            <a:ext cx="7543800" cy="2387600"/>
          </a:xfrm>
        </p:spPr>
        <p:txBody>
          <a:bodyPr anchor="ctr"/>
          <a:lstStyle/>
          <a:p>
            <a:r>
              <a:rPr lang="en-US" altLang="en-US" sz="3600" dirty="0"/>
              <a:t>802.24 Vertical Applications </a:t>
            </a:r>
            <a:r>
              <a:rPr lang="en-US" altLang="en-US" sz="3600" dirty="0" smtClean="0"/>
              <a:t>TAG</a:t>
            </a:r>
            <a:br>
              <a:rPr lang="en-US" altLang="en-US" sz="3600" dirty="0" smtClean="0"/>
            </a:br>
            <a:r>
              <a:rPr lang="en-US" altLang="en-US" sz="3600" dirty="0" smtClean="0"/>
              <a:t/>
            </a:r>
            <a:br>
              <a:rPr lang="en-US" altLang="en-US" sz="3600" dirty="0" smtClean="0"/>
            </a:br>
            <a:r>
              <a:rPr lang="en-US" altLang="en-US" sz="3600" dirty="0" smtClean="0"/>
              <a:t>Internet Practice and IoT, </a:t>
            </a:r>
            <a:br>
              <a:rPr lang="en-US" altLang="en-US" sz="3600" dirty="0" smtClean="0"/>
            </a:br>
            <a:r>
              <a:rPr lang="en-US" altLang="en-US" sz="3600" dirty="0" smtClean="0"/>
              <a:t>and </a:t>
            </a:r>
            <a:br>
              <a:rPr lang="en-US" altLang="en-US" sz="3600" dirty="0" smtClean="0"/>
            </a:br>
            <a:r>
              <a:rPr lang="en-US" altLang="en-US" sz="3600" dirty="0" smtClean="0"/>
              <a:t>position and vision of IEEE activities </a:t>
            </a:r>
            <a:endParaRPr lang="en-US" altLang="en-US" sz="3600" dirty="0"/>
          </a:p>
        </p:txBody>
      </p:sp>
      <p:sp>
        <p:nvSpPr>
          <p:cNvPr id="2" name="Subtitle 1"/>
          <p:cNvSpPr>
            <a:spLocks noGrp="1"/>
          </p:cNvSpPr>
          <p:nvPr>
            <p:ph type="subTitle" idx="1"/>
          </p:nvPr>
        </p:nvSpPr>
        <p:spPr>
          <a:xfrm>
            <a:off x="1143000" y="4343400"/>
            <a:ext cx="6858000" cy="1655762"/>
          </a:xfrm>
        </p:spPr>
        <p:txBody>
          <a:bodyPr/>
          <a:lstStyle/>
          <a:p>
            <a:r>
              <a:rPr lang="en-US" dirty="0" smtClean="0"/>
              <a:t>January 2018 </a:t>
            </a:r>
            <a:r>
              <a:rPr lang="en-US" dirty="0"/>
              <a:t>Meeting</a:t>
            </a:r>
          </a:p>
          <a:p>
            <a:endParaRPr lang="en-US" dirty="0"/>
          </a:p>
          <a:p>
            <a:r>
              <a:rPr lang="en-US" dirty="0" smtClean="0"/>
              <a:t>Irvine, CA, </a:t>
            </a:r>
            <a:r>
              <a:rPr lang="en-US" dirty="0"/>
              <a:t>USA</a:t>
            </a:r>
          </a:p>
        </p:txBody>
      </p:sp>
      <p:sp>
        <p:nvSpPr>
          <p:cNvPr id="5" name="Footer Placeholder 4"/>
          <p:cNvSpPr>
            <a:spLocks noGrp="1"/>
          </p:cNvSpPr>
          <p:nvPr>
            <p:ph type="ftr" sz="quarter" idx="11"/>
          </p:nvPr>
        </p:nvSpPr>
        <p:spPr/>
        <p:txBody>
          <a:bodyPr/>
          <a:lstStyle/>
          <a:p>
            <a:r>
              <a:rPr lang="en-US" altLang="en-US" dirty="0" smtClean="0"/>
              <a:t>Demir Rakanovic, u-blox</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p:txBody>
          <a:bodyPr/>
          <a:lstStyle/>
          <a:p>
            <a:r>
              <a:rPr lang="en-US" sz="2000" dirty="0" smtClean="0"/>
              <a:t>Intent is to review in 802.24 TAG, current internet practices, its applicability on IoT, and, think about need to make proposal to review vision of IEEE technologies, their objectives and targets to efficiently join Internet value chain.</a:t>
            </a:r>
            <a:endParaRPr lang="en-US" sz="2000" dirty="0"/>
          </a:p>
        </p:txBody>
      </p:sp>
      <p:sp>
        <p:nvSpPr>
          <p:cNvPr id="4" name="Footer Placeholder 3"/>
          <p:cNvSpPr>
            <a:spLocks noGrp="1"/>
          </p:cNvSpPr>
          <p:nvPr>
            <p:ph type="ftr" sz="quarter" idx="11"/>
          </p:nvPr>
        </p:nvSpPr>
        <p:spPr/>
        <p:txBody>
          <a:bodyPr/>
          <a:lstStyle/>
          <a:p>
            <a:r>
              <a:rPr lang="en-US" altLang="en-US" dirty="0" smtClean="0"/>
              <a:t>Demir Rakanovic, u-blox</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and IoT definition</a:t>
            </a:r>
            <a:endParaRPr lang="en-US" dirty="0"/>
          </a:p>
        </p:txBody>
      </p:sp>
      <p:sp>
        <p:nvSpPr>
          <p:cNvPr id="3" name="Content Placeholder 2"/>
          <p:cNvSpPr>
            <a:spLocks noGrp="1"/>
          </p:cNvSpPr>
          <p:nvPr>
            <p:ph idx="1"/>
          </p:nvPr>
        </p:nvSpPr>
        <p:spPr/>
        <p:txBody>
          <a:bodyPr/>
          <a:lstStyle/>
          <a:p>
            <a:r>
              <a:rPr lang="en-US" sz="1600" dirty="0" smtClean="0"/>
              <a:t>Internet definition (dictionary.com)</a:t>
            </a:r>
          </a:p>
          <a:p>
            <a:pPr>
              <a:buNone/>
            </a:pPr>
            <a:r>
              <a:rPr lang="en-US" sz="1600" dirty="0" smtClean="0"/>
              <a:t>	a vast computer network linking smaller computer networks worldwide (usually preceded by the). The Internet includes commercial, educational, governmental, and other networks, all of which use the same set of communications protocols. </a:t>
            </a:r>
          </a:p>
          <a:p>
            <a:pPr>
              <a:buNone/>
            </a:pPr>
            <a:endParaRPr lang="en-US" sz="1600" dirty="0" smtClean="0"/>
          </a:p>
          <a:p>
            <a:r>
              <a:rPr lang="en-US" sz="1600" dirty="0" err="1" smtClean="0"/>
              <a:t>Iot</a:t>
            </a:r>
            <a:r>
              <a:rPr lang="en-US" sz="1600" dirty="0" smtClean="0"/>
              <a:t> definition (dictionary.com)</a:t>
            </a:r>
          </a:p>
          <a:p>
            <a:pPr>
              <a:buNone/>
            </a:pPr>
            <a:r>
              <a:rPr lang="en-US" sz="1600" dirty="0" smtClean="0"/>
              <a:t>	a network of everyday devices, appliances, and other objects equipped with computer chips and sensors that can collect and transmit data through the Internet.</a:t>
            </a:r>
          </a:p>
          <a:p>
            <a:pPr>
              <a:buNone/>
            </a:pPr>
            <a:endParaRPr lang="en-US" sz="1600" dirty="0" smtClean="0"/>
          </a:p>
          <a:p>
            <a:r>
              <a:rPr lang="en-US" sz="1600" dirty="0" smtClean="0"/>
              <a:t>But, is it true for common people understanding?</a:t>
            </a:r>
          </a:p>
          <a:p>
            <a:endParaRPr lang="en-US" sz="1600" dirty="0" smtClean="0"/>
          </a:p>
          <a:p>
            <a:r>
              <a:rPr lang="en-US" sz="1600" dirty="0" smtClean="0"/>
              <a:t>In this presentation, to be compliant with thoughts of common people I am adding definition of Great Internet</a:t>
            </a:r>
          </a:p>
          <a:p>
            <a:pPr>
              <a:buNone/>
            </a:pPr>
            <a:r>
              <a:rPr lang="en-US" sz="1600" dirty="0" smtClean="0"/>
              <a:t>	It is collection of all communication, services and values what user get when is connected. </a:t>
            </a:r>
          </a:p>
          <a:p>
            <a:endParaRPr lang="en-US" sz="1600" dirty="0"/>
          </a:p>
        </p:txBody>
      </p:sp>
      <p:sp>
        <p:nvSpPr>
          <p:cNvPr id="4" name="Footer Placeholder 3"/>
          <p:cNvSpPr>
            <a:spLocks noGrp="1"/>
          </p:cNvSpPr>
          <p:nvPr>
            <p:ph type="ftr" sz="quarter" idx="11"/>
          </p:nvPr>
        </p:nvSpPr>
        <p:spPr/>
        <p:txBody>
          <a:bodyPr/>
          <a:lstStyle/>
          <a:p>
            <a:r>
              <a:rPr lang="en-US" altLang="en-US" dirty="0" smtClean="0"/>
              <a:t>Demir Rakanovic, u-blox</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Internet</a:t>
            </a:r>
            <a:endParaRPr lang="en-US" dirty="0"/>
          </a:p>
        </p:txBody>
      </p:sp>
      <p:sp>
        <p:nvSpPr>
          <p:cNvPr id="4" name="Footer Placeholder 3"/>
          <p:cNvSpPr>
            <a:spLocks noGrp="1"/>
          </p:cNvSpPr>
          <p:nvPr>
            <p:ph type="ftr" sz="quarter" idx="11"/>
          </p:nvPr>
        </p:nvSpPr>
        <p:spPr/>
        <p:txBody>
          <a:bodyPr/>
          <a:lstStyle/>
          <a:p>
            <a:r>
              <a:rPr lang="en-US" altLang="en-US" dirty="0" smtClean="0"/>
              <a:t>Demir Rakanovic, u-blox</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4</a:t>
            </a:fld>
            <a:endParaRPr lang="en-US" altLang="en-US"/>
          </a:p>
        </p:txBody>
      </p:sp>
      <p:pic>
        <p:nvPicPr>
          <p:cNvPr id="6" name="Content Placeholder 8" descr="iceberg2.jpg"/>
          <p:cNvPicPr>
            <a:picLocks noChangeAspect="1"/>
          </p:cNvPicPr>
          <p:nvPr/>
        </p:nvPicPr>
        <p:blipFill>
          <a:blip r:embed="rId2" cstate="print"/>
          <a:srcRect l="28472"/>
          <a:stretch>
            <a:fillRect/>
          </a:stretch>
        </p:blipFill>
        <p:spPr bwMode="auto">
          <a:xfrm>
            <a:off x="304800" y="1905000"/>
            <a:ext cx="8534400" cy="4575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Content Placeholder 6"/>
          <p:cNvSpPr txBox="1">
            <a:spLocks noGrp="1"/>
          </p:cNvSpPr>
          <p:nvPr>
            <p:ph idx="1"/>
          </p:nvPr>
        </p:nvSpPr>
        <p:spPr>
          <a:xfrm>
            <a:off x="2514600" y="2514600"/>
            <a:ext cx="7772400" cy="3835538"/>
          </a:xfrm>
          <a:prstGeom prst="rect">
            <a:avLst/>
          </a:prstGeom>
          <a:noFill/>
        </p:spPr>
        <p:txBody>
          <a:bodyPr wrap="square" rtlCol="0">
            <a:spAutoFit/>
          </a:bodyPr>
          <a:lstStyle/>
          <a:p>
            <a:pPr>
              <a:buFont typeface="Arial" pitchFamily="34" charset="0"/>
              <a:buChar char="•"/>
            </a:pPr>
            <a:r>
              <a:rPr lang="en-US" sz="1600" b="1" dirty="0" smtClean="0"/>
              <a:t>Applications &amp; Data</a:t>
            </a:r>
          </a:p>
          <a:p>
            <a:endParaRPr lang="en-US" sz="1600" b="1" dirty="0" smtClean="0"/>
          </a:p>
          <a:p>
            <a:endParaRPr lang="en-US" sz="1600" b="1" dirty="0" smtClean="0"/>
          </a:p>
          <a:p>
            <a:pPr>
              <a:buFont typeface="Arial" pitchFamily="34" charset="0"/>
              <a:buChar char="•"/>
            </a:pPr>
            <a:r>
              <a:rPr lang="en-US" sz="1600" b="1" dirty="0" smtClean="0"/>
              <a:t>API (Application Interface) &amp; platforms</a:t>
            </a:r>
          </a:p>
          <a:p>
            <a:pPr>
              <a:buFont typeface="Arial" pitchFamily="34" charset="0"/>
              <a:buChar char="•"/>
            </a:pPr>
            <a:r>
              <a:rPr lang="en-US" sz="1600" b="1" dirty="0" smtClean="0"/>
              <a:t>Services, (payment, medical, administration,  ...)</a:t>
            </a:r>
          </a:p>
          <a:p>
            <a:pPr>
              <a:buFont typeface="Arial" pitchFamily="34" charset="0"/>
              <a:buChar char="•"/>
            </a:pPr>
            <a:r>
              <a:rPr lang="en-US" sz="1600" b="1" dirty="0" smtClean="0"/>
              <a:t>Cloud/Fog Computing, Big Data/Data </a:t>
            </a:r>
            <a:r>
              <a:rPr lang="en-US" sz="1600" b="1" dirty="0" err="1" smtClean="0"/>
              <a:t>mng</a:t>
            </a:r>
            <a:r>
              <a:rPr lang="en-US" sz="1600" b="1" dirty="0" smtClean="0"/>
              <a:t> &amp; storage, </a:t>
            </a:r>
          </a:p>
          <a:p>
            <a:pPr>
              <a:buFont typeface="Arial" pitchFamily="34" charset="0"/>
              <a:buChar char="•"/>
            </a:pPr>
            <a:r>
              <a:rPr lang="en-US" sz="1600" b="1" dirty="0" smtClean="0"/>
              <a:t>High level protocols: HTTP/HTTPS/</a:t>
            </a:r>
            <a:r>
              <a:rPr lang="en-US" sz="1600" b="1" dirty="0" err="1" smtClean="0"/>
              <a:t>COAP</a:t>
            </a:r>
            <a:r>
              <a:rPr lang="en-US" sz="1600" b="1" dirty="0" smtClean="0"/>
              <a:t>/</a:t>
            </a:r>
            <a:r>
              <a:rPr lang="en-US" sz="1600" b="1" dirty="0" err="1" smtClean="0"/>
              <a:t>COAPS</a:t>
            </a:r>
            <a:r>
              <a:rPr lang="en-US" sz="1600" b="1" dirty="0" smtClean="0"/>
              <a:t>, </a:t>
            </a:r>
          </a:p>
          <a:p>
            <a:pPr>
              <a:buNone/>
            </a:pPr>
            <a:r>
              <a:rPr lang="en-US" sz="1600" b="1" dirty="0" smtClean="0"/>
              <a:t> 	TLS/</a:t>
            </a:r>
            <a:r>
              <a:rPr lang="en-US" sz="1600" b="1" dirty="0" err="1" smtClean="0"/>
              <a:t>DTLS</a:t>
            </a:r>
            <a:r>
              <a:rPr lang="en-US" sz="1600" b="1" dirty="0" smtClean="0"/>
              <a:t>,  TCP/IP, IPSEC,...</a:t>
            </a:r>
          </a:p>
          <a:p>
            <a:pPr>
              <a:buFont typeface="Arial" pitchFamily="34" charset="0"/>
              <a:buChar char="•"/>
            </a:pPr>
            <a:r>
              <a:rPr lang="en-US" sz="1600" b="1" dirty="0" smtClean="0"/>
              <a:t>Communication: Ethernet, </a:t>
            </a:r>
            <a:r>
              <a:rPr lang="en-US" sz="1600" b="1" dirty="0" err="1" smtClean="0"/>
              <a:t>Wifi</a:t>
            </a:r>
            <a:r>
              <a:rPr lang="en-US" sz="1600" b="1" dirty="0" smtClean="0"/>
              <a:t>, Bluetooth, Fiber, </a:t>
            </a:r>
            <a:br>
              <a:rPr lang="en-US" sz="1600" b="1" dirty="0" smtClean="0"/>
            </a:br>
            <a:r>
              <a:rPr lang="en-US" sz="1600" b="1" dirty="0" smtClean="0"/>
              <a:t>  Mobile  &amp; Satellite communications, ... </a:t>
            </a:r>
          </a:p>
          <a:p>
            <a:pPr>
              <a:buFont typeface="Arial" pitchFamily="34" charset="0"/>
              <a:buChar char="•"/>
            </a:pPr>
            <a:r>
              <a:rPr lang="en-US" sz="1600" b="1" dirty="0" smtClean="0"/>
              <a:t>Servers/Server farms, Routers, Base stations, </a:t>
            </a:r>
            <a:r>
              <a:rPr lang="en-US" sz="1600" b="1" dirty="0" err="1" smtClean="0"/>
              <a:t>Satelites</a:t>
            </a:r>
            <a:endParaRPr lang="en-US" sz="1600" b="1" dirty="0" smtClean="0"/>
          </a:p>
          <a:p>
            <a:pPr>
              <a:buFont typeface="Arial" pitchFamily="34" charset="0"/>
              <a:buChar char="•"/>
            </a:pPr>
            <a:r>
              <a:rPr lang="en-US" sz="1600" b="1" dirty="0" err="1" smtClean="0"/>
              <a:t>SDN</a:t>
            </a:r>
            <a:r>
              <a:rPr lang="en-US" sz="1600" b="1" dirty="0" smtClean="0"/>
              <a:t>, </a:t>
            </a:r>
            <a:r>
              <a:rPr lang="en-US" sz="1600" b="1" dirty="0" err="1" smtClean="0"/>
              <a:t>NFV</a:t>
            </a:r>
            <a:r>
              <a:rPr lang="en-US" sz="1600" b="1" dirty="0" smtClean="0"/>
              <a:t>, </a:t>
            </a:r>
          </a:p>
          <a:p>
            <a:pPr>
              <a:buFont typeface="Arial" pitchFamily="34" charset="0"/>
              <a:buChar char="•"/>
            </a:pPr>
            <a:r>
              <a:rPr lang="en-US" sz="1600" b="1" dirty="0" smtClean="0"/>
              <a:t>...</a:t>
            </a:r>
            <a:endParaRPr lang="en-US" sz="1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Internet treasure</a:t>
            </a:r>
            <a:endParaRPr lang="en-US" dirty="0"/>
          </a:p>
        </p:txBody>
      </p:sp>
      <p:sp>
        <p:nvSpPr>
          <p:cNvPr id="4" name="Footer Placeholder 3"/>
          <p:cNvSpPr>
            <a:spLocks noGrp="1"/>
          </p:cNvSpPr>
          <p:nvPr>
            <p:ph type="ftr" sz="quarter" idx="11"/>
          </p:nvPr>
        </p:nvSpPr>
        <p:spPr/>
        <p:txBody>
          <a:bodyPr/>
          <a:lstStyle/>
          <a:p>
            <a:r>
              <a:rPr lang="en-US" altLang="en-US" dirty="0" smtClean="0"/>
              <a:t>Demir Rakanovic, u-blox</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5</a:t>
            </a:fld>
            <a:endParaRPr lang="en-US" altLang="en-US"/>
          </a:p>
        </p:txBody>
      </p:sp>
      <p:sp>
        <p:nvSpPr>
          <p:cNvPr id="8" name="Content Placeholder 2"/>
          <p:cNvSpPr>
            <a:spLocks noGrp="1"/>
          </p:cNvSpPr>
          <p:nvPr>
            <p:ph sz="half" idx="1"/>
          </p:nvPr>
        </p:nvSpPr>
        <p:spPr/>
        <p:txBody>
          <a:bodyPr/>
          <a:lstStyle/>
          <a:p>
            <a:r>
              <a:rPr lang="en-US" sz="1600" dirty="0" smtClean="0"/>
              <a:t>Communications provide reliable, efficient and secure transport of data</a:t>
            </a:r>
          </a:p>
          <a:p>
            <a:r>
              <a:rPr lang="en-US" sz="1600" dirty="0" smtClean="0"/>
              <a:t>Data technologies (Cloud, Big Data, ...) are in application area</a:t>
            </a:r>
          </a:p>
          <a:p>
            <a:r>
              <a:rPr lang="en-US" sz="1600" dirty="0" smtClean="0"/>
              <a:t>Powerful established service background ( FaaS, BaaS, PaaS, </a:t>
            </a:r>
            <a:r>
              <a:rPr lang="en-US" sz="1600" dirty="0" err="1" smtClean="0"/>
              <a:t>NaaS</a:t>
            </a:r>
            <a:r>
              <a:rPr lang="en-US" sz="1600" dirty="0" smtClean="0"/>
              <a:t>, ... )</a:t>
            </a:r>
          </a:p>
          <a:p>
            <a:r>
              <a:rPr lang="en-US" sz="1600" dirty="0" smtClean="0"/>
              <a:t>Security by design</a:t>
            </a:r>
          </a:p>
          <a:p>
            <a:r>
              <a:rPr lang="en-US" sz="1600" dirty="0" smtClean="0"/>
              <a:t>Connectivity by design</a:t>
            </a:r>
          </a:p>
          <a:p>
            <a:r>
              <a:rPr lang="en-US" sz="1600" dirty="0" smtClean="0"/>
              <a:t>Native simplicity</a:t>
            </a:r>
          </a:p>
          <a:p>
            <a:r>
              <a:rPr lang="en-US" sz="1600" dirty="0" smtClean="0"/>
              <a:t>Possibility to scale, update and upgrade</a:t>
            </a:r>
          </a:p>
          <a:p>
            <a:r>
              <a:rPr lang="en-US" sz="1600" dirty="0" smtClean="0"/>
              <a:t>Interoperability by design</a:t>
            </a:r>
          </a:p>
          <a:p>
            <a:r>
              <a:rPr lang="en-US" sz="1600" dirty="0" smtClean="0"/>
              <a:t>Vertical compatibility</a:t>
            </a:r>
            <a:endParaRPr lang="en-US" sz="1600" dirty="0"/>
          </a:p>
        </p:txBody>
      </p:sp>
      <p:sp>
        <p:nvSpPr>
          <p:cNvPr id="9" name="Content Placeholder 5"/>
          <p:cNvSpPr>
            <a:spLocks noGrp="1"/>
          </p:cNvSpPr>
          <p:nvPr>
            <p:ph sz="half" idx="2"/>
          </p:nvPr>
        </p:nvSpPr>
        <p:spPr/>
        <p:txBody>
          <a:bodyPr/>
          <a:lstStyle/>
          <a:p>
            <a:r>
              <a:rPr lang="en-US" sz="1600" dirty="0" smtClean="0"/>
              <a:t>Applications are separated from devices and from communications</a:t>
            </a:r>
          </a:p>
          <a:p>
            <a:r>
              <a:rPr lang="en-US" sz="1600" dirty="0" smtClean="0"/>
              <a:t>Users get value from data collection, storage, manipulation and delivery</a:t>
            </a:r>
          </a:p>
          <a:p>
            <a:r>
              <a:rPr lang="en-US" sz="1600" dirty="0" smtClean="0"/>
              <a:t>Cost optimized</a:t>
            </a:r>
          </a:p>
          <a:p>
            <a:r>
              <a:rPr lang="en-US" sz="1600" dirty="0" smtClean="0"/>
              <a:t>Compatibility with well accepted standards</a:t>
            </a:r>
          </a:p>
          <a:p>
            <a:r>
              <a:rPr lang="en-US" sz="1600" dirty="0" smtClean="0"/>
              <a:t>Artificial intelligence solutions</a:t>
            </a:r>
          </a:p>
          <a:p>
            <a:r>
              <a:rPr lang="en-US" sz="1600" dirty="0" smtClean="0"/>
              <a:t>Scalable feature extensions</a:t>
            </a:r>
          </a:p>
          <a:p>
            <a:r>
              <a:rPr lang="en-US" sz="1600" dirty="0" smtClean="0"/>
              <a:t>Numerous drivers for future developments using treasure of Internet solutions</a:t>
            </a:r>
          </a:p>
          <a:p>
            <a:r>
              <a:rPr lang="en-US" sz="1600" dirty="0" smtClean="0"/>
              <a:t>... </a:t>
            </a:r>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400" dirty="0" smtClean="0"/>
              <a:t>Connected Devices – </a:t>
            </a:r>
            <a:br>
              <a:rPr lang="it-IT" sz="2400" dirty="0" smtClean="0"/>
            </a:br>
            <a:r>
              <a:rPr lang="it-IT" sz="2400" dirty="0" smtClean="0"/>
              <a:t>Traditional IoT vs Application Oriented  Internet approach </a:t>
            </a:r>
            <a:br>
              <a:rPr lang="it-IT" sz="2400" dirty="0" smtClean="0"/>
            </a:br>
            <a:r>
              <a:rPr lang="en-US" sz="2400" dirty="0" smtClean="0"/>
              <a:t>–  use case: heating, illumination, alarm and extension option</a:t>
            </a:r>
            <a:endParaRPr lang="en-US" sz="2400" dirty="0"/>
          </a:p>
        </p:txBody>
      </p:sp>
      <p:sp>
        <p:nvSpPr>
          <p:cNvPr id="4" name="Footer Placeholder 3"/>
          <p:cNvSpPr>
            <a:spLocks noGrp="1"/>
          </p:cNvSpPr>
          <p:nvPr>
            <p:ph type="ftr" sz="quarter" idx="11"/>
          </p:nvPr>
        </p:nvSpPr>
        <p:spPr/>
        <p:txBody>
          <a:bodyPr/>
          <a:lstStyle/>
          <a:p>
            <a:r>
              <a:rPr lang="en-US" altLang="en-US" dirty="0" smtClean="0"/>
              <a:t>Demir Rakanovic, u-blox</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6</a:t>
            </a:fld>
            <a:endParaRPr lang="en-US" altLang="en-US"/>
          </a:p>
        </p:txBody>
      </p:sp>
      <p:pic>
        <p:nvPicPr>
          <p:cNvPr id="7" name="Content Placeholder 5" descr="N2J3E03.jpg"/>
          <p:cNvPicPr>
            <a:picLocks noChangeAspect="1"/>
          </p:cNvPicPr>
          <p:nvPr/>
        </p:nvPicPr>
        <p:blipFill>
          <a:blip r:embed="rId2" cstate="print"/>
          <a:stretch>
            <a:fillRect/>
          </a:stretch>
        </p:blipFill>
        <p:spPr bwMode="gray">
          <a:xfrm>
            <a:off x="-304800" y="1981200"/>
            <a:ext cx="3857652" cy="3962400"/>
          </a:xfrm>
          <a:prstGeom prst="rect">
            <a:avLst/>
          </a:prstGeom>
          <a:noFill/>
          <a:ln w="9525">
            <a:solidFill>
              <a:srgbClr val="00B050"/>
            </a:solidFill>
            <a:miter lim="800000"/>
            <a:headEnd/>
            <a:tailEnd/>
          </a:ln>
        </p:spPr>
      </p:pic>
      <p:sp>
        <p:nvSpPr>
          <p:cNvPr id="8" name="Oval 7"/>
          <p:cNvSpPr/>
          <p:nvPr/>
        </p:nvSpPr>
        <p:spPr bwMode="auto">
          <a:xfrm>
            <a:off x="1417834" y="2810842"/>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9" name="Oval 8"/>
          <p:cNvSpPr/>
          <p:nvPr/>
        </p:nvSpPr>
        <p:spPr bwMode="auto">
          <a:xfrm>
            <a:off x="2275090" y="3025156"/>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0" name="Oval 9"/>
          <p:cNvSpPr/>
          <p:nvPr/>
        </p:nvSpPr>
        <p:spPr bwMode="auto">
          <a:xfrm>
            <a:off x="2918032" y="3382346"/>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1" name="Oval 10"/>
          <p:cNvSpPr/>
          <p:nvPr/>
        </p:nvSpPr>
        <p:spPr bwMode="auto">
          <a:xfrm>
            <a:off x="917768" y="4453916"/>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2" name="Oval 11"/>
          <p:cNvSpPr/>
          <p:nvPr/>
        </p:nvSpPr>
        <p:spPr bwMode="auto">
          <a:xfrm>
            <a:off x="1417834" y="4453916"/>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3" name="Oval 12"/>
          <p:cNvSpPr/>
          <p:nvPr/>
        </p:nvSpPr>
        <p:spPr bwMode="auto">
          <a:xfrm>
            <a:off x="1917900" y="4453916"/>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4" name="Oval 13"/>
          <p:cNvSpPr/>
          <p:nvPr/>
        </p:nvSpPr>
        <p:spPr bwMode="auto">
          <a:xfrm>
            <a:off x="1489272" y="4453916"/>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5" name="Rectangle 14"/>
          <p:cNvSpPr/>
          <p:nvPr/>
        </p:nvSpPr>
        <p:spPr bwMode="auto">
          <a:xfrm>
            <a:off x="2632280" y="3310908"/>
            <a:ext cx="71438" cy="71438"/>
          </a:xfrm>
          <a:prstGeom prst="rect">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6" name="Oval 15"/>
          <p:cNvSpPr/>
          <p:nvPr/>
        </p:nvSpPr>
        <p:spPr bwMode="auto">
          <a:xfrm>
            <a:off x="2203652" y="3882412"/>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7" name="Oval 16"/>
          <p:cNvSpPr/>
          <p:nvPr/>
        </p:nvSpPr>
        <p:spPr bwMode="auto">
          <a:xfrm>
            <a:off x="846330" y="4453916"/>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8" name="Oval 17"/>
          <p:cNvSpPr/>
          <p:nvPr/>
        </p:nvSpPr>
        <p:spPr bwMode="auto">
          <a:xfrm>
            <a:off x="1560710" y="4453916"/>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19" name="Oval 18"/>
          <p:cNvSpPr/>
          <p:nvPr/>
        </p:nvSpPr>
        <p:spPr bwMode="auto">
          <a:xfrm>
            <a:off x="1989338" y="4453916"/>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0" name="Oval 19"/>
          <p:cNvSpPr/>
          <p:nvPr/>
        </p:nvSpPr>
        <p:spPr bwMode="auto">
          <a:xfrm>
            <a:off x="2275090" y="3882412"/>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1" name="Oval 20"/>
          <p:cNvSpPr/>
          <p:nvPr/>
        </p:nvSpPr>
        <p:spPr bwMode="auto">
          <a:xfrm>
            <a:off x="2918032" y="3310908"/>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2" name="Oval 21"/>
          <p:cNvSpPr/>
          <p:nvPr/>
        </p:nvSpPr>
        <p:spPr bwMode="auto">
          <a:xfrm>
            <a:off x="2346528" y="3025156"/>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3" name="Oval 22"/>
          <p:cNvSpPr/>
          <p:nvPr/>
        </p:nvSpPr>
        <p:spPr bwMode="auto">
          <a:xfrm>
            <a:off x="1346396" y="2810842"/>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4" name="Rectangle 23"/>
          <p:cNvSpPr/>
          <p:nvPr/>
        </p:nvSpPr>
        <p:spPr bwMode="auto">
          <a:xfrm>
            <a:off x="2632280" y="3239470"/>
            <a:ext cx="71438" cy="71438"/>
          </a:xfrm>
          <a:prstGeom prst="rect">
            <a:avLst/>
          </a:prstGeom>
          <a:solidFill>
            <a:srgbClr val="00B0F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5" name="Rectangle 24"/>
          <p:cNvSpPr/>
          <p:nvPr/>
        </p:nvSpPr>
        <p:spPr bwMode="auto">
          <a:xfrm>
            <a:off x="2632280" y="3168032"/>
            <a:ext cx="71438" cy="71438"/>
          </a:xfrm>
          <a:prstGeom prst="rect">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6" name="Oval 25"/>
          <p:cNvSpPr/>
          <p:nvPr/>
        </p:nvSpPr>
        <p:spPr bwMode="auto">
          <a:xfrm>
            <a:off x="774892" y="4453916"/>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7" name="Oval 26"/>
          <p:cNvSpPr/>
          <p:nvPr/>
        </p:nvSpPr>
        <p:spPr bwMode="auto">
          <a:xfrm>
            <a:off x="1346396" y="4453916"/>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8" name="Oval 27"/>
          <p:cNvSpPr/>
          <p:nvPr/>
        </p:nvSpPr>
        <p:spPr bwMode="auto">
          <a:xfrm>
            <a:off x="1846462" y="4453916"/>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29" name="Oval 28"/>
          <p:cNvSpPr/>
          <p:nvPr/>
        </p:nvSpPr>
        <p:spPr bwMode="auto">
          <a:xfrm>
            <a:off x="2132214" y="3882412"/>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0" name="Oval 29"/>
          <p:cNvSpPr/>
          <p:nvPr/>
        </p:nvSpPr>
        <p:spPr bwMode="auto">
          <a:xfrm>
            <a:off x="2918032" y="3239470"/>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1" name="Oval 30"/>
          <p:cNvSpPr/>
          <p:nvPr/>
        </p:nvSpPr>
        <p:spPr bwMode="auto">
          <a:xfrm>
            <a:off x="1274958" y="2810842"/>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2" name="Oval 31"/>
          <p:cNvSpPr/>
          <p:nvPr/>
        </p:nvSpPr>
        <p:spPr bwMode="auto">
          <a:xfrm>
            <a:off x="2203652" y="3025156"/>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3" name="Oval 32"/>
          <p:cNvSpPr/>
          <p:nvPr/>
        </p:nvSpPr>
        <p:spPr bwMode="auto">
          <a:xfrm>
            <a:off x="703454" y="3382346"/>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4" name="Oval 33"/>
          <p:cNvSpPr/>
          <p:nvPr/>
        </p:nvSpPr>
        <p:spPr bwMode="auto">
          <a:xfrm>
            <a:off x="632016" y="3382346"/>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5" name="Oval 34"/>
          <p:cNvSpPr/>
          <p:nvPr/>
        </p:nvSpPr>
        <p:spPr bwMode="auto">
          <a:xfrm>
            <a:off x="560578" y="3382346"/>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6" name="Oval 35"/>
          <p:cNvSpPr/>
          <p:nvPr/>
        </p:nvSpPr>
        <p:spPr bwMode="auto">
          <a:xfrm>
            <a:off x="1560710" y="3882412"/>
            <a:ext cx="71438" cy="71438"/>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7" name="Oval 36"/>
          <p:cNvSpPr/>
          <p:nvPr/>
        </p:nvSpPr>
        <p:spPr bwMode="auto">
          <a:xfrm>
            <a:off x="1489272" y="3882412"/>
            <a:ext cx="71438" cy="71438"/>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8" name="Oval 37"/>
          <p:cNvSpPr/>
          <p:nvPr/>
        </p:nvSpPr>
        <p:spPr bwMode="auto">
          <a:xfrm>
            <a:off x="1417834" y="3882412"/>
            <a:ext cx="71438" cy="71438"/>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39" name="Oval 38"/>
          <p:cNvSpPr/>
          <p:nvPr/>
        </p:nvSpPr>
        <p:spPr bwMode="auto">
          <a:xfrm>
            <a:off x="203388" y="5239734"/>
            <a:ext cx="61914" cy="61914"/>
          </a:xfrm>
          <a:prstGeom prst="ellipse">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40" name="Oval 39"/>
          <p:cNvSpPr/>
          <p:nvPr/>
        </p:nvSpPr>
        <p:spPr bwMode="auto">
          <a:xfrm>
            <a:off x="203388" y="5096858"/>
            <a:ext cx="61914" cy="61914"/>
          </a:xfrm>
          <a:prstGeom prst="ellipse">
            <a:avLst/>
          </a:prstGeom>
          <a:solidFill>
            <a:schemeClr val="tx2">
              <a:lumMod val="60000"/>
              <a:lumOff val="40000"/>
            </a:schemeClr>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41" name="Oval 40"/>
          <p:cNvSpPr/>
          <p:nvPr/>
        </p:nvSpPr>
        <p:spPr bwMode="auto">
          <a:xfrm>
            <a:off x="203388" y="4953982"/>
            <a:ext cx="61914" cy="61914"/>
          </a:xfrm>
          <a:prstGeom prst="ellipse">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42" name="Rectangle 41"/>
          <p:cNvSpPr/>
          <p:nvPr/>
        </p:nvSpPr>
        <p:spPr bwMode="auto">
          <a:xfrm>
            <a:off x="203388" y="5668362"/>
            <a:ext cx="71438" cy="71438"/>
          </a:xfrm>
          <a:prstGeom prst="rect">
            <a:avLst/>
          </a:prstGeom>
          <a:solidFill>
            <a:srgbClr val="FF00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43" name="Rectangle 42"/>
          <p:cNvSpPr/>
          <p:nvPr/>
        </p:nvSpPr>
        <p:spPr bwMode="auto">
          <a:xfrm>
            <a:off x="203388" y="5525486"/>
            <a:ext cx="71438" cy="71438"/>
          </a:xfrm>
          <a:prstGeom prst="rect">
            <a:avLst/>
          </a:prstGeom>
          <a:solidFill>
            <a:srgbClr val="00B0F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44" name="Rectangle 43"/>
          <p:cNvSpPr/>
          <p:nvPr/>
        </p:nvSpPr>
        <p:spPr bwMode="auto">
          <a:xfrm>
            <a:off x="203388" y="5382610"/>
            <a:ext cx="71438" cy="71438"/>
          </a:xfrm>
          <a:prstGeom prst="rect">
            <a:avLst/>
          </a:prstGeom>
          <a:solidFill>
            <a:srgbClr val="FFFF0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45" name="TextBox 44"/>
          <p:cNvSpPr txBox="1"/>
          <p:nvPr/>
        </p:nvSpPr>
        <p:spPr>
          <a:xfrm>
            <a:off x="274826" y="4882544"/>
            <a:ext cx="1043876" cy="166199"/>
          </a:xfrm>
          <a:prstGeom prst="rect">
            <a:avLst/>
          </a:prstGeom>
          <a:noFill/>
        </p:spPr>
        <p:txBody>
          <a:bodyPr wrap="square" rtlCol="0">
            <a:spAutoFit/>
          </a:bodyPr>
          <a:lstStyle/>
          <a:p>
            <a:pPr algn="l"/>
            <a:r>
              <a:rPr lang="en-US" sz="600" dirty="0"/>
              <a:t>Illumination sensor</a:t>
            </a:r>
            <a:endParaRPr lang="it-IT" sz="600"/>
          </a:p>
        </p:txBody>
      </p:sp>
      <p:sp>
        <p:nvSpPr>
          <p:cNvPr id="46" name="TextBox 45"/>
          <p:cNvSpPr txBox="1"/>
          <p:nvPr/>
        </p:nvSpPr>
        <p:spPr>
          <a:xfrm>
            <a:off x="274826" y="5025420"/>
            <a:ext cx="1043876" cy="166199"/>
          </a:xfrm>
          <a:prstGeom prst="rect">
            <a:avLst/>
          </a:prstGeom>
          <a:noFill/>
        </p:spPr>
        <p:txBody>
          <a:bodyPr wrap="square" rtlCol="0">
            <a:spAutoFit/>
          </a:bodyPr>
          <a:lstStyle/>
          <a:p>
            <a:pPr algn="l"/>
            <a:r>
              <a:rPr lang="en-US" sz="600" dirty="0"/>
              <a:t>Alarm sensor</a:t>
            </a:r>
            <a:endParaRPr lang="it-IT" sz="600"/>
          </a:p>
        </p:txBody>
      </p:sp>
      <p:sp>
        <p:nvSpPr>
          <p:cNvPr id="47" name="TextBox 46"/>
          <p:cNvSpPr txBox="1"/>
          <p:nvPr/>
        </p:nvSpPr>
        <p:spPr>
          <a:xfrm>
            <a:off x="274826" y="5168296"/>
            <a:ext cx="1043876" cy="166199"/>
          </a:xfrm>
          <a:prstGeom prst="rect">
            <a:avLst/>
          </a:prstGeom>
          <a:noFill/>
        </p:spPr>
        <p:txBody>
          <a:bodyPr wrap="square" rtlCol="0">
            <a:spAutoFit/>
          </a:bodyPr>
          <a:lstStyle/>
          <a:p>
            <a:pPr algn="l"/>
            <a:r>
              <a:rPr lang="en-US" sz="600" dirty="0"/>
              <a:t>thermometer</a:t>
            </a:r>
            <a:endParaRPr lang="it-IT" sz="600"/>
          </a:p>
        </p:txBody>
      </p:sp>
      <p:sp>
        <p:nvSpPr>
          <p:cNvPr id="48" name="TextBox 47"/>
          <p:cNvSpPr txBox="1"/>
          <p:nvPr/>
        </p:nvSpPr>
        <p:spPr>
          <a:xfrm>
            <a:off x="274826" y="5311172"/>
            <a:ext cx="1571636" cy="166199"/>
          </a:xfrm>
          <a:prstGeom prst="rect">
            <a:avLst/>
          </a:prstGeom>
          <a:noFill/>
        </p:spPr>
        <p:txBody>
          <a:bodyPr wrap="square" rtlCol="0">
            <a:spAutoFit/>
          </a:bodyPr>
          <a:lstStyle/>
          <a:p>
            <a:pPr algn="l"/>
            <a:r>
              <a:rPr lang="en-US" sz="600" dirty="0"/>
              <a:t>Controller and gateway for illumination</a:t>
            </a:r>
            <a:endParaRPr lang="it-IT" sz="600"/>
          </a:p>
        </p:txBody>
      </p:sp>
      <p:sp>
        <p:nvSpPr>
          <p:cNvPr id="49" name="TextBox 48"/>
          <p:cNvSpPr txBox="1"/>
          <p:nvPr/>
        </p:nvSpPr>
        <p:spPr>
          <a:xfrm>
            <a:off x="274826" y="5454048"/>
            <a:ext cx="1500198" cy="166199"/>
          </a:xfrm>
          <a:prstGeom prst="rect">
            <a:avLst/>
          </a:prstGeom>
          <a:noFill/>
        </p:spPr>
        <p:txBody>
          <a:bodyPr wrap="square" rtlCol="0">
            <a:spAutoFit/>
          </a:bodyPr>
          <a:lstStyle/>
          <a:p>
            <a:pPr algn="l"/>
            <a:r>
              <a:rPr lang="en-US" sz="600" dirty="0"/>
              <a:t>Controller and gateway for alarm</a:t>
            </a:r>
            <a:endParaRPr lang="it-IT" sz="600"/>
          </a:p>
        </p:txBody>
      </p:sp>
      <p:sp>
        <p:nvSpPr>
          <p:cNvPr id="50" name="TextBox 49"/>
          <p:cNvSpPr txBox="1"/>
          <p:nvPr/>
        </p:nvSpPr>
        <p:spPr>
          <a:xfrm>
            <a:off x="274826" y="5596924"/>
            <a:ext cx="1571636" cy="166199"/>
          </a:xfrm>
          <a:prstGeom prst="rect">
            <a:avLst/>
          </a:prstGeom>
          <a:noFill/>
        </p:spPr>
        <p:txBody>
          <a:bodyPr wrap="square" rtlCol="0">
            <a:spAutoFit/>
          </a:bodyPr>
          <a:lstStyle/>
          <a:p>
            <a:pPr algn="l"/>
            <a:r>
              <a:rPr lang="en-US" sz="600" dirty="0"/>
              <a:t>Controller and gateway for heating</a:t>
            </a:r>
            <a:endParaRPr lang="it-IT" sz="600"/>
          </a:p>
        </p:txBody>
      </p:sp>
      <p:pic>
        <p:nvPicPr>
          <p:cNvPr id="51" name="Content Placeholder 5" descr="N2J3E03.jpg"/>
          <p:cNvPicPr>
            <a:picLocks noChangeAspect="1"/>
          </p:cNvPicPr>
          <p:nvPr/>
        </p:nvPicPr>
        <p:blipFill>
          <a:blip r:embed="rId2" cstate="print"/>
          <a:stretch>
            <a:fillRect/>
          </a:stretch>
        </p:blipFill>
        <p:spPr bwMode="gray">
          <a:xfrm>
            <a:off x="5486400" y="1981200"/>
            <a:ext cx="3857652" cy="3962400"/>
          </a:xfrm>
          <a:prstGeom prst="rect">
            <a:avLst/>
          </a:prstGeom>
          <a:noFill/>
          <a:ln w="9525">
            <a:solidFill>
              <a:srgbClr val="00B050"/>
            </a:solidFill>
            <a:miter lim="800000"/>
            <a:headEnd/>
            <a:tailEnd/>
          </a:ln>
        </p:spPr>
      </p:pic>
      <p:sp>
        <p:nvSpPr>
          <p:cNvPr id="52" name="Oval 51"/>
          <p:cNvSpPr/>
          <p:nvPr/>
        </p:nvSpPr>
        <p:spPr bwMode="auto">
          <a:xfrm>
            <a:off x="6486532" y="4481530"/>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53" name="Oval 52"/>
          <p:cNvSpPr/>
          <p:nvPr/>
        </p:nvSpPr>
        <p:spPr bwMode="auto">
          <a:xfrm>
            <a:off x="7200912" y="4481530"/>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54" name="Oval 53"/>
          <p:cNvSpPr/>
          <p:nvPr/>
        </p:nvSpPr>
        <p:spPr bwMode="auto">
          <a:xfrm>
            <a:off x="7772416" y="4481530"/>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55" name="Oval 54"/>
          <p:cNvSpPr/>
          <p:nvPr/>
        </p:nvSpPr>
        <p:spPr bwMode="auto">
          <a:xfrm>
            <a:off x="8058168" y="3910026"/>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56" name="Oval 55"/>
          <p:cNvSpPr/>
          <p:nvPr/>
        </p:nvSpPr>
        <p:spPr bwMode="auto">
          <a:xfrm>
            <a:off x="6772284" y="3624274"/>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57" name="Oval 56"/>
          <p:cNvSpPr/>
          <p:nvPr/>
        </p:nvSpPr>
        <p:spPr bwMode="auto">
          <a:xfrm>
            <a:off x="8701110" y="3409960"/>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58" name="Oval 57"/>
          <p:cNvSpPr/>
          <p:nvPr/>
        </p:nvSpPr>
        <p:spPr bwMode="auto">
          <a:xfrm>
            <a:off x="8058168" y="3052770"/>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59" name="Oval 58"/>
          <p:cNvSpPr/>
          <p:nvPr/>
        </p:nvSpPr>
        <p:spPr bwMode="auto">
          <a:xfrm>
            <a:off x="6415094" y="3481398"/>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60" name="Oval 59"/>
          <p:cNvSpPr/>
          <p:nvPr/>
        </p:nvSpPr>
        <p:spPr bwMode="auto">
          <a:xfrm>
            <a:off x="7200912" y="4052902"/>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61" name="Rectangle 60"/>
          <p:cNvSpPr/>
          <p:nvPr/>
        </p:nvSpPr>
        <p:spPr bwMode="auto">
          <a:xfrm>
            <a:off x="8415358" y="3338522"/>
            <a:ext cx="71438" cy="71438"/>
          </a:xfrm>
          <a:prstGeom prst="rect">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62" name="Oval 61"/>
          <p:cNvSpPr/>
          <p:nvPr/>
        </p:nvSpPr>
        <p:spPr bwMode="auto">
          <a:xfrm>
            <a:off x="5986466" y="5267348"/>
            <a:ext cx="71438" cy="71438"/>
          </a:xfrm>
          <a:prstGeom prst="ellipse">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63" name="Rectangle 62"/>
          <p:cNvSpPr/>
          <p:nvPr/>
        </p:nvSpPr>
        <p:spPr bwMode="auto">
          <a:xfrm>
            <a:off x="5986466" y="5410224"/>
            <a:ext cx="71438" cy="71438"/>
          </a:xfrm>
          <a:prstGeom prst="rect">
            <a:avLst/>
          </a:prstGeom>
          <a:solidFill>
            <a:srgbClr val="00B050"/>
          </a:solidFill>
          <a:ln w="12700" cap="flat" cmpd="sng" algn="ctr">
            <a:solidFill>
              <a:schemeClr val="folHlink"/>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marL="231775" marR="0" indent="-231775" algn="ctr" defTabSz="957263" rtl="0" eaLnBrk="0" fontAlgn="base" latinLnBrk="0" hangingPunct="0">
              <a:lnSpc>
                <a:spcPct val="80000"/>
              </a:lnSpc>
              <a:spcBef>
                <a:spcPct val="0"/>
              </a:spcBef>
              <a:spcAft>
                <a:spcPct val="30000"/>
              </a:spcAft>
              <a:buClr>
                <a:srgbClr val="969696"/>
              </a:buClr>
              <a:buSzPct val="110000"/>
              <a:buFontTx/>
              <a:buNone/>
              <a:tabLst>
                <a:tab pos="1790700" algn="l"/>
                <a:tab pos="3228975" algn="l"/>
                <a:tab pos="4665663" algn="l"/>
              </a:tabLst>
            </a:pPr>
            <a:endParaRPr kumimoji="0" lang="it-IT" sz="1400" b="0" i="0" u="none" strike="noStrike" cap="none" normalizeH="0" baseline="0">
              <a:ln>
                <a:noFill/>
              </a:ln>
              <a:solidFill>
                <a:schemeClr val="tx1"/>
              </a:solidFill>
              <a:effectLst/>
              <a:latin typeface="Frutiger 45 Light" pitchFamily="34" charset="0"/>
              <a:cs typeface="Arial" charset="0"/>
            </a:endParaRPr>
          </a:p>
        </p:txBody>
      </p:sp>
      <p:sp>
        <p:nvSpPr>
          <p:cNvPr id="64" name="TextBox 63"/>
          <p:cNvSpPr txBox="1"/>
          <p:nvPr/>
        </p:nvSpPr>
        <p:spPr>
          <a:xfrm>
            <a:off x="6057904" y="5195910"/>
            <a:ext cx="2071702" cy="166199"/>
          </a:xfrm>
          <a:prstGeom prst="rect">
            <a:avLst/>
          </a:prstGeom>
          <a:noFill/>
        </p:spPr>
        <p:txBody>
          <a:bodyPr wrap="square" rtlCol="0">
            <a:spAutoFit/>
          </a:bodyPr>
          <a:lstStyle/>
          <a:p>
            <a:pPr algn="l"/>
            <a:r>
              <a:rPr lang="en-US" sz="600" dirty="0"/>
              <a:t>Universal sensor – presence, luminosity, temperature</a:t>
            </a:r>
            <a:endParaRPr lang="it-IT" sz="600"/>
          </a:p>
        </p:txBody>
      </p:sp>
      <p:sp>
        <p:nvSpPr>
          <p:cNvPr id="65" name="TextBox 64"/>
          <p:cNvSpPr txBox="1"/>
          <p:nvPr/>
        </p:nvSpPr>
        <p:spPr>
          <a:xfrm>
            <a:off x="6057904" y="5338786"/>
            <a:ext cx="2071702" cy="166199"/>
          </a:xfrm>
          <a:prstGeom prst="rect">
            <a:avLst/>
          </a:prstGeom>
          <a:noFill/>
        </p:spPr>
        <p:txBody>
          <a:bodyPr wrap="square" rtlCol="0">
            <a:spAutoFit/>
          </a:bodyPr>
          <a:lstStyle/>
          <a:p>
            <a:pPr algn="l"/>
            <a:r>
              <a:rPr lang="en-US" sz="600" dirty="0"/>
              <a:t>Just simple router (Ethernet – 1.4 )</a:t>
            </a:r>
            <a:endParaRPr lang="it-IT" sz="600"/>
          </a:p>
        </p:txBody>
      </p:sp>
      <p:graphicFrame>
        <p:nvGraphicFramePr>
          <p:cNvPr id="6" name="Content Placeholder 66"/>
          <p:cNvGraphicFramePr>
            <a:graphicFrameLocks/>
          </p:cNvGraphicFramePr>
          <p:nvPr/>
        </p:nvGraphicFramePr>
        <p:xfrm>
          <a:off x="3429000" y="1981200"/>
          <a:ext cx="2133600" cy="4399280"/>
        </p:xfrm>
        <a:graphic>
          <a:graphicData uri="http://schemas.openxmlformats.org/drawingml/2006/table">
            <a:tbl>
              <a:tblPr firstRow="1" bandRow="1">
                <a:tableStyleId>{5940675A-B579-460E-94D1-54222C63F5DA}</a:tableStyleId>
              </a:tblPr>
              <a:tblGrid>
                <a:gridCol w="555602"/>
                <a:gridCol w="960120"/>
                <a:gridCol w="617878"/>
              </a:tblGrid>
              <a:tr h="370840">
                <a:tc>
                  <a:txBody>
                    <a:bodyPr/>
                    <a:lstStyle/>
                    <a:p>
                      <a:pPr algn="ctr"/>
                      <a:r>
                        <a:rPr lang="en-US" sz="1050" b="1" noProof="0" dirty="0" smtClean="0"/>
                        <a:t>traditional</a:t>
                      </a:r>
                      <a:endParaRPr lang="en-US" sz="1050" b="1" noProof="0" dirty="0"/>
                    </a:p>
                  </a:txBody>
                  <a:tcPr anchor="ctr">
                    <a:solidFill>
                      <a:schemeClr val="bg1"/>
                    </a:solidFill>
                  </a:tcPr>
                </a:tc>
                <a:tc>
                  <a:txBody>
                    <a:bodyPr/>
                    <a:lstStyle/>
                    <a:p>
                      <a:pPr algn="ctr"/>
                      <a:r>
                        <a:rPr lang="en-US" sz="1050" b="1" noProof="0" dirty="0" smtClean="0"/>
                        <a:t>scope</a:t>
                      </a:r>
                      <a:endParaRPr lang="en-US" sz="1050" b="1" noProof="0" dirty="0"/>
                    </a:p>
                  </a:txBody>
                  <a:tcPr anchor="ctr">
                    <a:solidFill>
                      <a:schemeClr val="bg1"/>
                    </a:solidFill>
                  </a:tcPr>
                </a:tc>
                <a:tc>
                  <a:txBody>
                    <a:bodyPr/>
                    <a:lstStyle/>
                    <a:p>
                      <a:pPr algn="ctr"/>
                      <a:r>
                        <a:rPr lang="en-US" sz="1050" b="1" noProof="0" dirty="0" smtClean="0"/>
                        <a:t>REST</a:t>
                      </a:r>
                      <a:endParaRPr lang="en-US" sz="1050" b="1" noProof="0" dirty="0"/>
                    </a:p>
                  </a:txBody>
                  <a:tcPr anchor="ctr">
                    <a:solidFill>
                      <a:schemeClr val="bg1"/>
                    </a:solidFill>
                  </a:tcPr>
                </a:tc>
              </a:tr>
              <a:tr h="370840">
                <a:tc>
                  <a:txBody>
                    <a:bodyPr/>
                    <a:lstStyle/>
                    <a:p>
                      <a:pPr algn="ctr"/>
                      <a:r>
                        <a:rPr lang="en-US" sz="1100" noProof="0" smtClean="0"/>
                        <a:t>30</a:t>
                      </a:r>
                      <a:endParaRPr lang="en-US" sz="1100" noProof="0"/>
                    </a:p>
                  </a:txBody>
                  <a:tcPr anchor="ctr">
                    <a:solidFill>
                      <a:schemeClr val="bg1"/>
                    </a:solidFill>
                  </a:tcPr>
                </a:tc>
                <a:tc>
                  <a:txBody>
                    <a:bodyPr/>
                    <a:lstStyle/>
                    <a:p>
                      <a:pPr algn="ctr"/>
                      <a:r>
                        <a:rPr lang="en-US" sz="1100" noProof="0" dirty="0" smtClean="0"/>
                        <a:t>Sensors</a:t>
                      </a:r>
                      <a:endParaRPr lang="en-US" sz="1100" noProof="0" dirty="0"/>
                    </a:p>
                  </a:txBody>
                  <a:tcPr anchor="ctr">
                    <a:solidFill>
                      <a:schemeClr val="bg1"/>
                    </a:solidFill>
                  </a:tcPr>
                </a:tc>
                <a:tc>
                  <a:txBody>
                    <a:bodyPr/>
                    <a:lstStyle/>
                    <a:p>
                      <a:pPr algn="ctr"/>
                      <a:r>
                        <a:rPr lang="en-US" sz="1100" b="1" noProof="0" dirty="0" smtClean="0"/>
                        <a:t>10</a:t>
                      </a:r>
                      <a:endParaRPr lang="en-US" sz="1100" b="1" noProof="0" dirty="0"/>
                    </a:p>
                  </a:txBody>
                  <a:tcPr anchor="ctr">
                    <a:solidFill>
                      <a:schemeClr val="bg1"/>
                    </a:solidFill>
                  </a:tcPr>
                </a:tc>
              </a:tr>
              <a:tr h="370840">
                <a:tc>
                  <a:txBody>
                    <a:bodyPr/>
                    <a:lstStyle/>
                    <a:p>
                      <a:pPr algn="ctr"/>
                      <a:r>
                        <a:rPr lang="en-US" sz="1100" noProof="0" smtClean="0"/>
                        <a:t>3</a:t>
                      </a:r>
                      <a:endParaRPr lang="en-US" sz="1100" noProof="0"/>
                    </a:p>
                  </a:txBody>
                  <a:tcPr anchor="ctr">
                    <a:solidFill>
                      <a:schemeClr val="bg1"/>
                    </a:solidFill>
                  </a:tcPr>
                </a:tc>
                <a:tc>
                  <a:txBody>
                    <a:bodyPr/>
                    <a:lstStyle/>
                    <a:p>
                      <a:pPr algn="ctr"/>
                      <a:r>
                        <a:rPr lang="en-US" sz="1100" noProof="0" smtClean="0"/>
                        <a:t>Gateways</a:t>
                      </a:r>
                      <a:endParaRPr lang="en-US" sz="1100" noProof="0"/>
                    </a:p>
                  </a:txBody>
                  <a:tcPr anchor="ctr">
                    <a:solidFill>
                      <a:schemeClr val="bg1"/>
                    </a:solidFill>
                  </a:tcPr>
                </a:tc>
                <a:tc>
                  <a:txBody>
                    <a:bodyPr/>
                    <a:lstStyle/>
                    <a:p>
                      <a:pPr algn="ctr"/>
                      <a:r>
                        <a:rPr lang="en-US" sz="1100" b="1" noProof="0" dirty="0" smtClean="0"/>
                        <a:t>0</a:t>
                      </a:r>
                      <a:endParaRPr lang="en-US" sz="1100" b="1" noProof="0" dirty="0"/>
                    </a:p>
                  </a:txBody>
                  <a:tcPr anchor="ctr">
                    <a:solidFill>
                      <a:schemeClr val="bg1"/>
                    </a:solidFill>
                  </a:tcPr>
                </a:tc>
              </a:tr>
              <a:tr h="370840">
                <a:tc>
                  <a:txBody>
                    <a:bodyPr/>
                    <a:lstStyle/>
                    <a:p>
                      <a:pPr algn="ctr"/>
                      <a:r>
                        <a:rPr lang="en-US" sz="1100" noProof="0" smtClean="0"/>
                        <a:t>0</a:t>
                      </a:r>
                      <a:endParaRPr lang="en-US" sz="1100" noProof="0"/>
                    </a:p>
                  </a:txBody>
                  <a:tcPr anchor="ctr">
                    <a:solidFill>
                      <a:schemeClr val="bg1"/>
                    </a:solidFill>
                  </a:tcPr>
                </a:tc>
                <a:tc>
                  <a:txBody>
                    <a:bodyPr/>
                    <a:lstStyle/>
                    <a:p>
                      <a:pPr algn="ctr"/>
                      <a:r>
                        <a:rPr lang="en-US" sz="1100" noProof="0" dirty="0" smtClean="0"/>
                        <a:t>Possible Extensions</a:t>
                      </a:r>
                      <a:endParaRPr lang="en-US" sz="1100" noProof="0" dirty="0"/>
                    </a:p>
                  </a:txBody>
                  <a:tcPr anchor="ctr">
                    <a:solidFill>
                      <a:schemeClr val="bg1"/>
                    </a:solidFill>
                  </a:tcPr>
                </a:tc>
                <a:tc>
                  <a:txBody>
                    <a:bodyPr/>
                    <a:lstStyle/>
                    <a:p>
                      <a:pPr algn="ctr"/>
                      <a:r>
                        <a:rPr lang="en-US" sz="1100" b="1" noProof="0" dirty="0" smtClean="0"/>
                        <a:t>No limit</a:t>
                      </a:r>
                      <a:endParaRPr lang="en-US" sz="1100" b="1" noProof="0" dirty="0"/>
                    </a:p>
                  </a:txBody>
                  <a:tcPr anchor="ctr">
                    <a:solidFill>
                      <a:schemeClr val="bg1"/>
                    </a:solidFill>
                  </a:tcPr>
                </a:tc>
              </a:tr>
              <a:tr h="370840">
                <a:tc>
                  <a:txBody>
                    <a:bodyPr/>
                    <a:lstStyle/>
                    <a:p>
                      <a:pPr algn="ctr"/>
                      <a:r>
                        <a:rPr lang="en-US" sz="1100" noProof="0" smtClean="0"/>
                        <a:t>3</a:t>
                      </a:r>
                      <a:endParaRPr lang="en-US" sz="1100" noProof="0"/>
                    </a:p>
                  </a:txBody>
                  <a:tcPr anchor="ctr">
                    <a:solidFill>
                      <a:schemeClr val="bg1"/>
                    </a:solidFill>
                  </a:tcPr>
                </a:tc>
                <a:tc>
                  <a:txBody>
                    <a:bodyPr/>
                    <a:lstStyle/>
                    <a:p>
                      <a:pPr algn="ctr"/>
                      <a:r>
                        <a:rPr lang="en-US" sz="1100" noProof="0" dirty="0" smtClean="0"/>
                        <a:t>Possible</a:t>
                      </a:r>
                      <a:r>
                        <a:rPr lang="en-US" sz="1100" baseline="0" noProof="0" dirty="0" smtClean="0"/>
                        <a:t> </a:t>
                      </a:r>
                      <a:r>
                        <a:rPr lang="en-US" sz="1100" noProof="0" dirty="0" smtClean="0"/>
                        <a:t>Apps</a:t>
                      </a:r>
                      <a:endParaRPr lang="en-US" sz="1100" noProof="0" dirty="0"/>
                    </a:p>
                  </a:txBody>
                  <a:tcPr anchor="ctr">
                    <a:solidFill>
                      <a:schemeClr val="bg1"/>
                    </a:solidFill>
                  </a:tcPr>
                </a:tc>
                <a:tc>
                  <a:txBody>
                    <a:bodyPr/>
                    <a:lstStyle/>
                    <a:p>
                      <a:pPr algn="ctr"/>
                      <a:r>
                        <a:rPr lang="en-US" sz="1100" b="1" noProof="0" dirty="0" smtClean="0"/>
                        <a:t>No limit</a:t>
                      </a:r>
                      <a:endParaRPr lang="en-US" sz="1100" b="1" noProof="0" dirty="0"/>
                    </a:p>
                  </a:txBody>
                  <a:tcPr anchor="ctr">
                    <a:solidFill>
                      <a:schemeClr val="bg1"/>
                    </a:solidFill>
                  </a:tcPr>
                </a:tc>
              </a:tr>
              <a:tr h="370840">
                <a:tc>
                  <a:txBody>
                    <a:bodyPr/>
                    <a:lstStyle/>
                    <a:p>
                      <a:pPr algn="ctr"/>
                      <a:r>
                        <a:rPr lang="en-US" sz="1100" noProof="0" smtClean="0"/>
                        <a:t>-</a:t>
                      </a:r>
                      <a:endParaRPr lang="en-US" sz="1100" noProof="0"/>
                    </a:p>
                  </a:txBody>
                  <a:tcPr anchor="ctr">
                    <a:solidFill>
                      <a:schemeClr val="bg1"/>
                    </a:solidFill>
                  </a:tcPr>
                </a:tc>
                <a:tc>
                  <a:txBody>
                    <a:bodyPr/>
                    <a:lstStyle/>
                    <a:p>
                      <a:pPr algn="ctr"/>
                      <a:r>
                        <a:rPr lang="en-US" sz="1100" noProof="0" smtClean="0"/>
                        <a:t>Experience</a:t>
                      </a:r>
                      <a:endParaRPr lang="en-US" sz="1100" noProof="0"/>
                    </a:p>
                  </a:txBody>
                  <a:tcPr anchor="ctr">
                    <a:solidFill>
                      <a:schemeClr val="bg1"/>
                    </a:solidFill>
                  </a:tcPr>
                </a:tc>
                <a:tc>
                  <a:txBody>
                    <a:bodyPr/>
                    <a:lstStyle/>
                    <a:p>
                      <a:pPr algn="ctr"/>
                      <a:r>
                        <a:rPr lang="en-US" sz="1100" b="1" noProof="0" dirty="0" smtClean="0"/>
                        <a:t>+</a:t>
                      </a:r>
                      <a:endParaRPr lang="en-US" sz="1100" b="1" noProof="0" dirty="0"/>
                    </a:p>
                  </a:txBody>
                  <a:tcPr anchor="ctr">
                    <a:solidFill>
                      <a:schemeClr val="bg1"/>
                    </a:solidFill>
                  </a:tcPr>
                </a:tc>
              </a:tr>
              <a:tr h="370840">
                <a:tc>
                  <a:txBody>
                    <a:bodyPr/>
                    <a:lstStyle/>
                    <a:p>
                      <a:pPr algn="ctr"/>
                      <a:r>
                        <a:rPr lang="en-US" sz="1100" noProof="0" smtClean="0"/>
                        <a:t>no</a:t>
                      </a:r>
                      <a:endParaRPr lang="en-US" sz="1100" noProof="0"/>
                    </a:p>
                  </a:txBody>
                  <a:tcPr anchor="ctr">
                    <a:solidFill>
                      <a:schemeClr val="bg1"/>
                    </a:solidFill>
                  </a:tcPr>
                </a:tc>
                <a:tc>
                  <a:txBody>
                    <a:bodyPr/>
                    <a:lstStyle/>
                    <a:p>
                      <a:pPr algn="ctr"/>
                      <a:r>
                        <a:rPr lang="en-US" sz="1100" noProof="0" smtClean="0"/>
                        <a:t>Value chain</a:t>
                      </a:r>
                      <a:endParaRPr lang="en-US" sz="1100" noProof="0"/>
                    </a:p>
                  </a:txBody>
                  <a:tcPr anchor="ctr">
                    <a:solidFill>
                      <a:schemeClr val="bg1"/>
                    </a:solidFill>
                  </a:tcPr>
                </a:tc>
                <a:tc>
                  <a:txBody>
                    <a:bodyPr/>
                    <a:lstStyle/>
                    <a:p>
                      <a:pPr algn="ctr"/>
                      <a:r>
                        <a:rPr lang="it-IT" sz="1100" b="1" noProof="0" dirty="0" smtClean="0"/>
                        <a:t>yes</a:t>
                      </a:r>
                      <a:endParaRPr lang="en-US" sz="1100" b="1" noProof="0" dirty="0"/>
                    </a:p>
                  </a:txBody>
                  <a:tcPr anchor="ctr">
                    <a:solidFill>
                      <a:schemeClr val="bg1"/>
                    </a:solidFill>
                  </a:tcPr>
                </a:tc>
              </a:tr>
              <a:tr h="370840">
                <a:tc>
                  <a:txBody>
                    <a:bodyPr/>
                    <a:lstStyle/>
                    <a:p>
                      <a:pPr algn="ctr"/>
                      <a:r>
                        <a:rPr lang="en-US" sz="1100" noProof="0" smtClean="0"/>
                        <a:t>out</a:t>
                      </a:r>
                      <a:endParaRPr lang="en-US" sz="1100" noProof="0"/>
                    </a:p>
                  </a:txBody>
                  <a:tcPr anchor="ctr">
                    <a:solidFill>
                      <a:schemeClr val="bg1"/>
                    </a:solidFill>
                  </a:tcPr>
                </a:tc>
                <a:tc>
                  <a:txBody>
                    <a:bodyPr/>
                    <a:lstStyle/>
                    <a:p>
                      <a:pPr algn="ctr"/>
                      <a:r>
                        <a:rPr lang="en-US" sz="1100" noProof="0" dirty="0" smtClean="0"/>
                        <a:t>App Developers</a:t>
                      </a:r>
                      <a:endParaRPr lang="en-US" sz="1100" noProof="0" dirty="0"/>
                    </a:p>
                  </a:txBody>
                  <a:tcPr anchor="ctr">
                    <a:solidFill>
                      <a:schemeClr val="bg1"/>
                    </a:solidFill>
                  </a:tcPr>
                </a:tc>
                <a:tc>
                  <a:txBody>
                    <a:bodyPr/>
                    <a:lstStyle/>
                    <a:p>
                      <a:pPr algn="ctr"/>
                      <a:r>
                        <a:rPr lang="en-US" sz="1100" b="1" noProof="0" dirty="0" smtClean="0"/>
                        <a:t>in</a:t>
                      </a:r>
                      <a:endParaRPr lang="en-US" sz="1100" b="1" noProof="0" dirty="0"/>
                    </a:p>
                  </a:txBody>
                  <a:tcPr anchor="ctr">
                    <a:solidFill>
                      <a:schemeClr val="bg1"/>
                    </a:solidFill>
                  </a:tcPr>
                </a:tc>
              </a:tr>
              <a:tr h="370840">
                <a:tc>
                  <a:txBody>
                    <a:bodyPr/>
                    <a:lstStyle/>
                    <a:p>
                      <a:pPr algn="ctr"/>
                      <a:r>
                        <a:rPr lang="en-US" sz="1100" noProof="0" smtClean="0"/>
                        <a:t>n.a.</a:t>
                      </a:r>
                      <a:endParaRPr lang="en-US" sz="1100" noProof="0"/>
                    </a:p>
                  </a:txBody>
                  <a:tcPr anchor="ctr">
                    <a:solidFill>
                      <a:schemeClr val="bg1"/>
                    </a:solidFill>
                  </a:tcPr>
                </a:tc>
                <a:tc>
                  <a:txBody>
                    <a:bodyPr/>
                    <a:lstStyle/>
                    <a:p>
                      <a:pPr algn="ctr"/>
                      <a:r>
                        <a:rPr lang="en-US" sz="1100" noProof="0" dirty="0" smtClean="0"/>
                        <a:t>Infrastructure</a:t>
                      </a:r>
                      <a:endParaRPr lang="en-US" sz="1100" noProof="0" dirty="0"/>
                    </a:p>
                  </a:txBody>
                  <a:tcPr anchor="ctr">
                    <a:solidFill>
                      <a:schemeClr val="bg1"/>
                    </a:solidFill>
                  </a:tcPr>
                </a:tc>
                <a:tc>
                  <a:txBody>
                    <a:bodyPr/>
                    <a:lstStyle/>
                    <a:p>
                      <a:pPr algn="ctr"/>
                      <a:r>
                        <a:rPr lang="en-US" sz="1100" b="1" noProof="0" dirty="0" smtClean="0"/>
                        <a:t>yes</a:t>
                      </a:r>
                      <a:endParaRPr lang="en-US" sz="1100" b="1" noProof="0" dirty="0"/>
                    </a:p>
                  </a:txBody>
                  <a:tcPr anchor="ctr">
                    <a:solidFill>
                      <a:schemeClr val="bg1"/>
                    </a:solidFill>
                  </a:tcPr>
                </a:tc>
              </a:tr>
              <a:tr h="370840">
                <a:tc>
                  <a:txBody>
                    <a:bodyPr/>
                    <a:lstStyle/>
                    <a:p>
                      <a:pPr algn="ctr"/>
                      <a:r>
                        <a:rPr lang="en-US" sz="1100" noProof="0" smtClean="0"/>
                        <a:t>long</a:t>
                      </a:r>
                      <a:endParaRPr lang="en-US" sz="1100" noProof="0"/>
                    </a:p>
                  </a:txBody>
                  <a:tcPr anchor="ctr">
                    <a:solidFill>
                      <a:schemeClr val="bg1"/>
                    </a:solidFill>
                  </a:tcPr>
                </a:tc>
                <a:tc>
                  <a:txBody>
                    <a:bodyPr/>
                    <a:lstStyle/>
                    <a:p>
                      <a:pPr algn="ctr"/>
                      <a:r>
                        <a:rPr lang="en-US" sz="1100" noProof="0" smtClean="0"/>
                        <a:t>Time to market</a:t>
                      </a:r>
                      <a:endParaRPr lang="en-US" sz="1100" noProof="0"/>
                    </a:p>
                  </a:txBody>
                  <a:tcPr anchor="ctr">
                    <a:solidFill>
                      <a:schemeClr val="bg1"/>
                    </a:solidFill>
                  </a:tcPr>
                </a:tc>
                <a:tc>
                  <a:txBody>
                    <a:bodyPr/>
                    <a:lstStyle/>
                    <a:p>
                      <a:pPr algn="ctr"/>
                      <a:r>
                        <a:rPr lang="en-US" sz="1100" b="1" noProof="0" dirty="0" smtClean="0"/>
                        <a:t>short</a:t>
                      </a:r>
                      <a:endParaRPr lang="en-US" sz="1100" b="1" noProof="0" dirty="0"/>
                    </a:p>
                  </a:txBody>
                  <a:tcPr anchor="ctr">
                    <a:solidFill>
                      <a:schemeClr val="bg1"/>
                    </a:solidFill>
                  </a:tcPr>
                </a:tc>
              </a:tr>
              <a:tr h="370840">
                <a:tc>
                  <a:txBody>
                    <a:bodyPr/>
                    <a:lstStyle/>
                    <a:p>
                      <a:pPr algn="ctr"/>
                      <a:endParaRPr lang="en-US" sz="1100" noProof="0"/>
                    </a:p>
                  </a:txBody>
                  <a:tcPr anchor="ctr">
                    <a:solidFill>
                      <a:schemeClr val="bg1"/>
                    </a:solidFill>
                  </a:tcPr>
                </a:tc>
                <a:tc>
                  <a:txBody>
                    <a:bodyPr/>
                    <a:lstStyle/>
                    <a:p>
                      <a:pPr algn="ctr"/>
                      <a:r>
                        <a:rPr lang="en-US" sz="1100" noProof="0" dirty="0" smtClean="0"/>
                        <a:t>...</a:t>
                      </a:r>
                      <a:endParaRPr lang="en-US" sz="1100" noProof="0" dirty="0"/>
                    </a:p>
                  </a:txBody>
                  <a:tcPr anchor="ctr">
                    <a:solidFill>
                      <a:schemeClr val="bg1"/>
                    </a:solidFill>
                  </a:tcPr>
                </a:tc>
                <a:tc>
                  <a:txBody>
                    <a:bodyPr/>
                    <a:lstStyle/>
                    <a:p>
                      <a:pPr algn="ctr"/>
                      <a:endParaRPr lang="en-US" sz="1100" noProof="0" dirty="0"/>
                    </a:p>
                  </a:txBody>
                  <a:tcPr anchor="ctr">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headings </a:t>
            </a:r>
            <a:endParaRPr lang="en-US" dirty="0"/>
          </a:p>
        </p:txBody>
      </p:sp>
      <p:sp>
        <p:nvSpPr>
          <p:cNvPr id="3" name="Content Placeholder 2"/>
          <p:cNvSpPr>
            <a:spLocks noGrp="1"/>
          </p:cNvSpPr>
          <p:nvPr>
            <p:ph idx="1"/>
          </p:nvPr>
        </p:nvSpPr>
        <p:spPr/>
        <p:txBody>
          <a:bodyPr/>
          <a:lstStyle/>
          <a:p>
            <a:r>
              <a:rPr lang="en-US" sz="2000" dirty="0" smtClean="0"/>
              <a:t>Concerns about internet</a:t>
            </a:r>
          </a:p>
          <a:p>
            <a:r>
              <a:rPr lang="en-US" sz="2000" dirty="0" smtClean="0"/>
              <a:t>Future of Internet</a:t>
            </a:r>
          </a:p>
          <a:p>
            <a:pPr lvl="1"/>
            <a:r>
              <a:rPr lang="en-US" sz="1800" dirty="0" smtClean="0"/>
              <a:t>Centralization </a:t>
            </a:r>
            <a:r>
              <a:rPr lang="en-US" sz="1800" dirty="0" err="1" smtClean="0"/>
              <a:t>vs</a:t>
            </a:r>
            <a:r>
              <a:rPr lang="en-US" sz="1800" dirty="0" smtClean="0"/>
              <a:t> decentralization</a:t>
            </a:r>
          </a:p>
          <a:p>
            <a:pPr lvl="1"/>
            <a:r>
              <a:rPr lang="en-US" sz="1800" dirty="0" smtClean="0"/>
              <a:t>Speed is enormous</a:t>
            </a:r>
          </a:p>
          <a:p>
            <a:pPr lvl="1"/>
            <a:r>
              <a:rPr lang="en-US" sz="1800" dirty="0" smtClean="0"/>
              <a:t>Ethics</a:t>
            </a:r>
          </a:p>
          <a:p>
            <a:pPr lvl="1"/>
            <a:r>
              <a:rPr lang="en-US" sz="1800" dirty="0" smtClean="0"/>
              <a:t>Areas of development</a:t>
            </a:r>
          </a:p>
          <a:p>
            <a:pPr lvl="1"/>
            <a:r>
              <a:rPr lang="en-US" sz="1800" dirty="0" smtClean="0"/>
              <a:t>Opening for other technologies </a:t>
            </a:r>
          </a:p>
          <a:p>
            <a:r>
              <a:rPr lang="en-US" sz="2000" dirty="0" smtClean="0"/>
              <a:t>When future will come</a:t>
            </a:r>
          </a:p>
          <a:p>
            <a:r>
              <a:rPr lang="en-US" sz="2000" dirty="0" smtClean="0"/>
              <a:t>Internet thoughts as engineers and citizens </a:t>
            </a:r>
          </a:p>
          <a:p>
            <a:r>
              <a:rPr lang="en-US" sz="2000" dirty="0" smtClean="0"/>
              <a:t>Enabling blue ocean business possibilities and models</a:t>
            </a:r>
          </a:p>
          <a:p>
            <a:r>
              <a:rPr lang="en-US" sz="2000" dirty="0" smtClean="0"/>
              <a:t>Trust and Feeling of final users of internet services</a:t>
            </a:r>
          </a:p>
          <a:p>
            <a:r>
              <a:rPr lang="en-US" sz="2000" dirty="0" smtClean="0"/>
              <a:t>.......</a:t>
            </a:r>
          </a:p>
          <a:p>
            <a:endParaRPr lang="en-US" sz="2000" dirty="0"/>
          </a:p>
        </p:txBody>
      </p:sp>
      <p:sp>
        <p:nvSpPr>
          <p:cNvPr id="4" name="Footer Placeholder 3"/>
          <p:cNvSpPr>
            <a:spLocks noGrp="1"/>
          </p:cNvSpPr>
          <p:nvPr>
            <p:ph type="ftr" sz="quarter" idx="11"/>
          </p:nvPr>
        </p:nvSpPr>
        <p:spPr/>
        <p:txBody>
          <a:bodyPr/>
          <a:lstStyle/>
          <a:p>
            <a:r>
              <a:rPr lang="en-US" altLang="en-US" dirty="0" smtClean="0"/>
              <a:t>Demir Rakanovic, u-blox</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altLang="en-US" dirty="0" smtClean="0"/>
              <a:t>Demir Rakanovic, u-blox</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8</a:t>
            </a:fld>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25798</TotalTime>
  <Words>389</Words>
  <Application>Microsoft Office PowerPoint</Application>
  <PresentationFormat>On-screen Show (4:3)</PresentationFormat>
  <Paragraphs>118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802.24 Vertical Applications TAG  Internet Practice and IoT,  and  position and vision of IEEE activities </vt:lpstr>
      <vt:lpstr>Scope</vt:lpstr>
      <vt:lpstr>Internet and IoT definition</vt:lpstr>
      <vt:lpstr>(Great) Internet</vt:lpstr>
      <vt:lpstr>(Great) Internet treasure</vt:lpstr>
      <vt:lpstr>Connected Devices –  Traditional IoT vs Application Oriented  Internet approach  –  use case: heating, illumination, alarm and extension option</vt:lpstr>
      <vt:lpstr>Internet headings </vt:lpstr>
      <vt:lpstr>Discussion</vt:lpstr>
    </vt:vector>
  </TitlesOfParts>
  <Company>EPRI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dc:description>&lt;doc#&gt;</dc:description>
  <cp:lastModifiedBy>demirra</cp:lastModifiedBy>
  <cp:revision>439</cp:revision>
  <cp:lastPrinted>1998-02-10T13:28:06Z</cp:lastPrinted>
  <dcterms:created xsi:type="dcterms:W3CDTF">2015-05-13T21:49:41Z</dcterms:created>
  <dcterms:modified xsi:type="dcterms:W3CDTF">2017-12-28T13:50:37Z</dcterms:modified>
</cp:coreProperties>
</file>