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56" r:id="rId3"/>
    <p:sldId id="263" r:id="rId4"/>
    <p:sldId id="260" r:id="rId5"/>
    <p:sldId id="261" r:id="rId6"/>
    <p:sldId id="26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 varScale="1">
        <p:scale>
          <a:sx n="75" d="100"/>
          <a:sy n="75" d="100"/>
        </p:scale>
        <p:origin x="167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19363423-DA0B-41D2-99EB-F8298B53CA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4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B6B012CE-E565-44D4-AEE1-AF7CAB4ABA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25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802.15-&lt;doc#&gt;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&lt;month year&gt;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smtClean="0"/>
              <a:t>&lt;author&gt;, &lt;company&gt;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B6B012CE-E565-44D4-AEE1-AF7CAB4ABA8A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743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802.15-&lt;doc#&gt;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&lt;month year&gt;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Page </a:t>
            </a:r>
            <a:fld id="{B645F4B8-D794-40F1-9F07-36A2631DB87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2859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802.15-&lt;doc#&gt;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&lt;month year&gt;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Page </a:t>
            </a:r>
            <a:fld id="{B645F4B8-D794-40F1-9F07-36A2631DB87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3885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802.15-&lt;doc#&gt;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&lt;month year&gt;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Page </a:t>
            </a:r>
            <a:fld id="{B645F4B8-D794-40F1-9F07-36A2631DB87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4559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802.15-&lt;doc#&gt;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&lt;month year&gt;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Page </a:t>
            </a:r>
            <a:fld id="{B645F4B8-D794-40F1-9F07-36A2631DB87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4492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802.15-&lt;doc#&gt;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&lt;month year&gt;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Page </a:t>
            </a:r>
            <a:fld id="{B645F4B8-D794-40F1-9F07-36A2631DB87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20695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Jianlin Guo, MERL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215D915-62E6-40E6-96FB-F89EC5B439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55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Jianlin Guo, MERL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006E687-FCB4-438E-8DDE-85A9754858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43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Jianlin Guo, MERL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E16983D-76E7-48FD-9DC6-0095BEC95B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88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Jianlin Guo, MERL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F702D60-BDF9-44FE-83AD-D85C89F729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562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Jianlin Guo, MERL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7F94A5-A89D-44FC-B784-8FA73AAAB7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404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Jianlin Guo, MERL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D964992-C2E0-49DD-AF33-4401CC316A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293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2017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Jianlin Guo, MERL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DC4DB80-9867-47AF-AD2A-EC4768A352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7297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2017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Jianlin Guo, MERL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40FAADD-FAFF-465E-B832-7A1E5750B1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927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2017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Jianlin Guo, MERL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34645A7-A4F7-4C56-90FA-2CF0F169E1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038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Jianlin Guo, MERL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D16AEE5-6BD2-4717-AFBA-494E1FDB5A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459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Jianlin Guo, MERL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16C895F-E4F4-48EE-B909-35339CC026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484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dirty="0" smtClean="0"/>
            </a:lvl1pPr>
          </a:lstStyle>
          <a:p>
            <a:pPr>
              <a:defRPr/>
            </a:pPr>
            <a:r>
              <a:rPr lang="en-US" altLang="en-US" smtClean="0"/>
              <a:t>March 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dirty="0" smtClean="0"/>
            </a:lvl1pPr>
          </a:lstStyle>
          <a:p>
            <a:pPr>
              <a:defRPr/>
            </a:pPr>
            <a:r>
              <a:rPr lang="en-US" altLang="en-US" dirty="0" err="1" smtClean="0"/>
              <a:t>Jianlin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Guo</a:t>
            </a:r>
            <a:r>
              <a:rPr lang="en-US" altLang="en-US" dirty="0" smtClean="0"/>
              <a:t>, MERL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B8EE01C-A652-4346-A0A9-5FFCF26712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57600" y="394156"/>
            <a:ext cx="48006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802.24-18-0008-00-0000</a:t>
            </a:r>
            <a:endParaRPr lang="en-US" alt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642938"/>
            <a:ext cx="7162800" cy="1262062"/>
          </a:xfrm>
        </p:spPr>
        <p:txBody>
          <a:bodyPr anchor="ctr"/>
          <a:lstStyle/>
          <a:p>
            <a:r>
              <a:rPr lang="en-US" altLang="en-US" sz="3600" dirty="0"/>
              <a:t>Sub-1GHz Coexistence Study Update</a:t>
            </a:r>
            <a:endParaRPr lang="en-US" altLang="en-US" sz="3600" dirty="0" smtClean="0"/>
          </a:p>
        </p:txBody>
      </p:sp>
      <p:sp>
        <p:nvSpPr>
          <p:cNvPr id="4099" name="Subtitle 1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6858000" cy="550863"/>
          </a:xfrm>
        </p:spPr>
        <p:txBody>
          <a:bodyPr/>
          <a:lstStyle/>
          <a:p>
            <a:r>
              <a:rPr lang="en-US" altLang="en-US" dirty="0" smtClean="0"/>
              <a:t>March 6, 2018</a:t>
            </a:r>
            <a:endParaRPr lang="en-US" alt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Slide </a:t>
            </a:r>
            <a:fld id="{37D0E536-C645-4C86-ABA8-E429EBE3DA3E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Jianlin Guo, MERL</a:t>
            </a: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March 2017</a:t>
            </a:r>
            <a:endParaRPr lang="en-US" altLang="en-US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831266"/>
              </p:ext>
            </p:extLst>
          </p:nvPr>
        </p:nvGraphicFramePr>
        <p:xfrm>
          <a:off x="457200" y="2286000"/>
          <a:ext cx="8553450" cy="411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866603" imgH="4674170" progId="Word.Document.8">
                  <p:embed/>
                </p:oleObj>
              </mc:Choice>
              <mc:Fallback>
                <p:oleObj name="Document" r:id="rId4" imgW="8866603" imgH="467417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86000"/>
                        <a:ext cx="8553450" cy="4117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mtClean="0"/>
              <a:t>Jianlin Guo, MERL</a:t>
            </a:r>
            <a:endParaRPr lang="en-US" altLang="en-US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Slide </a:t>
            </a:r>
            <a:fld id="{6D74677D-B389-43B7-BEAF-743CFC43CA9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/>
              <a:t>History of the Coexistence Study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2800" dirty="0" smtClean="0"/>
              <a:t>Presented coexistence issues to 802.15 WNG in September 2017</a:t>
            </a:r>
          </a:p>
          <a:p>
            <a:pPr lvl="1"/>
            <a:r>
              <a:rPr lang="en-US" altLang="en-US" sz="2400" dirty="0" smtClean="0"/>
              <a:t>1 802.15.4g network and 3 802.11ah networks</a:t>
            </a:r>
          </a:p>
          <a:p>
            <a:pPr lvl="1"/>
            <a:r>
              <a:rPr lang="en-US" altLang="en-US" sz="2400" dirty="0" smtClean="0"/>
              <a:t>Straw poll indicated that 802.19 WG is proper WG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Made same presentation to 802.19 WG in November 2017</a:t>
            </a:r>
            <a:endParaRPr lang="en-US" altLang="en-US" sz="2400" dirty="0" smtClean="0"/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Presented coexistence issues to 802.19 WG in January 2018</a:t>
            </a:r>
          </a:p>
          <a:p>
            <a:pPr lvl="1"/>
            <a:r>
              <a:rPr lang="en-US" altLang="en-US" sz="2400" dirty="0" smtClean="0"/>
              <a:t>4 node simulation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March 2017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mtClean="0"/>
              <a:t>Jianlin Guo, MERL</a:t>
            </a:r>
            <a:endParaRPr lang="en-US" altLang="en-US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Slide </a:t>
            </a:r>
            <a:fld id="{6D74677D-B389-43B7-BEAF-743CFC43CA9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/>
              <a:t>Study Purpose and Methodology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800" dirty="0" smtClean="0"/>
              <a:t>Evaluate potential impacts between 802.15.4 SUN (15.4g)  and 802.11ah in the sub-1GHz bands used by these standards</a:t>
            </a:r>
          </a:p>
          <a:p>
            <a:pPr lvl="1"/>
            <a:r>
              <a:rPr lang="en-US" altLang="en-US" sz="2400" dirty="0" smtClean="0"/>
              <a:t>Primarily around 900 MHz</a:t>
            </a:r>
          </a:p>
          <a:p>
            <a:r>
              <a:rPr lang="en-US" altLang="en-US" dirty="0" smtClean="0"/>
              <a:t>Used simulation based on</a:t>
            </a:r>
          </a:p>
          <a:p>
            <a:pPr lvl="1"/>
            <a:r>
              <a:rPr lang="en-US" altLang="en-US" dirty="0" smtClean="0"/>
              <a:t>Use cases from 802.15.4g application e.g. smart utility applications</a:t>
            </a:r>
          </a:p>
          <a:p>
            <a:pPr lvl="1"/>
            <a:r>
              <a:rPr lang="en-US" altLang="en-US" dirty="0" smtClean="0"/>
              <a:t>Use cases from  802.11ah development</a:t>
            </a:r>
          </a:p>
          <a:p>
            <a:pPr lvl="1"/>
            <a:r>
              <a:rPr lang="en-US" altLang="en-US" dirty="0" smtClean="0"/>
              <a:t>Use cases from previous 802.19 meetings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March 2017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7215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mtClean="0"/>
              <a:t>Jianlin Guo, MERL</a:t>
            </a:r>
            <a:endParaRPr lang="en-US" altLang="en-US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Slide </a:t>
            </a:r>
            <a:fld id="{6D74677D-B389-43B7-BEAF-743CFC43CA9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/>
              <a:t>Update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2800" dirty="0" smtClean="0"/>
              <a:t>Ran additional scenarios suggested in January 802.19 meeting</a:t>
            </a:r>
            <a:endParaRPr lang="en-US" altLang="en-US" sz="2400" dirty="0" smtClean="0"/>
          </a:p>
          <a:p>
            <a:pPr lvl="1"/>
            <a:r>
              <a:rPr lang="en-US" altLang="en-US" dirty="0" smtClean="0"/>
              <a:t>Use same data volume for both services</a:t>
            </a:r>
          </a:p>
          <a:p>
            <a:pPr lvl="1"/>
            <a:r>
              <a:rPr lang="en-US" altLang="en-US" dirty="0" smtClean="0"/>
              <a:t>Use same duty cycle for both services</a:t>
            </a:r>
          </a:p>
          <a:p>
            <a:r>
              <a:rPr lang="en-US" altLang="en-US" dirty="0" smtClean="0"/>
              <a:t>Presented and discussed in 802.19</a:t>
            </a:r>
          </a:p>
          <a:p>
            <a:pPr lvl="1"/>
            <a:r>
              <a:rPr lang="en-US" altLang="en-US" dirty="0" smtClean="0"/>
              <a:t>Consensus was to initiate an interest group in 802.19 to for further evaluation, determine if a standards activity should  be initiated</a:t>
            </a:r>
            <a:endParaRPr lang="en-US" altLang="en-US" dirty="0"/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	Reference: </a:t>
            </a: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MS Gothic" charset="-128"/>
                <a:cs typeface="Arial Unicode MS" charset="0"/>
              </a:rPr>
              <a:t>IEEE 802.19-18/0016r0</a:t>
            </a:r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March 2017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03575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mtClean="0"/>
              <a:t>Jianlin Guo, MERL</a:t>
            </a:r>
            <a:endParaRPr lang="en-US" altLang="en-US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Slide </a:t>
            </a:r>
            <a:fld id="{6D74677D-B389-43B7-BEAF-743CFC43CA9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/>
              <a:t>Technical Highlights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Both services are significantly impacted by each other under realistic scenarios</a:t>
            </a:r>
          </a:p>
          <a:p>
            <a:pPr lvl="1"/>
            <a:r>
              <a:rPr lang="en-US" altLang="en-US" dirty="0" smtClean="0"/>
              <a:t>802.11ah impact on 802.15.4g manifests as packet loss</a:t>
            </a:r>
          </a:p>
          <a:p>
            <a:pPr lvl="1"/>
            <a:r>
              <a:rPr lang="en-US" altLang="en-US" dirty="0" smtClean="0"/>
              <a:t>802.15.4g impact on 802.11ah manifests as latency increases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March 2017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1552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mtClean="0"/>
              <a:t>Jianlin Guo, MERL</a:t>
            </a:r>
            <a:endParaRPr lang="en-US" altLang="en-US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Slide </a:t>
            </a:r>
            <a:fld id="{6D74677D-B389-43B7-BEAF-743CFC43CA9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/>
              <a:t>Next Steps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 smtClean="0"/>
              <a:t>Interest Group in 802.19</a:t>
            </a:r>
          </a:p>
          <a:p>
            <a:pPr lvl="1"/>
            <a:r>
              <a:rPr lang="en-US" altLang="en-US" dirty="0" smtClean="0"/>
              <a:t>Review results so far</a:t>
            </a:r>
          </a:p>
          <a:p>
            <a:pPr lvl="1"/>
            <a:r>
              <a:rPr lang="en-US" altLang="en-US" dirty="0" smtClean="0"/>
              <a:t>Evaluate use cases and scenarios for further study</a:t>
            </a:r>
          </a:p>
          <a:p>
            <a:pPr lvl="1"/>
            <a:r>
              <a:rPr lang="en-US" altLang="en-US" dirty="0" smtClean="0"/>
              <a:t>Consider useful standards activities: possibilities could include:</a:t>
            </a:r>
          </a:p>
          <a:p>
            <a:pPr lvl="2"/>
            <a:r>
              <a:rPr lang="en-US" altLang="en-US" dirty="0" smtClean="0"/>
              <a:t>New project in 802.19 (coexistence methods)</a:t>
            </a:r>
          </a:p>
          <a:p>
            <a:pPr lvl="2"/>
            <a:r>
              <a:rPr lang="en-US" altLang="en-US" dirty="0" smtClean="0"/>
              <a:t>New projects in 802.15 and/or 802.11 enhancing coexistence properties</a:t>
            </a:r>
          </a:p>
          <a:p>
            <a:pPr lvl="2"/>
            <a:r>
              <a:rPr lang="en-US" altLang="en-US" dirty="0" smtClean="0"/>
              <a:t>Other?</a:t>
            </a:r>
          </a:p>
          <a:p>
            <a:pPr lvl="2"/>
            <a:endParaRPr lang="en-US" altLang="en-US" dirty="0" smtClean="0"/>
          </a:p>
          <a:p>
            <a:pPr lvl="1"/>
            <a:r>
              <a:rPr lang="en-US" altLang="en-US" dirty="0" smtClean="0"/>
              <a:t>IG Output</a:t>
            </a:r>
            <a:r>
              <a:rPr lang="en-US" altLang="en-US" smtClean="0"/>
              <a:t>: recommendations to WGs</a:t>
            </a:r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March 2017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3139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-P802_24.pot [Compatibility Mode]" id="{A2815A0E-9E72-4E97-8709-2E7E301AD7B2}" vid="{2654EBAC-5295-40A0-B20D-AC6AA8F04BA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125</TotalTime>
  <Words>404</Words>
  <Application>Microsoft Office PowerPoint</Application>
  <PresentationFormat>On-screen Show (4:3)</PresentationFormat>
  <Paragraphs>82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MS Gothic</vt:lpstr>
      <vt:lpstr>Arial</vt:lpstr>
      <vt:lpstr>Arial Unicode MS</vt:lpstr>
      <vt:lpstr>Calibri</vt:lpstr>
      <vt:lpstr>Times New Roman</vt:lpstr>
      <vt:lpstr>Office Theme</vt:lpstr>
      <vt:lpstr>Document</vt:lpstr>
      <vt:lpstr>Sub-1GHz Coexistence Study Update</vt:lpstr>
      <vt:lpstr>History of the Coexistence Study</vt:lpstr>
      <vt:lpstr>Study Purpose and Methodology</vt:lpstr>
      <vt:lpstr>Update</vt:lpstr>
      <vt:lpstr>Technical Highlights</vt:lpstr>
      <vt:lpstr>Next Steps</vt:lpstr>
    </vt:vector>
  </TitlesOfParts>
  <Company>&lt;company&gt;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Sub-1GHz Coexistence Study Update</dc:title>
  <dc:subject>IEEE 802.24 &lt;subject&gt;</dc:subject>
  <dc:creator>Benjamin Rolfe</dc:creator>
  <cp:keywords/>
  <dc:description>24-18-0008-00-0000</dc:description>
  <cp:lastModifiedBy>Jianlin Guo</cp:lastModifiedBy>
  <cp:revision>14</cp:revision>
  <cp:lastPrinted>1998-02-10T13:28:06Z</cp:lastPrinted>
  <dcterms:created xsi:type="dcterms:W3CDTF">2018-03-06T15:02:22Z</dcterms:created>
  <dcterms:modified xsi:type="dcterms:W3CDTF">2018-03-06T18:16:12Z</dcterms:modified>
</cp:coreProperties>
</file>