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7"/>
  </p:notesMasterIdLst>
  <p:handoutMasterIdLst>
    <p:handoutMasterId r:id="rId38"/>
  </p:handoutMasterIdLst>
  <p:sldIdLst>
    <p:sldId id="258" r:id="rId2"/>
    <p:sldId id="447" r:id="rId3"/>
    <p:sldId id="285" r:id="rId4"/>
    <p:sldId id="414" r:id="rId5"/>
    <p:sldId id="418" r:id="rId6"/>
    <p:sldId id="259" r:id="rId7"/>
    <p:sldId id="270" r:id="rId8"/>
    <p:sldId id="325" r:id="rId9"/>
    <p:sldId id="478" r:id="rId10"/>
    <p:sldId id="481" r:id="rId11"/>
    <p:sldId id="482" r:id="rId12"/>
    <p:sldId id="488" r:id="rId13"/>
    <p:sldId id="477" r:id="rId14"/>
    <p:sldId id="406" r:id="rId15"/>
    <p:sldId id="396" r:id="rId16"/>
    <p:sldId id="484" r:id="rId17"/>
    <p:sldId id="485" r:id="rId18"/>
    <p:sldId id="489" r:id="rId19"/>
    <p:sldId id="490" r:id="rId20"/>
    <p:sldId id="491" r:id="rId21"/>
    <p:sldId id="492" r:id="rId22"/>
    <p:sldId id="486" r:id="rId23"/>
    <p:sldId id="467" r:id="rId24"/>
    <p:sldId id="455" r:id="rId25"/>
    <p:sldId id="457" r:id="rId26"/>
    <p:sldId id="459" r:id="rId27"/>
    <p:sldId id="487" r:id="rId28"/>
    <p:sldId id="469" r:id="rId29"/>
    <p:sldId id="448" r:id="rId30"/>
    <p:sldId id="415" r:id="rId31"/>
    <p:sldId id="466" r:id="rId32"/>
    <p:sldId id="475" r:id="rId33"/>
    <p:sldId id="433" r:id="rId34"/>
    <p:sldId id="474" r:id="rId35"/>
    <p:sldId id="391"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95" autoAdjust="0"/>
    <p:restoredTop sz="94099" autoAdjust="0"/>
  </p:normalViewPr>
  <p:slideViewPr>
    <p:cSldViewPr>
      <p:cViewPr varScale="1">
        <p:scale>
          <a:sx n="116" d="100"/>
          <a:sy n="116" d="100"/>
        </p:scale>
        <p:origin x="108" y="10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50" d="100"/>
        <a:sy n="150" d="100"/>
      </p:scale>
      <p:origin x="0" y="-70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384175" y="701675"/>
            <a:ext cx="6165850"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802.24-19-0008r2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24/dcn/18/24-18-0023-00-sgtg-comment-spreadsheet.xlsx" TargetMode="External"/><Relationship Id="rId2" Type="http://schemas.openxmlformats.org/officeDocument/2006/relationships/hyperlink" Target="https://mentor.ieee.org/802.24/dcn/18/24-18-0022-00-sgtg-utility-applications-of-time-sensitive-networking-whit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newsroom.cisco.com/press-release-content?type=webcontent&amp;articleId=1955935" TargetMode="External"/><Relationship Id="rId2" Type="http://schemas.openxmlformats.org/officeDocument/2006/relationships/hyperlink" Target="https://www.wi-fi.org/value-of-wi-fi"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March 2019 </a:t>
            </a:r>
          </a:p>
          <a:p>
            <a:endParaRPr lang="en-US" dirty="0"/>
          </a:p>
          <a:p>
            <a:r>
              <a:rPr lang="en-US" dirty="0"/>
              <a:t>Vancouver, BC, Canada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6D1ED-8F8A-42DC-B2DB-BE14C95649DE}"/>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A5B1BDFD-63A2-4450-AE7A-ED2CB15966D9}"/>
              </a:ext>
            </a:extLst>
          </p:cNvPr>
          <p:cNvSpPr>
            <a:spLocks noGrp="1"/>
          </p:cNvSpPr>
          <p:nvPr>
            <p:ph idx="1"/>
          </p:nvPr>
        </p:nvSpPr>
        <p:spPr/>
        <p:txBody>
          <a:bodyPr>
            <a:normAutofit fontScale="62500" lnSpcReduction="20000"/>
          </a:bodyPr>
          <a:lstStyle/>
          <a:p>
            <a:r>
              <a:rPr lang="en-US" dirty="0"/>
              <a:t>IEEE 802 can create a community for developing a suite of capabilities suited for this class of applications</a:t>
            </a:r>
          </a:p>
          <a:p>
            <a:pPr lvl="1"/>
            <a:r>
              <a:rPr lang="en-US" dirty="0"/>
              <a:t>Moving the focus from maximizing throughput only to also consider quality of experience and reliability. </a:t>
            </a:r>
          </a:p>
          <a:p>
            <a:endParaRPr lang="en-US" dirty="0"/>
          </a:p>
          <a:p>
            <a:r>
              <a:rPr lang="en-US" dirty="0"/>
              <a:t>Build on 802.24 Low Latency White Paper</a:t>
            </a:r>
          </a:p>
          <a:p>
            <a:pPr lvl="1"/>
            <a:r>
              <a:rPr lang="en-US" dirty="0"/>
              <a:t>Broadly define the set of applications (vertical and otherwise) around bounded / low latency</a:t>
            </a:r>
          </a:p>
          <a:p>
            <a:pPr lvl="1"/>
            <a:r>
              <a:rPr lang="en-US" dirty="0"/>
              <a:t>Look at the VR architecture diagram and consider the appropriate standard for each link. They will be a mix of wireless and wired.</a:t>
            </a:r>
          </a:p>
          <a:p>
            <a:pPr lvl="2"/>
            <a:r>
              <a:rPr lang="en-US" dirty="0"/>
              <a:t>In current white paper, latency limit is 5mS.  Combination of wired/wireless.  </a:t>
            </a:r>
          </a:p>
          <a:p>
            <a:pPr lvl="2"/>
            <a:r>
              <a:rPr lang="en-US" dirty="0"/>
              <a:t>Some use case may incorporate a WAN. </a:t>
            </a:r>
          </a:p>
          <a:p>
            <a:pPr lvl="2"/>
            <a:r>
              <a:rPr lang="en-US" dirty="0"/>
              <a:t>Existing testing shows challenges exceeding two hops (switches) in a network</a:t>
            </a:r>
          </a:p>
          <a:p>
            <a:pPr lvl="2"/>
            <a:endParaRPr lang="en-US" dirty="0"/>
          </a:p>
          <a:p>
            <a:pPr lvl="2"/>
            <a:endParaRPr lang="en-US" dirty="0"/>
          </a:p>
          <a:p>
            <a:r>
              <a:rPr lang="en-US" dirty="0"/>
              <a:t>IEEE 802 could provide comparable services to what is promised by 5G. </a:t>
            </a:r>
          </a:p>
          <a:p>
            <a:endParaRPr lang="en-US" dirty="0"/>
          </a:p>
        </p:txBody>
      </p:sp>
      <p:sp>
        <p:nvSpPr>
          <p:cNvPr id="4" name="Footer Placeholder 3">
            <a:extLst>
              <a:ext uri="{FF2B5EF4-FFF2-40B4-BE49-F238E27FC236}">
                <a16:creationId xmlns:a16="http://schemas.microsoft.com/office/drawing/2014/main" id="{3BD13CD7-8EAE-466C-B206-2BA8EBF59BB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18F17D6-BC3E-45FE-9C2C-741EC6BA549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2380276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B238D-9EDD-4189-81C6-53449CD9715A}"/>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4B530E05-E0AD-49CD-B879-5F2928E52DBD}"/>
              </a:ext>
            </a:extLst>
          </p:cNvPr>
          <p:cNvSpPr>
            <a:spLocks noGrp="1"/>
          </p:cNvSpPr>
          <p:nvPr>
            <p:ph idx="1"/>
          </p:nvPr>
        </p:nvSpPr>
        <p:spPr/>
        <p:txBody>
          <a:bodyPr>
            <a:normAutofit fontScale="77500" lnSpcReduction="20000"/>
          </a:bodyPr>
          <a:lstStyle/>
          <a:p>
            <a:r>
              <a:rPr lang="en-US" dirty="0"/>
              <a:t>802.21 plans to provide the services layer above the MAC/PHY</a:t>
            </a:r>
          </a:p>
          <a:p>
            <a:pPr lvl="1"/>
            <a:r>
              <a:rPr lang="en-US" dirty="0"/>
              <a:t>AR/VR is an identified vertical application for Smart Grid (electric utilities) for field force, safety, and training</a:t>
            </a:r>
          </a:p>
          <a:p>
            <a:pPr lvl="1"/>
            <a:endParaRPr lang="en-US" dirty="0"/>
          </a:p>
          <a:p>
            <a:r>
              <a:rPr lang="en-US" dirty="0"/>
              <a:t>802.24 will liaise to other WGs if they develop amendments to their standards to support RTC. </a:t>
            </a:r>
          </a:p>
          <a:p>
            <a:pPr lvl="1"/>
            <a:r>
              <a:rPr lang="en-US" dirty="0"/>
              <a:t>802.21 will provide input on requirements to WGs </a:t>
            </a:r>
          </a:p>
          <a:p>
            <a:pPr lvl="1"/>
            <a:r>
              <a:rPr lang="en-US" dirty="0"/>
              <a:t>Vertical Application areas can provide input on specific use cases</a:t>
            </a:r>
          </a:p>
          <a:p>
            <a:pPr lvl="1"/>
            <a:r>
              <a:rPr lang="en-US" dirty="0"/>
              <a:t>Include representatives from related activities in other WG’s </a:t>
            </a:r>
          </a:p>
          <a:p>
            <a:pPr lvl="1"/>
            <a:endParaRPr lang="en-US" dirty="0"/>
          </a:p>
          <a:p>
            <a:r>
              <a:rPr lang="en-US" dirty="0"/>
              <a:t>802.24 will provide a venue for collaboration (joint meetings) at Plenary</a:t>
            </a:r>
          </a:p>
          <a:p>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75D6E43E-38E9-43E0-A435-A2E3A8900FD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7C950DA-ED37-47C6-9855-58DF3CAC13F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2680893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70000" lnSpcReduction="20000"/>
          </a:bodyPr>
          <a:lstStyle/>
          <a:p>
            <a:r>
              <a:rPr lang="en-US" dirty="0"/>
              <a:t>802.21 to provide text contributions</a:t>
            </a:r>
          </a:p>
          <a:p>
            <a:r>
              <a:rPr lang="en-US" dirty="0"/>
              <a:t>Goal is to have the real time white paper by 2020?</a:t>
            </a:r>
          </a:p>
          <a:p>
            <a:r>
              <a:rPr lang="en-US" dirty="0"/>
              <a:t>Bring together various working groups to solve issues for VR and performance. </a:t>
            </a:r>
          </a:p>
          <a:p>
            <a:r>
              <a:rPr lang="en-US" dirty="0"/>
              <a:t>Application space is driven by ever increasing resolution. Target HDMI 1.2 specification. </a:t>
            </a:r>
            <a:r>
              <a:rPr lang="en-US" dirty="0" err="1"/>
              <a:t>Resolultion</a:t>
            </a:r>
            <a:r>
              <a:rPr lang="en-US" dirty="0"/>
              <a:t> and frame rate drive data rate.  Can it be compressed? </a:t>
            </a:r>
          </a:p>
          <a:p>
            <a:endParaRPr lang="en-US" dirty="0"/>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endParaRPr lang="en-US" dirty="0"/>
          </a:p>
          <a:p>
            <a:pPr lvl="1"/>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55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r>
              <a:rPr lang="en-US" dirty="0"/>
              <a:t>Document shared in 802.24 Private Area</a:t>
            </a:r>
          </a:p>
          <a:p>
            <a:pPr lvl="1"/>
            <a:r>
              <a:rPr lang="en-US" dirty="0"/>
              <a:t>IEC_SEG8_Deliverable2_draft_181118_ext_clean.pdf</a:t>
            </a:r>
          </a:p>
          <a:p>
            <a:pPr lvl="1"/>
            <a:r>
              <a:rPr lang="en-US" dirty="0"/>
              <a:t>Updated version uploaded to private area with annotations</a:t>
            </a:r>
          </a:p>
          <a:p>
            <a:pPr lvl="1"/>
            <a:endParaRPr lang="en-US" dirty="0"/>
          </a:p>
          <a:p>
            <a:r>
              <a:rPr lang="en-US" dirty="0"/>
              <a:t>Key chapters relevant to input from 802.24</a:t>
            </a:r>
          </a:p>
          <a:p>
            <a:pPr lvl="1"/>
            <a:r>
              <a:rPr lang="en-US" dirty="0"/>
              <a:t>IoT Technologies</a:t>
            </a:r>
          </a:p>
          <a:p>
            <a:pPr lvl="1"/>
            <a:r>
              <a:rPr lang="en-US" dirty="0"/>
              <a:t>Single-pair Ethernet (SPE)</a:t>
            </a:r>
          </a:p>
          <a:p>
            <a:pPr lvl="1"/>
            <a:r>
              <a:rPr lang="en-US" dirty="0"/>
              <a:t>Deterministic Networking</a:t>
            </a:r>
          </a:p>
          <a:p>
            <a:pPr lvl="1"/>
            <a:r>
              <a:rPr lang="en-US" dirty="0"/>
              <a:t>Low-Power Wide-Area Networks (LPWAN)</a:t>
            </a:r>
          </a:p>
          <a:p>
            <a:pPr lvl="1"/>
            <a:r>
              <a:rPr lang="en-US" dirty="0"/>
              <a:t>V2V, V2I, V2P and V2N communication technologies</a:t>
            </a:r>
          </a:p>
          <a:p>
            <a:endParaRPr lang="en-US" dirty="0"/>
          </a:p>
          <a:p>
            <a:r>
              <a:rPr lang="en-US" dirty="0"/>
              <a:t>Final Opportunity to review and comment as SEG8 is finishing in next few months</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464303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990600" y="1752600"/>
            <a:ext cx="10363200" cy="4343400"/>
          </a:xfrm>
        </p:spPr>
        <p:txBody>
          <a:bodyPr>
            <a:normAutofit fontScale="92500" lnSpcReduction="20000"/>
          </a:bodyPr>
          <a:lstStyle/>
          <a:p>
            <a:endParaRPr lang="en-US" dirty="0"/>
          </a:p>
          <a:p>
            <a:r>
              <a:rPr lang="en-US" dirty="0"/>
              <a:t>Comment Collection</a:t>
            </a:r>
          </a:p>
          <a:p>
            <a:pPr lvl="1"/>
            <a:r>
              <a:rPr lang="en-US" dirty="0"/>
              <a:t>The 802.24 TAG and 802.1 TSN TG solicit comments on </a:t>
            </a:r>
            <a:r>
              <a:rPr lang="en-US" dirty="0">
                <a:hlinkClick r:id="rId2"/>
              </a:rPr>
              <a:t>802.24-18-0011-00-sgtg</a:t>
            </a:r>
            <a:r>
              <a:rPr lang="en-US" dirty="0"/>
              <a:t>  "Utility Applications of Time Sensitive Networking White Paper"</a:t>
            </a:r>
          </a:p>
          <a:p>
            <a:pPr lvl="1"/>
            <a:r>
              <a:rPr lang="en-US" dirty="0">
                <a:hlinkClick r:id="rId3"/>
              </a:rPr>
              <a:t>Comment submittal spreadsheet</a:t>
            </a:r>
            <a:r>
              <a:rPr lang="en-US" dirty="0"/>
              <a:t> provided </a:t>
            </a:r>
          </a:p>
          <a:p>
            <a:endParaRPr lang="en-US" dirty="0"/>
          </a:p>
          <a:p>
            <a:r>
              <a:rPr lang="en-US" dirty="0"/>
              <a:t>No comments as of end of February.</a:t>
            </a:r>
          </a:p>
          <a:p>
            <a:r>
              <a:rPr lang="en-US" dirty="0"/>
              <a:t>If none, have final review with 802.1 and move to IEEE for publishing. </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4779" y="6475413"/>
            <a:ext cx="504049"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a:t>
            </a:r>
            <a:br>
              <a:rPr lang="en-US" dirty="0"/>
            </a:br>
            <a:r>
              <a:rPr lang="en-US" dirty="0"/>
              <a:t>TAG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“Network Integration” action item</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914400" y="1981200"/>
            <a:ext cx="9982200" cy="4572000"/>
          </a:xfrm>
        </p:spPr>
        <p:txBody>
          <a:bodyPr>
            <a:normAutofit fontScale="70000" lnSpcReduction="20000"/>
          </a:bodyPr>
          <a:lstStyle/>
          <a:p>
            <a:r>
              <a:rPr lang="en-US" dirty="0"/>
              <a:t>Action assigned from 802 EC leadership conference in July. </a:t>
            </a:r>
          </a:p>
          <a:p>
            <a:pPr lvl="1"/>
            <a:r>
              <a:rPr lang="en-US" dirty="0"/>
              <a:t>Discussion on role and positioning of IEEE 802 in standards, especially with respect to 3GPP and the publicity on “5G”</a:t>
            </a:r>
          </a:p>
          <a:p>
            <a:r>
              <a:rPr lang="en-US" dirty="0"/>
              <a:t>What is meant by Network Integration?</a:t>
            </a:r>
          </a:p>
          <a:p>
            <a:pPr lvl="1"/>
            <a:r>
              <a:rPr lang="en-US" dirty="0"/>
              <a:t>Does the IEEE 802 architecture provide a unique value to vertical market?</a:t>
            </a:r>
          </a:p>
          <a:p>
            <a:pPr lvl="1"/>
            <a:r>
              <a:rPr lang="en-US" dirty="0"/>
              <a:t>Is IEEE 802 more suited to deployment in the communication infrastructure of private enterprise, industry, and the individual user? (Compared to 3GPP, which is more oriented towards service providers?)</a:t>
            </a:r>
          </a:p>
          <a:p>
            <a:pPr lvl="1"/>
            <a:r>
              <a:rPr lang="en-US" dirty="0"/>
              <a:t>The IEEE 802 architecture enables networks that are like Ethernet: Well understood, mature, predictable. A “cleaner” integration of disparate technologies under the common architecture and addressing.</a:t>
            </a:r>
          </a:p>
          <a:p>
            <a:r>
              <a:rPr lang="en-US" dirty="0"/>
              <a:t>Can we develop a clearer definition and description of this distinction and the value for the user / implementer?</a:t>
            </a:r>
          </a:p>
          <a:p>
            <a:r>
              <a:rPr lang="en-US" dirty="0"/>
              <a:t>Can this be developed into a white paper?</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748110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B3A8-1B07-4D18-A7D7-8536DFA110A0}"/>
              </a:ext>
            </a:extLst>
          </p:cNvPr>
          <p:cNvSpPr>
            <a:spLocks noGrp="1"/>
          </p:cNvSpPr>
          <p:nvPr>
            <p:ph type="title"/>
          </p:nvPr>
        </p:nvSpPr>
        <p:spPr/>
        <p:txBody>
          <a:bodyPr/>
          <a:lstStyle/>
          <a:p>
            <a:r>
              <a:rPr lang="en-US" dirty="0"/>
              <a:t>Review of 802.1CF in this context</a:t>
            </a:r>
          </a:p>
        </p:txBody>
      </p:sp>
      <p:sp>
        <p:nvSpPr>
          <p:cNvPr id="3" name="Content Placeholder 2">
            <a:extLst>
              <a:ext uri="{FF2B5EF4-FFF2-40B4-BE49-F238E27FC236}">
                <a16:creationId xmlns:a16="http://schemas.microsoft.com/office/drawing/2014/main" id="{93242D2C-C780-4167-B905-05792F84377E}"/>
              </a:ext>
            </a:extLst>
          </p:cNvPr>
          <p:cNvSpPr>
            <a:spLocks noGrp="1"/>
          </p:cNvSpPr>
          <p:nvPr>
            <p:ph idx="1"/>
          </p:nvPr>
        </p:nvSpPr>
        <p:spPr>
          <a:xfrm>
            <a:off x="965202" y="1523999"/>
            <a:ext cx="10617197" cy="4951413"/>
          </a:xfrm>
        </p:spPr>
        <p:txBody>
          <a:bodyPr>
            <a:normAutofit fontScale="70000" lnSpcReduction="20000"/>
          </a:bodyPr>
          <a:lstStyle/>
          <a:p>
            <a:r>
              <a:rPr lang="en-US" dirty="0"/>
              <a:t>November Presentation</a:t>
            </a:r>
          </a:p>
          <a:p>
            <a:pPr lvl="1"/>
            <a:r>
              <a:rPr lang="en-US" dirty="0"/>
              <a:t>Max Riegel  “Thoughts on IEEE 802 network integration with respect to P802.1CF”  24-18-0026r0</a:t>
            </a:r>
          </a:p>
          <a:p>
            <a:r>
              <a:rPr lang="en-US" dirty="0"/>
              <a:t>Discussion</a:t>
            </a:r>
          </a:p>
          <a:p>
            <a:pPr lvl="1"/>
            <a:r>
              <a:rPr lang="en-US" dirty="0"/>
              <a:t>Based on many discussions of the place of 802.11 in 5G. </a:t>
            </a:r>
          </a:p>
          <a:p>
            <a:pPr lvl="1"/>
            <a:r>
              <a:rPr lang="en-US" dirty="0"/>
              <a:t>5G SC</a:t>
            </a:r>
          </a:p>
          <a:p>
            <a:pPr lvl="2"/>
            <a:r>
              <a:rPr lang="en-US" dirty="0"/>
              <a:t>Conclusions – AANI integrating 802.11 into 5G domain.  Nothing corresponding in 3GPP</a:t>
            </a:r>
          </a:p>
          <a:p>
            <a:pPr lvl="2"/>
            <a:r>
              <a:rPr lang="en-US" dirty="0"/>
              <a:t>Industry connections – NENDICA</a:t>
            </a:r>
          </a:p>
          <a:p>
            <a:pPr lvl="3"/>
            <a:r>
              <a:rPr lang="en-US" dirty="0"/>
              <a:t>Flexible Factory IoT, Data Center Bridging</a:t>
            </a:r>
          </a:p>
          <a:p>
            <a:pPr lvl="1"/>
            <a:r>
              <a:rPr lang="en-US" dirty="0"/>
              <a:t>What’s missing – a picture of 802 as a peer to 5G</a:t>
            </a:r>
          </a:p>
          <a:p>
            <a:pPr lvl="1"/>
            <a:r>
              <a:rPr lang="en-US" dirty="0"/>
              <a:t>5G promises they will do “everything”</a:t>
            </a:r>
          </a:p>
          <a:p>
            <a:pPr lvl="2"/>
            <a:r>
              <a:rPr lang="en-US" dirty="0"/>
              <a:t>But, they don’t do anything wired</a:t>
            </a:r>
          </a:p>
          <a:p>
            <a:pPr lvl="1"/>
            <a:r>
              <a:rPr lang="en-US" dirty="0"/>
              <a:t>5G requires an extensive PLMN to support it. </a:t>
            </a:r>
          </a:p>
          <a:p>
            <a:pPr lvl="2"/>
            <a:r>
              <a:rPr lang="en-US" dirty="0"/>
              <a:t>It is designed to help the cellular operator grow their market</a:t>
            </a:r>
          </a:p>
          <a:p>
            <a:pPr lvl="1"/>
            <a:r>
              <a:rPr lang="en-US" dirty="0"/>
              <a:t>Verticals might not want an operator in the middle of their network</a:t>
            </a:r>
          </a:p>
          <a:p>
            <a:pPr lvl="1"/>
            <a:r>
              <a:rPr lang="en-US" dirty="0"/>
              <a:t>Value proposition: 802 networks are customer-owned</a:t>
            </a:r>
          </a:p>
          <a:p>
            <a:pPr lvl="2"/>
            <a:r>
              <a:rPr lang="en-US" dirty="0"/>
              <a:t>Example – Santa Clara Emergency services issues</a:t>
            </a:r>
          </a:p>
        </p:txBody>
      </p:sp>
      <p:sp>
        <p:nvSpPr>
          <p:cNvPr id="4" name="Footer Placeholder 3">
            <a:extLst>
              <a:ext uri="{FF2B5EF4-FFF2-40B4-BE49-F238E27FC236}">
                <a16:creationId xmlns:a16="http://schemas.microsoft.com/office/drawing/2014/main" id="{FE50B737-7C73-4370-B8E7-C22BF958A215}"/>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8D8350E-D1B6-4DFD-A839-A94D05CD74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902403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0C44C-702B-44F4-AC9A-44E625E283B6}"/>
              </a:ext>
            </a:extLst>
          </p:cNvPr>
          <p:cNvSpPr>
            <a:spLocks noGrp="1"/>
          </p:cNvSpPr>
          <p:nvPr>
            <p:ph type="title"/>
          </p:nvPr>
        </p:nvSpPr>
        <p:spPr/>
        <p:txBody>
          <a:bodyPr/>
          <a:lstStyle/>
          <a:p>
            <a:r>
              <a:rPr lang="en-US" dirty="0"/>
              <a:t>Key Points from Discussion</a:t>
            </a:r>
          </a:p>
        </p:txBody>
      </p:sp>
      <p:sp>
        <p:nvSpPr>
          <p:cNvPr id="3" name="Content Placeholder 2">
            <a:extLst>
              <a:ext uri="{FF2B5EF4-FFF2-40B4-BE49-F238E27FC236}">
                <a16:creationId xmlns:a16="http://schemas.microsoft.com/office/drawing/2014/main" id="{631FFA78-CAE9-4A48-A287-31B5F31D1F0E}"/>
              </a:ext>
            </a:extLst>
          </p:cNvPr>
          <p:cNvSpPr>
            <a:spLocks noGrp="1"/>
          </p:cNvSpPr>
          <p:nvPr>
            <p:ph idx="1"/>
          </p:nvPr>
        </p:nvSpPr>
        <p:spPr/>
        <p:txBody>
          <a:bodyPr>
            <a:normAutofit fontScale="77500" lnSpcReduction="20000"/>
          </a:bodyPr>
          <a:lstStyle/>
          <a:p>
            <a:r>
              <a:rPr lang="en-US" dirty="0"/>
              <a:t>IEEE 802 is a transport network</a:t>
            </a:r>
          </a:p>
          <a:p>
            <a:r>
              <a:rPr lang="en-US" dirty="0"/>
              <a:t>IEEE 802 is Layer 2</a:t>
            </a:r>
          </a:p>
          <a:p>
            <a:r>
              <a:rPr lang="en-US" dirty="0"/>
              <a:t>3GPP RAN is layer 3 only, Layer 2 is not available</a:t>
            </a:r>
          </a:p>
          <a:p>
            <a:r>
              <a:rPr lang="en-US" dirty="0"/>
              <a:t>Direct support of IPv4 and IPv6 or pure layer 2 protocols</a:t>
            </a:r>
          </a:p>
          <a:p>
            <a:r>
              <a:rPr lang="en-US" dirty="0"/>
              <a:t>Trade-off between flexibility (L2) and scalability (L3)</a:t>
            </a:r>
          </a:p>
          <a:p>
            <a:pPr lvl="1"/>
            <a:r>
              <a:rPr lang="en-US" dirty="0"/>
              <a:t>Routing provides path to higher scale</a:t>
            </a:r>
          </a:p>
          <a:p>
            <a:pPr lvl="1"/>
            <a:r>
              <a:rPr lang="en-US" dirty="0"/>
              <a:t>Smaller scale provide more flexibility</a:t>
            </a:r>
          </a:p>
          <a:p>
            <a:pPr lvl="1"/>
            <a:r>
              <a:rPr lang="en-US" dirty="0"/>
              <a:t>Smaller scale provides opportunity for real-time</a:t>
            </a:r>
          </a:p>
          <a:p>
            <a:pPr lvl="1"/>
            <a:r>
              <a:rPr lang="en-US" dirty="0"/>
              <a:t>IEEE 802 can route via L3 when needed. 3GPP cannot offer L2</a:t>
            </a:r>
          </a:p>
          <a:p>
            <a:pPr lvl="1"/>
            <a:r>
              <a:rPr lang="en-US" dirty="0"/>
              <a:t>IEEE 802 can also offer L2 routing when appropriate (e.g. 802.15.10)</a:t>
            </a:r>
          </a:p>
          <a:p>
            <a:pPr lvl="2"/>
            <a:r>
              <a:rPr lang="en-US" dirty="0"/>
              <a:t>Not an alternative to L3 routing, but there to address a different problem</a:t>
            </a:r>
          </a:p>
          <a:p>
            <a:endParaRPr lang="en-US" dirty="0"/>
          </a:p>
          <a:p>
            <a:endParaRPr lang="en-US" dirty="0"/>
          </a:p>
        </p:txBody>
      </p:sp>
      <p:sp>
        <p:nvSpPr>
          <p:cNvPr id="4" name="Footer Placeholder 3">
            <a:extLst>
              <a:ext uri="{FF2B5EF4-FFF2-40B4-BE49-F238E27FC236}">
                <a16:creationId xmlns:a16="http://schemas.microsoft.com/office/drawing/2014/main" id="{61CB9D65-4559-42A5-9E43-08E22C08577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6BA8213-9768-4E5E-AE2E-F8D61C51CD3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328070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4A99C-2D70-40A8-BD54-6044096AB104}"/>
              </a:ext>
            </a:extLst>
          </p:cNvPr>
          <p:cNvSpPr>
            <a:spLocks noGrp="1"/>
          </p:cNvSpPr>
          <p:nvPr>
            <p:ph type="title"/>
          </p:nvPr>
        </p:nvSpPr>
        <p:spPr/>
        <p:txBody>
          <a:bodyPr/>
          <a:lstStyle/>
          <a:p>
            <a:r>
              <a:rPr lang="en-US" dirty="0"/>
              <a:t>Key Points, </a:t>
            </a:r>
            <a:r>
              <a:rPr lang="en-US" dirty="0" err="1"/>
              <a:t>contd</a:t>
            </a:r>
            <a:endParaRPr lang="en-US" dirty="0"/>
          </a:p>
        </p:txBody>
      </p:sp>
      <p:sp>
        <p:nvSpPr>
          <p:cNvPr id="3" name="Content Placeholder 2">
            <a:extLst>
              <a:ext uri="{FF2B5EF4-FFF2-40B4-BE49-F238E27FC236}">
                <a16:creationId xmlns:a16="http://schemas.microsoft.com/office/drawing/2014/main" id="{DFF70757-3062-430B-83B4-BBC5ED018C55}"/>
              </a:ext>
            </a:extLst>
          </p:cNvPr>
          <p:cNvSpPr>
            <a:spLocks noGrp="1"/>
          </p:cNvSpPr>
          <p:nvPr>
            <p:ph idx="1"/>
          </p:nvPr>
        </p:nvSpPr>
        <p:spPr/>
        <p:txBody>
          <a:bodyPr>
            <a:normAutofit fontScale="85000" lnSpcReduction="10000"/>
          </a:bodyPr>
          <a:lstStyle/>
          <a:p>
            <a:r>
              <a:rPr lang="en-US" dirty="0"/>
              <a:t>802 does not provide as many means control a specific end device and it’s traffic on a path.</a:t>
            </a:r>
          </a:p>
          <a:p>
            <a:pPr lvl="1"/>
            <a:r>
              <a:rPr lang="en-US" dirty="0"/>
              <a:t>There are some management facilities in some standards</a:t>
            </a:r>
          </a:p>
          <a:p>
            <a:r>
              <a:rPr lang="en-US" dirty="0"/>
              <a:t>3GPP networks provide more tools for subscriber management  </a:t>
            </a:r>
          </a:p>
          <a:p>
            <a:r>
              <a:rPr lang="en-US" dirty="0"/>
              <a:t>802 provides local networks that may be (but don’t have to be) connected into an Internet. </a:t>
            </a:r>
          </a:p>
          <a:p>
            <a:r>
              <a:rPr lang="en-US" dirty="0"/>
              <a:t>Operator networks are focused on services for single devices, while 802 networks support and include multiple devices (networks of networks) – devices can communicate with each other as well as with other networks</a:t>
            </a:r>
          </a:p>
          <a:p>
            <a:endParaRPr lang="en-US" dirty="0"/>
          </a:p>
        </p:txBody>
      </p:sp>
      <p:sp>
        <p:nvSpPr>
          <p:cNvPr id="4" name="Footer Placeholder 3">
            <a:extLst>
              <a:ext uri="{FF2B5EF4-FFF2-40B4-BE49-F238E27FC236}">
                <a16:creationId xmlns:a16="http://schemas.microsoft.com/office/drawing/2014/main" id="{7D4F4FB6-BED4-4D4F-BDD2-1BF7A0DBE4D1}"/>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6B0C930-1A61-4913-9431-12F911ED997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3420936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26 Voting Members</a:t>
            </a:r>
          </a:p>
          <a:p>
            <a:pPr marL="342900" lvl="1" indent="-342900">
              <a:buFontTx/>
              <a:buChar char="•"/>
            </a:pPr>
            <a:r>
              <a:rPr lang="en-US" altLang="en-US" dirty="0"/>
              <a:t>Agenda: 	</a:t>
            </a:r>
            <a:r>
              <a:rPr lang="en-US" dirty="0"/>
              <a:t>24-19-0007-00</a:t>
            </a:r>
            <a:endParaRPr lang="en-US" altLang="en-US" dirty="0"/>
          </a:p>
          <a:p>
            <a:r>
              <a:rPr lang="en-US" altLang="en-US" dirty="0"/>
              <a:t>Meetings for the Week</a:t>
            </a:r>
          </a:p>
          <a:p>
            <a:pPr lvl="1"/>
            <a:r>
              <a:rPr lang="en-US" altLang="en-US" dirty="0"/>
              <a:t>Monday PM2		24.1	</a:t>
            </a:r>
          </a:p>
          <a:p>
            <a:pPr lvl="1"/>
            <a:r>
              <a:rPr lang="en-US" altLang="en-US" dirty="0"/>
              <a:t>Tuesday PM2		24.2</a:t>
            </a:r>
          </a:p>
          <a:p>
            <a:pPr lvl="1"/>
            <a:r>
              <a:rPr lang="en-US" altLang="en-US" dirty="0"/>
              <a:t>Wednesday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EDA9B-D774-4B9A-88D3-AA743C4E79BE}"/>
              </a:ext>
            </a:extLst>
          </p:cNvPr>
          <p:cNvSpPr>
            <a:spLocks noGrp="1"/>
          </p:cNvSpPr>
          <p:nvPr>
            <p:ph type="title"/>
          </p:nvPr>
        </p:nvSpPr>
        <p:spPr/>
        <p:txBody>
          <a:bodyPr/>
          <a:lstStyle/>
          <a:p>
            <a:r>
              <a:rPr lang="en-US" dirty="0"/>
              <a:t>Non-802 wireless IoT networks</a:t>
            </a:r>
          </a:p>
        </p:txBody>
      </p:sp>
      <p:sp>
        <p:nvSpPr>
          <p:cNvPr id="3" name="Content Placeholder 2">
            <a:extLst>
              <a:ext uri="{FF2B5EF4-FFF2-40B4-BE49-F238E27FC236}">
                <a16:creationId xmlns:a16="http://schemas.microsoft.com/office/drawing/2014/main" id="{7B6C08DF-1780-4D55-85A7-CB4E0B420BC8}"/>
              </a:ext>
            </a:extLst>
          </p:cNvPr>
          <p:cNvSpPr>
            <a:spLocks noGrp="1"/>
          </p:cNvSpPr>
          <p:nvPr>
            <p:ph idx="1"/>
          </p:nvPr>
        </p:nvSpPr>
        <p:spPr>
          <a:xfrm>
            <a:off x="914400" y="1600200"/>
            <a:ext cx="10363200" cy="4953000"/>
          </a:xfrm>
        </p:spPr>
        <p:txBody>
          <a:bodyPr>
            <a:normAutofit fontScale="55000" lnSpcReduction="20000"/>
          </a:bodyPr>
          <a:lstStyle/>
          <a:p>
            <a:r>
              <a:rPr lang="en-US" dirty="0"/>
              <a:t>Commercial, proprietary IoT services</a:t>
            </a:r>
          </a:p>
          <a:p>
            <a:pPr lvl="1"/>
            <a:r>
              <a:rPr lang="en-US" dirty="0"/>
              <a:t>They don’t have an ethernet like L2. The system does not have the concept of a LAN.  It is terminal to central “gateway” only. Star topology only. </a:t>
            </a:r>
          </a:p>
          <a:p>
            <a:pPr lvl="1"/>
            <a:r>
              <a:rPr lang="en-US" dirty="0"/>
              <a:t>Similar to LTE UE to UE traffic that must route through core.  (DTD Proximity services have addressed that to some extent)</a:t>
            </a:r>
          </a:p>
          <a:p>
            <a:r>
              <a:rPr lang="en-US" dirty="0"/>
              <a:t>5G URLLC, and MMTC. </a:t>
            </a:r>
          </a:p>
          <a:p>
            <a:pPr lvl="1"/>
            <a:r>
              <a:rPr lang="en-US" dirty="0"/>
              <a:t>IEEE 802 has already developed TSN in wired, and now being developed for wireless. </a:t>
            </a:r>
          </a:p>
          <a:p>
            <a:pPr lvl="1"/>
            <a:r>
              <a:rPr lang="en-US" dirty="0"/>
              <a:t>Latency is impossible to guarantee in unlicensed, shared spectrum. However it can be highly optimized by the MAC layer.</a:t>
            </a:r>
          </a:p>
          <a:p>
            <a:pPr lvl="1"/>
            <a:r>
              <a:rPr lang="en-US" dirty="0"/>
              <a:t>IEEE 802 has a history and internal coordination of coexistence between different standards operating in unlicensed spectrum.  3GPP is oriented towards exclusively licensed spectrum, “sharing” is a foreign concept. </a:t>
            </a:r>
          </a:p>
          <a:p>
            <a:r>
              <a:rPr lang="en-US" dirty="0"/>
              <a:t>3GPP has a common strategy for the three use cases. IEEE 802 has a common architecture, but not a common business strategy.</a:t>
            </a:r>
          </a:p>
          <a:p>
            <a:pPr lvl="1"/>
            <a:r>
              <a:rPr lang="en-US" dirty="0"/>
              <a:t>License exempt can provide higher economic value per MHz of spectrum. </a:t>
            </a:r>
          </a:p>
          <a:p>
            <a:pPr lvl="1"/>
            <a:r>
              <a:rPr lang="en-US" dirty="0"/>
              <a:t>See </a:t>
            </a:r>
            <a:r>
              <a:rPr lang="en-US" dirty="0">
                <a:hlinkClick r:id="rId2"/>
              </a:rPr>
              <a:t>WFA economic value</a:t>
            </a:r>
            <a:r>
              <a:rPr lang="en-US" dirty="0"/>
              <a:t>. </a:t>
            </a:r>
            <a:r>
              <a:rPr lang="en-US" dirty="0">
                <a:hlinkClick r:id="rId3"/>
              </a:rPr>
              <a:t>Cisco Visual Networking Index</a:t>
            </a:r>
            <a:r>
              <a:rPr lang="en-US" dirty="0"/>
              <a:t>. Wi-Fi carries more data than all cellular spectrum</a:t>
            </a:r>
          </a:p>
          <a:p>
            <a:pPr lvl="1"/>
            <a:r>
              <a:rPr lang="en-US" dirty="0"/>
              <a:t>Wi-Fi created the expectation of broadband wireless that led to the development of LTE</a:t>
            </a:r>
          </a:p>
          <a:p>
            <a:pPr lvl="1"/>
            <a:endParaRPr lang="en-US" dirty="0"/>
          </a:p>
          <a:p>
            <a:r>
              <a:rPr lang="en-US" dirty="0"/>
              <a:t>What would it look like to combine multiple IEEE 802 standards into a single offering? </a:t>
            </a:r>
          </a:p>
          <a:p>
            <a:pPr lvl="1"/>
            <a:r>
              <a:rPr lang="en-US" dirty="0"/>
              <a:t>Some vendors already do that – integrating 802 technologies into systems.</a:t>
            </a:r>
          </a:p>
          <a:p>
            <a:pPr lvl="1"/>
            <a:r>
              <a:rPr lang="en-US" dirty="0"/>
              <a:t>The “Package” offered by the “5G” ecosystem is clearly articulated. </a:t>
            </a:r>
          </a:p>
          <a:p>
            <a:pPr lvl="1"/>
            <a:r>
              <a:rPr lang="en-US" dirty="0"/>
              <a:t>What is the comparable offering from IEEE 802? </a:t>
            </a:r>
          </a:p>
        </p:txBody>
      </p:sp>
      <p:sp>
        <p:nvSpPr>
          <p:cNvPr id="4" name="Footer Placeholder 3">
            <a:extLst>
              <a:ext uri="{FF2B5EF4-FFF2-40B4-BE49-F238E27FC236}">
                <a16:creationId xmlns:a16="http://schemas.microsoft.com/office/drawing/2014/main" id="{B6ADD57B-77B8-479B-93FB-3AC8F09B11C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E193F71-7939-4CD3-BE68-7D9A6B89ADC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764224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02C8C-246E-4AC4-B245-FDE387AAA180}"/>
              </a:ext>
            </a:extLst>
          </p:cNvPr>
          <p:cNvSpPr>
            <a:spLocks noGrp="1"/>
          </p:cNvSpPr>
          <p:nvPr>
            <p:ph type="title"/>
          </p:nvPr>
        </p:nvSpPr>
        <p:spPr/>
        <p:txBody>
          <a:bodyPr/>
          <a:lstStyle/>
          <a:p>
            <a:r>
              <a:rPr lang="en-US" dirty="0"/>
              <a:t>Key Points, contd.</a:t>
            </a:r>
          </a:p>
        </p:txBody>
      </p:sp>
      <p:sp>
        <p:nvSpPr>
          <p:cNvPr id="3" name="Content Placeholder 2">
            <a:extLst>
              <a:ext uri="{FF2B5EF4-FFF2-40B4-BE49-F238E27FC236}">
                <a16:creationId xmlns:a16="http://schemas.microsoft.com/office/drawing/2014/main" id="{07266A28-CE15-4B45-92FF-750C43DFA8BA}"/>
              </a:ext>
            </a:extLst>
          </p:cNvPr>
          <p:cNvSpPr>
            <a:spLocks noGrp="1"/>
          </p:cNvSpPr>
          <p:nvPr>
            <p:ph idx="1"/>
          </p:nvPr>
        </p:nvSpPr>
        <p:spPr/>
        <p:txBody>
          <a:bodyPr>
            <a:normAutofit fontScale="55000" lnSpcReduction="20000"/>
          </a:bodyPr>
          <a:lstStyle/>
          <a:p>
            <a:r>
              <a:rPr lang="en-US" dirty="0"/>
              <a:t>IEEE needs to think about how to create that package without a “subscription model”</a:t>
            </a:r>
          </a:p>
          <a:p>
            <a:pPr lvl="1"/>
            <a:r>
              <a:rPr lang="en-US" dirty="0"/>
              <a:t>IEEE 802 is often free</a:t>
            </a:r>
          </a:p>
          <a:p>
            <a:r>
              <a:rPr lang="en-US" dirty="0"/>
              <a:t>IEEE 802 is deployed in vertical markets, where the network is owned and operated by the user of the services.</a:t>
            </a:r>
          </a:p>
          <a:p>
            <a:r>
              <a:rPr lang="en-US" dirty="0"/>
              <a:t>Are there other models for IEEE 802 other than subscription that can provide ancillary economic value?</a:t>
            </a:r>
          </a:p>
          <a:p>
            <a:pPr lvl="1"/>
            <a:r>
              <a:rPr lang="en-US" dirty="0"/>
              <a:t>Is management of shared spectrum a candidate?</a:t>
            </a:r>
          </a:p>
          <a:p>
            <a:r>
              <a:rPr lang="en-US" dirty="0"/>
              <a:t>IEEE 802 and unlicensed spectrum enables faster innovation</a:t>
            </a:r>
          </a:p>
          <a:p>
            <a:pPr lvl="1"/>
            <a:r>
              <a:rPr lang="en-US" dirty="0"/>
              <a:t>Many of the breakthrough innovations were not as planned</a:t>
            </a:r>
          </a:p>
          <a:p>
            <a:pPr lvl="1"/>
            <a:endParaRPr lang="en-US" dirty="0"/>
          </a:p>
          <a:p>
            <a:r>
              <a:rPr lang="en-US" dirty="0"/>
              <a:t>The story of why IEEE 802 complements everything else, and everything else (alone) is not sufficient.</a:t>
            </a:r>
          </a:p>
          <a:p>
            <a:r>
              <a:rPr lang="en-US" dirty="0"/>
              <a:t>IoT is built around many specialized niches. The challenge is meeting the diverse requirements.  IEEE 802 provides multiple standards to address multiple IoT applications.</a:t>
            </a:r>
          </a:p>
        </p:txBody>
      </p:sp>
      <p:sp>
        <p:nvSpPr>
          <p:cNvPr id="4" name="Footer Placeholder 3">
            <a:extLst>
              <a:ext uri="{FF2B5EF4-FFF2-40B4-BE49-F238E27FC236}">
                <a16:creationId xmlns:a16="http://schemas.microsoft.com/office/drawing/2014/main" id="{8331B74D-75BC-403F-AFEE-E04500A3720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F724023-AAC9-4D72-B29C-B261E7F5B73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411468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lstStyle/>
          <a:p>
            <a:r>
              <a:rPr lang="en-US" dirty="0"/>
              <a:t>Do we pursue a white paper in this area? </a:t>
            </a:r>
          </a:p>
          <a:p>
            <a:r>
              <a:rPr lang="en-US" dirty="0"/>
              <a:t>Yes, there is a good reason, and a starting point</a:t>
            </a:r>
          </a:p>
          <a:p>
            <a:endParaRPr lang="en-US" dirty="0"/>
          </a:p>
          <a:p>
            <a:r>
              <a:rPr lang="en-US" dirty="0"/>
              <a:t>Volunteers to assemble notes into a draft white paper</a:t>
            </a:r>
          </a:p>
          <a:p>
            <a:endParaRPr lang="en-US" dirty="0"/>
          </a:p>
          <a:p>
            <a:r>
              <a:rPr lang="en-US" dirty="0"/>
              <a:t>Next meeting of IoT -  May in Atlanta? or Vienna?</a:t>
            </a:r>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br>
              <a:rPr lang="en-US" dirty="0"/>
            </a:br>
            <a:r>
              <a:rPr lang="en-US" dirty="0"/>
              <a:t>IoT TG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4060941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802.24.2 Liaison Coordinator's Report</a:t>
            </a:r>
          </a:p>
          <a:p>
            <a:pPr rtl="0" eaLnBrk="1" fontAlgn="base" hangingPunct="1"/>
            <a:endParaRPr lang="en-US" dirty="0"/>
          </a:p>
          <a:p>
            <a:pPr rtl="0" eaLnBrk="1" fontAlgn="base" hangingPunct="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47777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Building engagement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40133197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4F296-D417-4FB9-AF89-53595AABC891}"/>
              </a:ext>
            </a:extLst>
          </p:cNvPr>
          <p:cNvSpPr>
            <a:spLocks noGrp="1"/>
          </p:cNvSpPr>
          <p:nvPr>
            <p:ph type="title"/>
          </p:nvPr>
        </p:nvSpPr>
        <p:spPr/>
        <p:txBody>
          <a:bodyPr/>
          <a:lstStyle/>
          <a:p>
            <a:r>
              <a:rPr lang="en-US" dirty="0"/>
              <a:t>Single Pair Ethernet white paper</a:t>
            </a:r>
          </a:p>
        </p:txBody>
      </p:sp>
      <p:sp>
        <p:nvSpPr>
          <p:cNvPr id="3" name="Content Placeholder 2">
            <a:extLst>
              <a:ext uri="{FF2B5EF4-FFF2-40B4-BE49-F238E27FC236}">
                <a16:creationId xmlns:a16="http://schemas.microsoft.com/office/drawing/2014/main" id="{EAE42A43-33C7-45A4-9576-DB9D0F1614D7}"/>
              </a:ext>
            </a:extLst>
          </p:cNvPr>
          <p:cNvSpPr>
            <a:spLocks noGrp="1"/>
          </p:cNvSpPr>
          <p:nvPr>
            <p:ph idx="1"/>
          </p:nvPr>
        </p:nvSpPr>
        <p:spPr/>
        <p:txBody>
          <a:bodyPr/>
          <a:lstStyle/>
          <a:p>
            <a:r>
              <a:rPr lang="en-US" dirty="0"/>
              <a:t>Review</a:t>
            </a:r>
          </a:p>
          <a:p>
            <a:r>
              <a:rPr lang="en-US" dirty="0"/>
              <a:t>Start Single Pair Ethernet white paper through IEEE process</a:t>
            </a:r>
          </a:p>
          <a:p>
            <a:pPr lvl="1"/>
            <a:r>
              <a:rPr lang="en-US" dirty="0"/>
              <a:t>802.24-18-0011r0</a:t>
            </a:r>
          </a:p>
          <a:p>
            <a:pPr lvl="1"/>
            <a:r>
              <a:rPr lang="en-US" dirty="0"/>
              <a:t>Comment collection on reflector</a:t>
            </a:r>
          </a:p>
          <a:p>
            <a:pPr lvl="1"/>
            <a:endParaRPr lang="en-US" dirty="0"/>
          </a:p>
          <a:p>
            <a:pPr lvl="1"/>
            <a:r>
              <a:rPr lang="en-US" dirty="0"/>
              <a:t>TIA and IEC standards related to SPE and IoT</a:t>
            </a:r>
          </a:p>
          <a:p>
            <a:pPr lvl="2"/>
            <a:r>
              <a:rPr lang="en-US" dirty="0"/>
              <a:t>TIA TR42 report to 802.3, ISO IEC SC25</a:t>
            </a:r>
          </a:p>
          <a:p>
            <a:pPr lvl="2"/>
            <a:r>
              <a:rPr lang="en-US" dirty="0"/>
              <a:t>Power over Ethernet – UL and NEC are getting involved</a:t>
            </a:r>
          </a:p>
          <a:p>
            <a:endParaRPr lang="en-US" dirty="0"/>
          </a:p>
        </p:txBody>
      </p:sp>
      <p:sp>
        <p:nvSpPr>
          <p:cNvPr id="4" name="Footer Placeholder 3">
            <a:extLst>
              <a:ext uri="{FF2B5EF4-FFF2-40B4-BE49-F238E27FC236}">
                <a16:creationId xmlns:a16="http://schemas.microsoft.com/office/drawing/2014/main" id="{B6C682E7-3593-413C-A728-311E082EB2F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33F6A7C-51A0-4235-ACC2-363D27DB609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35618404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709D3D-12C5-4464-9B62-FF3F57D006E4}"/>
              </a:ext>
            </a:extLst>
          </p:cNvPr>
          <p:cNvSpPr>
            <a:spLocks noGrp="1"/>
          </p:cNvSpPr>
          <p:nvPr>
            <p:ph type="title"/>
          </p:nvPr>
        </p:nvSpPr>
        <p:spPr/>
        <p:txBody>
          <a:bodyPr/>
          <a:lstStyle/>
          <a:p>
            <a:r>
              <a:rPr lang="en-US" dirty="0"/>
              <a:t>Recess until 18:00</a:t>
            </a:r>
          </a:p>
        </p:txBody>
      </p:sp>
      <p:sp>
        <p:nvSpPr>
          <p:cNvPr id="7" name="Text Placeholder 6">
            <a:extLst>
              <a:ext uri="{FF2B5EF4-FFF2-40B4-BE49-F238E27FC236}">
                <a16:creationId xmlns:a16="http://schemas.microsoft.com/office/drawing/2014/main" id="{AA80B5A0-2BFB-46AA-A767-CA230E7483A5}"/>
              </a:ext>
            </a:extLst>
          </p:cNvPr>
          <p:cNvSpPr>
            <a:spLocks noGrp="1"/>
          </p:cNvSpPr>
          <p:nvPr>
            <p:ph type="body" idx="1"/>
          </p:nvPr>
        </p:nvSpPr>
        <p:spPr/>
        <p:txBody>
          <a:bodyPr/>
          <a:lstStyle/>
          <a:p>
            <a:r>
              <a:rPr lang="en-US" dirty="0"/>
              <a:t>Then Joint meeting with 802.1 TSN</a:t>
            </a:r>
          </a:p>
        </p:txBody>
      </p:sp>
      <p:sp>
        <p:nvSpPr>
          <p:cNvPr id="4" name="Footer Placeholder 3">
            <a:extLst>
              <a:ext uri="{FF2B5EF4-FFF2-40B4-BE49-F238E27FC236}">
                <a16:creationId xmlns:a16="http://schemas.microsoft.com/office/drawing/2014/main" id="{A098B5D8-8620-4590-84B8-D448492BA5CC}"/>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30BC991-D0E6-4FED-9F2F-62DAD087AF5B}"/>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3220049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28600"/>
            <a:ext cx="7772400" cy="381000"/>
          </a:xfrm>
        </p:spPr>
        <p:txBody>
          <a:bodyPr>
            <a:normAutofit fontScale="90000"/>
          </a:bodyPr>
          <a:lstStyle/>
          <a:p>
            <a:r>
              <a:rPr lang="en-US" sz="2400" dirty="0">
                <a:solidFill>
                  <a:srgbClr val="7030A0"/>
                </a:solidFill>
              </a:rPr>
              <a:t>Agenda – 802.24-19-0007r1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a:extLst>
              <a:ext uri="{FF2B5EF4-FFF2-40B4-BE49-F238E27FC236}">
                <a16:creationId xmlns:a16="http://schemas.microsoft.com/office/drawing/2014/main" id="{5D804702-1D8C-4CD7-A26C-A0965FD8C115}"/>
              </a:ext>
            </a:extLst>
          </p:cNvPr>
          <p:cNvGraphicFramePr>
            <a:graphicFrameLocks noGrp="1"/>
          </p:cNvGraphicFramePr>
          <p:nvPr>
            <p:extLst>
              <p:ext uri="{D42A27DB-BD31-4B8C-83A1-F6EECF244321}">
                <p14:modId xmlns:p14="http://schemas.microsoft.com/office/powerpoint/2010/main" val="346906892"/>
              </p:ext>
            </p:extLst>
          </p:nvPr>
        </p:nvGraphicFramePr>
        <p:xfrm>
          <a:off x="533400" y="685800"/>
          <a:ext cx="10947400" cy="6145985"/>
        </p:xfrm>
        <a:graphic>
          <a:graphicData uri="http://schemas.openxmlformats.org/drawingml/2006/table">
            <a:tbl>
              <a:tblPr>
                <a:tableStyleId>{5C22544A-7EE6-4342-B048-85BDC9FD1C3A}</a:tableStyleId>
              </a:tblPr>
              <a:tblGrid>
                <a:gridCol w="698345">
                  <a:extLst>
                    <a:ext uri="{9D8B030D-6E8A-4147-A177-3AD203B41FA5}">
                      <a16:colId xmlns:a16="http://schemas.microsoft.com/office/drawing/2014/main" val="4097853552"/>
                    </a:ext>
                  </a:extLst>
                </a:gridCol>
                <a:gridCol w="7598667">
                  <a:extLst>
                    <a:ext uri="{9D8B030D-6E8A-4147-A177-3AD203B41FA5}">
                      <a16:colId xmlns:a16="http://schemas.microsoft.com/office/drawing/2014/main" val="1389487035"/>
                    </a:ext>
                  </a:extLst>
                </a:gridCol>
                <a:gridCol w="1217117">
                  <a:extLst>
                    <a:ext uri="{9D8B030D-6E8A-4147-A177-3AD203B41FA5}">
                      <a16:colId xmlns:a16="http://schemas.microsoft.com/office/drawing/2014/main" val="2900468819"/>
                    </a:ext>
                  </a:extLst>
                </a:gridCol>
                <a:gridCol w="568653">
                  <a:extLst>
                    <a:ext uri="{9D8B030D-6E8A-4147-A177-3AD203B41FA5}">
                      <a16:colId xmlns:a16="http://schemas.microsoft.com/office/drawing/2014/main" val="67492703"/>
                    </a:ext>
                  </a:extLst>
                </a:gridCol>
                <a:gridCol w="864618">
                  <a:extLst>
                    <a:ext uri="{9D8B030D-6E8A-4147-A177-3AD203B41FA5}">
                      <a16:colId xmlns:a16="http://schemas.microsoft.com/office/drawing/2014/main" val="426981878"/>
                    </a:ext>
                  </a:extLst>
                </a:gridCol>
              </a:tblGrid>
              <a:tr h="165050">
                <a:tc gridSpan="2">
                  <a:txBody>
                    <a:bodyPr/>
                    <a:lstStyle/>
                    <a:p>
                      <a:pPr algn="l" fontAlgn="b"/>
                      <a:r>
                        <a:rPr lang="en-US" sz="1100" u="none" strike="noStrike" dirty="0">
                          <a:effectLst/>
                        </a:rPr>
                        <a:t>802.24 Agenda - March 2019, Vancouver, BC, Canada</a:t>
                      </a:r>
                      <a:endParaRPr lang="en-US" sz="1100" b="1" i="0" u="none" strike="noStrike" dirty="0">
                        <a:solidFill>
                          <a:srgbClr val="000000"/>
                        </a:solidFill>
                        <a:effectLst/>
                        <a:latin typeface="Arial1"/>
                      </a:endParaRPr>
                    </a:p>
                  </a:txBody>
                  <a:tcPr marL="4708" marR="4708" marT="4708" marB="0" anchor="b"/>
                </a:tc>
                <a:tc hMerge="1">
                  <a:txBody>
                    <a:bodyPr/>
                    <a:lstStyle/>
                    <a:p>
                      <a:endParaRPr lang="en-US"/>
                    </a:p>
                  </a:txBody>
                  <a:tcPr/>
                </a:tc>
                <a:tc gridSpan="2">
                  <a:txBody>
                    <a:bodyPr/>
                    <a:lstStyle/>
                    <a:p>
                      <a:pPr algn="l" fontAlgn="b"/>
                      <a:r>
                        <a:rPr lang="en-US" sz="1100" u="none" strike="noStrike">
                          <a:effectLst/>
                        </a:rPr>
                        <a:t>24-19-0007-01-0000</a:t>
                      </a:r>
                      <a:endParaRPr lang="en-US" sz="1100" b="1" i="0" u="none" strike="noStrike">
                        <a:solidFill>
                          <a:srgbClr val="000000"/>
                        </a:solidFill>
                        <a:effectLst/>
                        <a:latin typeface="Arial1"/>
                      </a:endParaRPr>
                    </a:p>
                  </a:txBody>
                  <a:tcPr marL="4708" marR="4708" marT="4708" marB="0" anchor="b"/>
                </a:tc>
                <a:tc hMerge="1">
                  <a:txBody>
                    <a:bodyPr/>
                    <a:lstStyle/>
                    <a:p>
                      <a:endParaRPr lang="en-US"/>
                    </a:p>
                  </a:txBody>
                  <a:tcPr/>
                </a:tc>
                <a:tc>
                  <a:txBody>
                    <a:bodyPr/>
                    <a:lstStyle/>
                    <a:p>
                      <a:pPr algn="l" fontAlgn="b"/>
                      <a:endParaRPr lang="en-US" sz="1050" b="0" i="0" u="none" strike="noStrike">
                        <a:solidFill>
                          <a:srgbClr val="000000"/>
                        </a:solidFill>
                        <a:effectLst/>
                        <a:latin typeface="Arial1"/>
                      </a:endParaRPr>
                    </a:p>
                  </a:txBody>
                  <a:tcPr marL="4708" marR="4708" marT="4708" marB="0" anchor="b"/>
                </a:tc>
                <a:extLst>
                  <a:ext uri="{0D108BD9-81ED-4DB2-BD59-A6C34878D82A}">
                    <a16:rowId xmlns:a16="http://schemas.microsoft.com/office/drawing/2014/main" val="3453466985"/>
                  </a:ext>
                </a:extLst>
              </a:tr>
              <a:tr h="158702">
                <a:tc>
                  <a:txBody>
                    <a:bodyPr/>
                    <a:lstStyle/>
                    <a:p>
                      <a:pPr algn="ctr" fontAlgn="b"/>
                      <a:endParaRPr lang="en-US" sz="1050" b="0" i="0" u="none" strike="noStrike">
                        <a:solidFill>
                          <a:srgbClr val="000000"/>
                        </a:solidFill>
                        <a:effectLst/>
                        <a:latin typeface="Times New Roman1"/>
                      </a:endParaRPr>
                    </a:p>
                  </a:txBody>
                  <a:tcPr marL="4708" marR="4708" marT="4708" marB="0" anchor="b"/>
                </a:tc>
                <a:tc>
                  <a:txBody>
                    <a:bodyPr/>
                    <a:lstStyle/>
                    <a:p>
                      <a:pPr algn="l" fontAlgn="b"/>
                      <a:endParaRPr lang="en-US" sz="1050" b="0" i="0" u="none" strike="noStrike">
                        <a:solidFill>
                          <a:srgbClr val="000000"/>
                        </a:solidFill>
                        <a:effectLst/>
                        <a:latin typeface="Times New Roman1"/>
                      </a:endParaRPr>
                    </a:p>
                  </a:txBody>
                  <a:tcPr marL="4708" marR="4708" marT="4708" marB="0" anchor="b"/>
                </a:tc>
                <a:tc>
                  <a:txBody>
                    <a:bodyPr/>
                    <a:lstStyle/>
                    <a:p>
                      <a:pPr algn="l" fontAlgn="b"/>
                      <a:endParaRPr lang="en-US" sz="1100" b="0" i="0" u="none" strike="noStrike">
                        <a:solidFill>
                          <a:srgbClr val="000000"/>
                        </a:solidFill>
                        <a:effectLst/>
                        <a:latin typeface="Times New Roman1"/>
                      </a:endParaRPr>
                    </a:p>
                  </a:txBody>
                  <a:tcPr marL="4708" marR="4708" marT="4708" marB="0" anchor="b"/>
                </a:tc>
                <a:tc>
                  <a:txBody>
                    <a:bodyPr/>
                    <a:lstStyle/>
                    <a:p>
                      <a:pPr algn="l" fontAlgn="b"/>
                      <a:endParaRPr lang="en-US" sz="105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777800443"/>
                  </a:ext>
                </a:extLst>
              </a:tr>
              <a:tr h="158702">
                <a:tc>
                  <a:txBody>
                    <a:bodyPr/>
                    <a:lstStyle/>
                    <a:p>
                      <a:pPr algn="ctr" fontAlgn="t"/>
                      <a:r>
                        <a:rPr lang="en-US" sz="1100" u="none" strike="noStrike">
                          <a:effectLst/>
                        </a:rPr>
                        <a:t>1</a:t>
                      </a:r>
                      <a:endParaRPr lang="en-US" sz="1100" b="1" i="0" u="none" strike="noStrike">
                        <a:solidFill>
                          <a:srgbClr val="000000"/>
                        </a:solidFill>
                        <a:effectLst/>
                        <a:latin typeface="Times New Roman1"/>
                      </a:endParaRPr>
                    </a:p>
                  </a:txBody>
                  <a:tcPr marL="4708" marR="4708" marT="4708" marB="0"/>
                </a:tc>
                <a:tc>
                  <a:txBody>
                    <a:bodyPr/>
                    <a:lstStyle/>
                    <a:p>
                      <a:pPr algn="ctr" fontAlgn="b"/>
                      <a:r>
                        <a:rPr lang="en-US" sz="1100" u="none" strike="noStrike">
                          <a:effectLst/>
                        </a:rPr>
                        <a:t>Monday PM2 session</a:t>
                      </a:r>
                      <a:endParaRPr lang="en-US" sz="1100" b="1" i="0" u="none" strike="noStrike">
                        <a:solidFill>
                          <a:srgbClr val="000000"/>
                        </a:solidFill>
                        <a:effectLst/>
                        <a:latin typeface="Times New Roman1"/>
                      </a:endParaRPr>
                    </a:p>
                  </a:txBody>
                  <a:tcPr marL="4708" marR="4708" marT="4708" marB="0" anchor="b"/>
                </a:tc>
                <a:tc>
                  <a:txBody>
                    <a:bodyPr/>
                    <a:lstStyle/>
                    <a:p>
                      <a:pPr algn="l" fontAlgn="b"/>
                      <a:endParaRPr lang="en-US" sz="1100" b="0" i="0" u="none" strike="noStrike">
                        <a:solidFill>
                          <a:srgbClr val="000000"/>
                        </a:solidFill>
                        <a:effectLst/>
                        <a:latin typeface="Arial1"/>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Arial1"/>
                      </a:endParaRPr>
                    </a:p>
                  </a:txBody>
                  <a:tcPr marL="4708" marR="4708" marT="4708" marB="0" anchor="b"/>
                </a:tc>
                <a:extLst>
                  <a:ext uri="{0D108BD9-81ED-4DB2-BD59-A6C34878D82A}">
                    <a16:rowId xmlns:a16="http://schemas.microsoft.com/office/drawing/2014/main" val="1461361385"/>
                  </a:ext>
                </a:extLst>
              </a:tr>
              <a:tr h="158702">
                <a:tc>
                  <a:txBody>
                    <a:bodyPr/>
                    <a:lstStyle/>
                    <a:p>
                      <a:pPr algn="ctr" fontAlgn="t"/>
                      <a:r>
                        <a:rPr lang="en-US" sz="1100" u="none" strike="noStrike">
                          <a:effectLst/>
                        </a:rPr>
                        <a:t>1.1</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Call session to order, present “Guidelines for IEEE SA meetings”, Quorum</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829387498"/>
                  </a:ext>
                </a:extLst>
              </a:tr>
              <a:tr h="158702">
                <a:tc>
                  <a:txBody>
                    <a:bodyPr/>
                    <a:lstStyle/>
                    <a:p>
                      <a:pPr algn="ctr" fontAlgn="t"/>
                      <a:r>
                        <a:rPr lang="en-US" sz="1100" u="none" strike="noStrike">
                          <a:effectLst/>
                        </a:rPr>
                        <a:t>1.2</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Review of Agenda / Approval of Agenda</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4:05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893745356"/>
                  </a:ext>
                </a:extLst>
              </a:tr>
              <a:tr h="158702">
                <a:tc>
                  <a:txBody>
                    <a:bodyPr/>
                    <a:lstStyle/>
                    <a:p>
                      <a:pPr algn="ctr" fontAlgn="t"/>
                      <a:r>
                        <a:rPr lang="en-US" sz="1100" u="none" strike="noStrike">
                          <a:effectLst/>
                        </a:rPr>
                        <a:t>1.3</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Approve minutes from prior TAG meeting</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4:10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295171712"/>
                  </a:ext>
                </a:extLst>
              </a:tr>
              <a:tr h="158702">
                <a:tc>
                  <a:txBody>
                    <a:bodyPr/>
                    <a:lstStyle/>
                    <a:p>
                      <a:pPr algn="ctr" fontAlgn="t"/>
                      <a:r>
                        <a:rPr lang="en-US" sz="1100" u="none" strike="noStrike">
                          <a:effectLst/>
                        </a:rPr>
                        <a:t>1.4</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Introduction/meeting objectives / Review action items from previous meeting</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4:15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298042110"/>
                  </a:ext>
                </a:extLst>
              </a:tr>
              <a:tr h="158702">
                <a:tc>
                  <a:txBody>
                    <a:bodyPr/>
                    <a:lstStyle/>
                    <a:p>
                      <a:pPr algn="ctr" fontAlgn="t"/>
                      <a:r>
                        <a:rPr lang="en-US" sz="1100" u="none" strike="noStrike">
                          <a:effectLst/>
                        </a:rPr>
                        <a:t>1.5</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Liaison Review </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4:20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398365647"/>
                  </a:ext>
                </a:extLst>
              </a:tr>
              <a:tr h="158702">
                <a:tc>
                  <a:txBody>
                    <a:bodyPr/>
                    <a:lstStyle/>
                    <a:p>
                      <a:pPr algn="ctr" fontAlgn="t"/>
                      <a:r>
                        <a:rPr lang="en-US" sz="1100" u="none" strike="noStrike">
                          <a:effectLst/>
                        </a:rPr>
                        <a:t>1.6</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802.24.1 Smart Grid Task Group </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4:35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341364542"/>
                  </a:ext>
                </a:extLst>
              </a:tr>
              <a:tr h="294034">
                <a:tc>
                  <a:txBody>
                    <a:bodyPr/>
                    <a:lstStyle/>
                    <a:p>
                      <a:pPr algn="ctr" fontAlgn="t"/>
                      <a:r>
                        <a:rPr lang="en-US" sz="1100" u="none" strike="noStrike">
                          <a:effectLst/>
                        </a:rPr>
                        <a:t>1.7</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Liasion Discussion of IEC SEG8 report "Monitoring and impact assessment of emerging technologies and architectures"</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4:35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360201537"/>
                  </a:ext>
                </a:extLst>
              </a:tr>
              <a:tr h="152354">
                <a:tc>
                  <a:txBody>
                    <a:bodyPr/>
                    <a:lstStyle/>
                    <a:p>
                      <a:pPr algn="ctr" fontAlgn="t"/>
                      <a:r>
                        <a:rPr lang="en-US" sz="1100" u="none" strike="noStrike">
                          <a:effectLst/>
                        </a:rPr>
                        <a:t>1.8</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Collaboration with 802.21: 'Network Enablers for Seamless HMD-based VR (Virtual Reality)’ </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 / Das</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30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4:50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958147239"/>
                  </a:ext>
                </a:extLst>
              </a:tr>
              <a:tr h="152354">
                <a:tc>
                  <a:txBody>
                    <a:bodyPr/>
                    <a:lstStyle/>
                    <a:p>
                      <a:pPr algn="ctr" fontAlgn="t"/>
                      <a:r>
                        <a:rPr lang="en-US" sz="1100" u="none" strike="noStrike">
                          <a:effectLst/>
                        </a:rPr>
                        <a:t>1.9</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Review any comments and finalize TSN White Paper </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20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5:20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16526855"/>
                  </a:ext>
                </a:extLst>
              </a:tr>
              <a:tr h="152354">
                <a:tc>
                  <a:txBody>
                    <a:bodyPr/>
                    <a:lstStyle/>
                    <a:p>
                      <a:pPr algn="ctr" fontAlgn="t"/>
                      <a:r>
                        <a:rPr lang="en-US" sz="1100" u="none" strike="noStrike">
                          <a:effectLst/>
                        </a:rPr>
                        <a:t>2</a:t>
                      </a:r>
                      <a:endParaRPr lang="en-US" sz="110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Recess </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5:40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504526973"/>
                  </a:ext>
                </a:extLst>
              </a:tr>
              <a:tr h="190442">
                <a:tc>
                  <a:txBody>
                    <a:bodyPr/>
                    <a:lstStyle/>
                    <a:p>
                      <a:pPr algn="ctr" fontAlgn="t"/>
                      <a:endParaRPr lang="en-US" sz="1100" b="0" i="0" u="none" strike="noStrike">
                        <a:solidFill>
                          <a:srgbClr val="000000"/>
                        </a:solidFill>
                        <a:effectLst/>
                        <a:latin typeface="Times New Roman1"/>
                      </a:endParaRPr>
                    </a:p>
                  </a:txBody>
                  <a:tcPr marL="4708" marR="4708" marT="4708" marB="0"/>
                </a:tc>
                <a:tc>
                  <a:txBody>
                    <a:bodyPr/>
                    <a:lstStyle/>
                    <a:p>
                      <a:pPr algn="l" fontAlgn="b"/>
                      <a:endParaRPr lang="en-US" sz="1100" b="0" i="0" u="none" strike="noStrike">
                        <a:solidFill>
                          <a:srgbClr val="000000"/>
                        </a:solidFill>
                        <a:effectLst/>
                        <a:latin typeface="Calibri" panose="020F0502020204030204" pitchFamily="34" charset="0"/>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4152967252"/>
                  </a:ext>
                </a:extLst>
              </a:tr>
              <a:tr h="165050">
                <a:tc>
                  <a:txBody>
                    <a:bodyPr/>
                    <a:lstStyle/>
                    <a:p>
                      <a:pPr algn="ctr" fontAlgn="t"/>
                      <a:r>
                        <a:rPr lang="en-US" sz="1100" u="none" strike="noStrike">
                          <a:effectLst/>
                        </a:rPr>
                        <a:t>2</a:t>
                      </a:r>
                      <a:endParaRPr lang="en-US" sz="1100" b="1" i="0" u="none" strike="noStrike">
                        <a:solidFill>
                          <a:srgbClr val="000000"/>
                        </a:solidFill>
                        <a:effectLst/>
                        <a:latin typeface="Times New Roman1"/>
                      </a:endParaRPr>
                    </a:p>
                  </a:txBody>
                  <a:tcPr marL="4708" marR="4708" marT="4708" marB="0"/>
                </a:tc>
                <a:tc>
                  <a:txBody>
                    <a:bodyPr/>
                    <a:lstStyle/>
                    <a:p>
                      <a:pPr algn="ctr" fontAlgn="b"/>
                      <a:r>
                        <a:rPr lang="en-US" sz="1100" u="none" strike="noStrike" dirty="0">
                          <a:effectLst/>
                        </a:rPr>
                        <a:t>Tuesday PM2 session</a:t>
                      </a:r>
                      <a:endParaRPr lang="en-US" sz="1100" b="1" i="0" u="none" strike="noStrike" dirty="0">
                        <a:solidFill>
                          <a:srgbClr val="000000"/>
                        </a:solidFill>
                        <a:effectLst/>
                        <a:latin typeface="Times New Roman1"/>
                      </a:endParaRPr>
                    </a:p>
                  </a:txBody>
                  <a:tcPr marL="4708" marR="4708" marT="4708" marB="0" anchor="b"/>
                </a:tc>
                <a:tc>
                  <a:txBody>
                    <a:bodyPr/>
                    <a:lstStyle/>
                    <a:p>
                      <a:pPr algn="l" fontAlgn="b"/>
                      <a:endParaRPr lang="en-US" sz="1100" b="0" i="0" u="none" strike="noStrike">
                        <a:solidFill>
                          <a:srgbClr val="000000"/>
                        </a:solidFill>
                        <a:effectLst/>
                        <a:latin typeface="Arial1"/>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404190108"/>
                  </a:ext>
                </a:extLst>
              </a:tr>
              <a:tr h="152354">
                <a:tc>
                  <a:txBody>
                    <a:bodyPr/>
                    <a:lstStyle/>
                    <a:p>
                      <a:pPr algn="ctr" fontAlgn="t"/>
                      <a:r>
                        <a:rPr lang="en-US" sz="1050" u="none" strike="noStrike">
                          <a:effectLst/>
                        </a:rPr>
                        <a:t>2.1</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Call to Order  802.24 TAG</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883131164"/>
                  </a:ext>
                </a:extLst>
              </a:tr>
              <a:tr h="152354">
                <a:tc>
                  <a:txBody>
                    <a:bodyPr/>
                    <a:lstStyle/>
                    <a:p>
                      <a:pPr algn="ctr" fontAlgn="t"/>
                      <a:r>
                        <a:rPr lang="en-US" sz="1050" u="none" strike="noStrike">
                          <a:effectLst/>
                        </a:rPr>
                        <a:t>2.2</a:t>
                      </a:r>
                      <a:endParaRPr lang="en-US" sz="1050" b="0" i="0" u="none" strike="noStrike">
                        <a:solidFill>
                          <a:srgbClr val="000000"/>
                        </a:solidFill>
                        <a:effectLst/>
                        <a:latin typeface="Times New Roman1"/>
                      </a:endParaRPr>
                    </a:p>
                  </a:txBody>
                  <a:tcPr marL="4708" marR="4708" marT="4708" marB="0"/>
                </a:tc>
                <a:tc>
                  <a:txBody>
                    <a:bodyPr/>
                    <a:lstStyle/>
                    <a:p>
                      <a:pPr algn="l" fontAlgn="t"/>
                      <a:r>
                        <a:rPr lang="en-US" sz="1100" u="none" strike="noStrike" dirty="0">
                          <a:effectLst/>
                        </a:rPr>
                        <a:t>Progressing "Network Integration" concept into a project</a:t>
                      </a:r>
                      <a:endParaRPr lang="en-US" sz="1100" b="0" i="0" u="none" strike="noStrike" dirty="0">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30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4:30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924485191"/>
                  </a:ext>
                </a:extLst>
              </a:tr>
              <a:tr h="152354">
                <a:tc>
                  <a:txBody>
                    <a:bodyPr/>
                    <a:lstStyle/>
                    <a:p>
                      <a:pPr algn="ctr" fontAlgn="t"/>
                      <a:r>
                        <a:rPr lang="en-US" sz="1050" u="none" strike="noStrike">
                          <a:effectLst/>
                        </a:rPr>
                        <a:t>2.3</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Call to Order  802.24.2 IoT Task Group</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DiMinico</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35878897"/>
                  </a:ext>
                </a:extLst>
              </a:tr>
              <a:tr h="152354">
                <a:tc>
                  <a:txBody>
                    <a:bodyPr/>
                    <a:lstStyle/>
                    <a:p>
                      <a:pPr algn="ctr" fontAlgn="t"/>
                      <a:r>
                        <a:rPr lang="en-US" sz="1050" u="none" strike="noStrike">
                          <a:effectLst/>
                        </a:rPr>
                        <a:t>2.4</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802.24.2 Liaison Coordinator's Report</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DiMinico</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453939352"/>
                  </a:ext>
                </a:extLst>
              </a:tr>
              <a:tr h="294034">
                <a:tc>
                  <a:txBody>
                    <a:bodyPr/>
                    <a:lstStyle/>
                    <a:p>
                      <a:pPr algn="ctr" fontAlgn="t"/>
                      <a:r>
                        <a:rPr lang="en-US" sz="1050" u="none" strike="noStrike">
                          <a:effectLst/>
                        </a:rPr>
                        <a:t>2.5</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Review of IoT white paper development, expanding scope and participation</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DiMinico/Godfrey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5:15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874069073"/>
                  </a:ext>
                </a:extLst>
              </a:tr>
              <a:tr h="152354">
                <a:tc>
                  <a:txBody>
                    <a:bodyPr/>
                    <a:lstStyle/>
                    <a:p>
                      <a:pPr algn="ctr" fontAlgn="t"/>
                      <a:r>
                        <a:rPr lang="en-US" sz="1050" u="none" strike="noStrike">
                          <a:effectLst/>
                        </a:rPr>
                        <a:t>2.6</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Single Pair Ethernet White Paper</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DiMinico</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5:30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279929538"/>
                  </a:ext>
                </a:extLst>
              </a:tr>
              <a:tr h="152354">
                <a:tc>
                  <a:txBody>
                    <a:bodyPr/>
                    <a:lstStyle/>
                    <a:p>
                      <a:pPr algn="ctr" fontAlgn="t"/>
                      <a:r>
                        <a:rPr lang="en-US" sz="1050" u="none" strike="noStrike">
                          <a:effectLst/>
                        </a:rPr>
                        <a:t>2.7</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Recess </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5:45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85936749"/>
                  </a:ext>
                </a:extLst>
              </a:tr>
              <a:tr h="294034">
                <a:tc>
                  <a:txBody>
                    <a:bodyPr/>
                    <a:lstStyle/>
                    <a:p>
                      <a:pPr algn="ctr" fontAlgn="t"/>
                      <a:r>
                        <a:rPr lang="en-US" sz="1050" u="none" strike="noStrike">
                          <a:effectLst/>
                        </a:rPr>
                        <a:t>2.8</a:t>
                      </a:r>
                      <a:endParaRPr lang="en-US" sz="105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Joint Meeting with 802.1 TSN</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Godfrey/Farkas</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30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6:00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952522309"/>
                  </a:ext>
                </a:extLst>
              </a:tr>
              <a:tr h="152354">
                <a:tc>
                  <a:txBody>
                    <a:bodyPr/>
                    <a:lstStyle/>
                    <a:p>
                      <a:pPr algn="ctr" fontAlgn="t"/>
                      <a:endParaRPr lang="en-US" sz="1100" b="0" i="0" u="none" strike="noStrike">
                        <a:solidFill>
                          <a:srgbClr val="000000"/>
                        </a:solidFill>
                        <a:effectLst/>
                        <a:latin typeface="Calibri" panose="020F0502020204030204" pitchFamily="34" charset="0"/>
                      </a:endParaRPr>
                    </a:p>
                  </a:txBody>
                  <a:tcPr marL="4708" marR="4708" marT="4708" marB="0"/>
                </a:tc>
                <a:tc>
                  <a:txBody>
                    <a:bodyPr/>
                    <a:lstStyle/>
                    <a:p>
                      <a:pPr algn="l" fontAlgn="b"/>
                      <a:endParaRPr lang="en-US" sz="1100" b="0" i="0" u="none" strike="noStrike">
                        <a:solidFill>
                          <a:srgbClr val="000000"/>
                        </a:solidFill>
                        <a:effectLst/>
                        <a:latin typeface="Calibri" panose="020F0502020204030204" pitchFamily="34" charset="0"/>
                      </a:endParaRPr>
                    </a:p>
                  </a:txBody>
                  <a:tcPr marL="4708" marR="4708" marT="470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4708" marR="4708" marT="4708" marB="0" anchor="b"/>
                </a:tc>
                <a:extLst>
                  <a:ext uri="{0D108BD9-81ED-4DB2-BD59-A6C34878D82A}">
                    <a16:rowId xmlns:a16="http://schemas.microsoft.com/office/drawing/2014/main" val="1916994215"/>
                  </a:ext>
                </a:extLst>
              </a:tr>
              <a:tr h="165050">
                <a:tc>
                  <a:txBody>
                    <a:bodyPr/>
                    <a:lstStyle/>
                    <a:p>
                      <a:pPr algn="ctr" fontAlgn="t"/>
                      <a:r>
                        <a:rPr lang="en-US" sz="1100" u="none" strike="noStrike">
                          <a:effectLst/>
                        </a:rPr>
                        <a:t>3</a:t>
                      </a:r>
                      <a:endParaRPr lang="en-US" sz="1100" b="1" i="0" u="none" strike="noStrike">
                        <a:solidFill>
                          <a:srgbClr val="000000"/>
                        </a:solidFill>
                        <a:effectLst/>
                        <a:latin typeface="Times New Roman1"/>
                      </a:endParaRPr>
                    </a:p>
                  </a:txBody>
                  <a:tcPr marL="4708" marR="4708" marT="4708" marB="0"/>
                </a:tc>
                <a:tc>
                  <a:txBody>
                    <a:bodyPr/>
                    <a:lstStyle/>
                    <a:p>
                      <a:pPr algn="ctr" fontAlgn="b"/>
                      <a:r>
                        <a:rPr lang="en-US" sz="1100" u="none" strike="noStrike">
                          <a:effectLst/>
                        </a:rPr>
                        <a:t>Wednesday PM2 session</a:t>
                      </a:r>
                      <a:endParaRPr lang="en-US" sz="1100" b="1" i="0" u="none" strike="noStrike">
                        <a:solidFill>
                          <a:srgbClr val="000000"/>
                        </a:solidFill>
                        <a:effectLst/>
                        <a:latin typeface="Times New Roman1"/>
                      </a:endParaRPr>
                    </a:p>
                  </a:txBody>
                  <a:tcPr marL="4708" marR="4708" marT="4708" marB="0" anchor="b"/>
                </a:tc>
                <a:tc>
                  <a:txBody>
                    <a:bodyPr/>
                    <a:lstStyle/>
                    <a:p>
                      <a:pPr algn="l" fontAlgn="b"/>
                      <a:endParaRPr lang="en-US" sz="1100" b="0" i="0" u="none" strike="noStrike">
                        <a:solidFill>
                          <a:srgbClr val="000000"/>
                        </a:solidFill>
                        <a:effectLst/>
                        <a:latin typeface="Arial1"/>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Arial1"/>
                      </a:endParaRPr>
                    </a:p>
                  </a:txBody>
                  <a:tcPr marL="4708" marR="4708" marT="4708" marB="0" anchor="b"/>
                </a:tc>
                <a:extLst>
                  <a:ext uri="{0D108BD9-81ED-4DB2-BD59-A6C34878D82A}">
                    <a16:rowId xmlns:a16="http://schemas.microsoft.com/office/drawing/2014/main" val="4186822726"/>
                  </a:ext>
                </a:extLst>
              </a:tr>
              <a:tr h="152354">
                <a:tc>
                  <a:txBody>
                    <a:bodyPr/>
                    <a:lstStyle/>
                    <a:p>
                      <a:pPr algn="ctr" fontAlgn="t"/>
                      <a:r>
                        <a:rPr lang="en-US" sz="1050" u="none" strike="noStrike">
                          <a:effectLst/>
                        </a:rPr>
                        <a:t>3.1</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Call to Order  802.24 TAG </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061242786"/>
                  </a:ext>
                </a:extLst>
              </a:tr>
              <a:tr h="294034">
                <a:tc>
                  <a:txBody>
                    <a:bodyPr/>
                    <a:lstStyle/>
                    <a:p>
                      <a:pPr algn="ctr" fontAlgn="t"/>
                      <a:r>
                        <a:rPr lang="en-US" sz="1050" u="none" strike="noStrike">
                          <a:effectLst/>
                        </a:rPr>
                        <a:t>3.2</a:t>
                      </a:r>
                      <a:endParaRPr lang="en-US" sz="105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ITU and regulatory items</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Godfrey/Holcomb</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4:15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567597928"/>
                  </a:ext>
                </a:extLst>
              </a:tr>
              <a:tr h="298359">
                <a:tc>
                  <a:txBody>
                    <a:bodyPr/>
                    <a:lstStyle/>
                    <a:p>
                      <a:pPr algn="ctr" fontAlgn="t"/>
                      <a:r>
                        <a:rPr lang="en-US" sz="1050" u="none" strike="noStrike">
                          <a:effectLst/>
                        </a:rPr>
                        <a:t>3.3</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Liaison with  ATIS TOPS Council IoT Categorization Focus Group - review and comment on IoT Characteristics Matrix</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4:55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932109750"/>
                  </a:ext>
                </a:extLst>
              </a:tr>
              <a:tr h="152354">
                <a:tc>
                  <a:txBody>
                    <a:bodyPr/>
                    <a:lstStyle/>
                    <a:p>
                      <a:pPr algn="ctr" fontAlgn="t"/>
                      <a:r>
                        <a:rPr lang="en-US" sz="1050" u="none" strike="noStrike">
                          <a:effectLst/>
                        </a:rPr>
                        <a:t>3.4</a:t>
                      </a:r>
                      <a:endParaRPr lang="en-US" sz="105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Low Latency White Paper</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Holland</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30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5:25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479384037"/>
                  </a:ext>
                </a:extLst>
              </a:tr>
              <a:tr h="152354">
                <a:tc>
                  <a:txBody>
                    <a:bodyPr/>
                    <a:lstStyle/>
                    <a:p>
                      <a:pPr algn="ctr" fontAlgn="t"/>
                      <a:r>
                        <a:rPr lang="en-US" sz="1050" u="none" strike="noStrike">
                          <a:effectLst/>
                        </a:rPr>
                        <a:t>3.5</a:t>
                      </a:r>
                      <a:endParaRPr lang="en-US" sz="105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Coordination with 802.19 on 802.15.4g and 802.11ah Coexistence project</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Godfrey/Rolfe</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5:40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318706506"/>
                  </a:ext>
                </a:extLst>
              </a:tr>
              <a:tr h="152354">
                <a:tc>
                  <a:txBody>
                    <a:bodyPr/>
                    <a:lstStyle/>
                    <a:p>
                      <a:pPr algn="ctr" fontAlgn="t"/>
                      <a:r>
                        <a:rPr lang="en-US" sz="1050" u="none" strike="noStrike">
                          <a:effectLst/>
                        </a:rPr>
                        <a:t>3.6</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802.24 New Action Items, New Activities, AOB</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5:50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643587094"/>
                  </a:ext>
                </a:extLst>
              </a:tr>
              <a:tr h="152354">
                <a:tc>
                  <a:txBody>
                    <a:bodyPr/>
                    <a:lstStyle/>
                    <a:p>
                      <a:pPr algn="ctr" fontAlgn="t"/>
                      <a:r>
                        <a:rPr lang="en-US" sz="1050" u="none" strike="noStrike">
                          <a:effectLst/>
                        </a:rPr>
                        <a:t>3.7</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Adjourn </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t"/>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r" fontAlgn="b"/>
                      <a:r>
                        <a:rPr lang="en-US" sz="1100" u="none" strike="noStrike" dirty="0">
                          <a:effectLst/>
                        </a:rPr>
                        <a:t>5:50 PM</a:t>
                      </a:r>
                      <a:endParaRPr lang="en-US" sz="1100" b="0" i="0" u="none" strike="noStrike" dirty="0">
                        <a:solidFill>
                          <a:srgbClr val="000000"/>
                        </a:solidFill>
                        <a:effectLst/>
                        <a:latin typeface="Times New Roman1"/>
                      </a:endParaRPr>
                    </a:p>
                  </a:txBody>
                  <a:tcPr marL="4708" marR="4708" marT="4708" marB="0" anchor="b"/>
                </a:tc>
                <a:extLst>
                  <a:ext uri="{0D108BD9-81ED-4DB2-BD59-A6C34878D82A}">
                    <a16:rowId xmlns:a16="http://schemas.microsoft.com/office/drawing/2014/main" val="879345758"/>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914400" y="1676402"/>
            <a:ext cx="10439400" cy="4799013"/>
          </a:xfrm>
        </p:spPr>
        <p:txBody>
          <a:bodyPr>
            <a:normAutofit fontScale="70000" lnSpcReduction="20000"/>
          </a:bodyPr>
          <a:lstStyle/>
          <a:p>
            <a:pPr marL="457200" lvl="1" indent="0">
              <a:buNone/>
            </a:pPr>
            <a:endParaRPr lang="en-US" dirty="0"/>
          </a:p>
          <a:p>
            <a:r>
              <a:rPr lang="en-US" dirty="0"/>
              <a:t>Update from 802.18 – Jay Holcomb</a:t>
            </a:r>
          </a:p>
          <a:p>
            <a:endParaRPr lang="en-US" dirty="0"/>
          </a:p>
          <a:p>
            <a:r>
              <a:rPr lang="en-US" dirty="0"/>
              <a:t>Discussion: Ireland consultation on 400 MHz</a:t>
            </a:r>
          </a:p>
          <a:p>
            <a:pPr lvl="1"/>
            <a:r>
              <a:rPr lang="en-US" dirty="0"/>
              <a:t>Further Consultation on the Release of the 410 – 415.5 / 420 – 425.5 MHz Sub-band</a:t>
            </a:r>
          </a:p>
          <a:p>
            <a:pPr lvl="1"/>
            <a:r>
              <a:rPr lang="en-US" dirty="0" err="1"/>
              <a:t>ComReg</a:t>
            </a:r>
            <a:r>
              <a:rPr lang="en-US" dirty="0"/>
              <a:t> 18/92</a:t>
            </a:r>
          </a:p>
          <a:p>
            <a:pPr lvl="1"/>
            <a:r>
              <a:rPr lang="en-US" dirty="0"/>
              <a:t>Spectrum to be auctioned, both for LTE and in small segments of 100 KHz. </a:t>
            </a:r>
          </a:p>
          <a:p>
            <a:pPr lvl="1"/>
            <a:r>
              <a:rPr lang="en-US" dirty="0"/>
              <a:t>Potential for 802.15.4g in this?  similar to “purposed” licensed spectrum in China and elsewhere.   Also 15.4g can operate in Part 90 and Part 101 FCC spectrum.  </a:t>
            </a:r>
          </a:p>
          <a:p>
            <a:pPr lvl="1"/>
            <a:r>
              <a:rPr lang="en-US" dirty="0"/>
              <a:t>This is just Ireland: will this lead to further similar actions in other regulatory areas? </a:t>
            </a:r>
          </a:p>
          <a:p>
            <a:pPr lvl="1"/>
            <a:endParaRPr lang="en-US" dirty="0"/>
          </a:p>
          <a:p>
            <a:r>
              <a:rPr lang="en-US" dirty="0"/>
              <a:t>1.4 GHz spectrum recently announced is being used for telemetry in oil/gas industry with 802.16s</a:t>
            </a:r>
          </a:p>
          <a:p>
            <a:pPr lvl="2"/>
            <a:r>
              <a:rPr lang="en-US" dirty="0"/>
              <a:t>Traditional license model – geographic ownership</a:t>
            </a:r>
          </a:p>
          <a:p>
            <a:pPr lvl="2"/>
            <a:r>
              <a:rPr lang="en-US" dirty="0"/>
              <a:t>Part 90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30</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Liaison with  ATIS TOPS Council IoT Categorization Focus Group</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914400" y="1981200"/>
            <a:ext cx="10058400" cy="4572000"/>
          </a:xfrm>
        </p:spPr>
        <p:txBody>
          <a:bodyPr>
            <a:normAutofit/>
          </a:bodyPr>
          <a:lstStyle/>
          <a:p>
            <a:r>
              <a:rPr lang="en-US" dirty="0"/>
              <a:t>ATIS: Alliance for Telecommunications Industry Solutions</a:t>
            </a:r>
          </a:p>
          <a:p>
            <a:endParaRPr lang="en-US" dirty="0"/>
          </a:p>
          <a:p>
            <a:r>
              <a:rPr lang="en-US" dirty="0"/>
              <a:t>Review and comment on IoT Characteristics Matrix provided by ATIS</a:t>
            </a:r>
          </a:p>
          <a:p>
            <a:endParaRPr lang="en-US" dirty="0"/>
          </a:p>
          <a:p>
            <a:r>
              <a:rPr lang="en-US" dirty="0"/>
              <a:t>Goal – complete review and comments, return to ATIS this week. </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15063225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Oliver Holland to lead white paper development</a:t>
            </a:r>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32</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 (802.19.3)</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914400" y="1752600"/>
            <a:ext cx="10363200" cy="4722815"/>
          </a:xfrm>
        </p:spPr>
        <p:txBody>
          <a:bodyPr>
            <a:normAutofit fontScale="92500" lnSpcReduction="1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endParaRPr lang="en-US" dirty="0"/>
          </a:p>
          <a:p>
            <a:r>
              <a:rPr lang="en-US" dirty="0"/>
              <a:t> </a:t>
            </a:r>
          </a:p>
          <a:p>
            <a:pPr lvl="1"/>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33</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TAG Activity Plan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p:txBody>
          <a:bodyPr>
            <a:normAutofit fontScale="70000" lnSpcReduction="20000"/>
          </a:bodyPr>
          <a:lstStyle/>
          <a:p>
            <a:r>
              <a:rPr lang="en-US" dirty="0"/>
              <a:t>“Low latency” White Paper </a:t>
            </a:r>
          </a:p>
          <a:p>
            <a:pPr lvl="1"/>
            <a:r>
              <a:rPr lang="en-US" dirty="0"/>
              <a:t>Start in March</a:t>
            </a:r>
          </a:p>
          <a:p>
            <a:pPr lvl="1"/>
            <a:r>
              <a:rPr lang="en-US" dirty="0"/>
              <a:t>Include 802.21 AR/VR activity</a:t>
            </a:r>
          </a:p>
          <a:p>
            <a:pPr lvl="1"/>
            <a:r>
              <a:rPr lang="en-US" dirty="0"/>
              <a:t>Nendica FFIOT might also fit into this</a:t>
            </a:r>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r>
              <a:rPr lang="en-US" dirty="0"/>
              <a:t>TBD</a:t>
            </a:r>
          </a:p>
          <a:p>
            <a:pPr lvl="1"/>
            <a:r>
              <a:rPr lang="en-US" dirty="0"/>
              <a:t>802.24 white paper on IoT and P2413</a:t>
            </a:r>
          </a:p>
          <a:p>
            <a:pPr lvl="1"/>
            <a:r>
              <a:rPr lang="en-US" dirty="0"/>
              <a:t>Update of first Smart Grid white paper to address latest amendments of 802.15.4 u, v, w, x, y</a:t>
            </a:r>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34</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5868991" y="6475416"/>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2209800" y="609603"/>
            <a:ext cx="8001000" cy="1160463"/>
          </a:xfrm>
        </p:spPr>
        <p:txBody>
          <a:bodyPr vert="horz" wrap="square" lIns="90000" tIns="46800" rIns="90000" bIns="46800" numCol="1" anchor="ctr" anchorCtr="0" compatLnSpc="1">
            <a:prstTxWarp prst="textNoShape">
              <a:avLst/>
            </a:prstTxWarp>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876300" y="1828800"/>
            <a:ext cx="10668000" cy="4646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4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endParaRPr lang="en-US" dirty="0"/>
          </a:p>
          <a:p>
            <a:r>
              <a:rPr lang="en-US" dirty="0"/>
              <a:t>Approve January minutes</a:t>
            </a:r>
          </a:p>
          <a:p>
            <a:pPr lvl="1"/>
            <a:r>
              <a:rPr lang="en-US" dirty="0"/>
              <a:t>24-19-0005r0 </a:t>
            </a:r>
          </a:p>
          <a:p>
            <a:pPr lvl="1"/>
            <a:endParaRPr lang="en-US" dirty="0"/>
          </a:p>
          <a:p>
            <a:pPr lvl="1"/>
            <a:endParaRPr lang="en-US" dirty="0"/>
          </a:p>
          <a:p>
            <a:r>
              <a:rPr lang="en-US" dirty="0"/>
              <a:t>TAG Action Items from January:</a:t>
            </a:r>
          </a:p>
          <a:p>
            <a:pPr lvl="1">
              <a:buFont typeface="Wingdings" panose="05000000000000000000" pitchFamily="2" charset="2"/>
              <a:buChar char="ü"/>
            </a:pPr>
            <a:r>
              <a:rPr lang="en-US" dirty="0"/>
              <a:t>Announce IoT Matrix teleconference on reflector, with call for comments (done)</a:t>
            </a:r>
          </a:p>
          <a:p>
            <a:pPr lvl="1">
              <a:buFont typeface="Wingdings" panose="05000000000000000000" pitchFamily="2" charset="2"/>
              <a:buChar char="ü"/>
            </a:pPr>
            <a:r>
              <a:rPr lang="en-US" dirty="0"/>
              <a:t>Re-announce TSN white paper call for comments for March meeting (Done)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Monday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13809-C082-4515-BCA0-8024249E9CC9}"/>
              </a:ext>
            </a:extLst>
          </p:cNvPr>
          <p:cNvSpPr>
            <a:spLocks noGrp="1"/>
          </p:cNvSpPr>
          <p:nvPr>
            <p:ph type="title"/>
          </p:nvPr>
        </p:nvSpPr>
        <p:spPr/>
        <p:txBody>
          <a:bodyPr/>
          <a:lstStyle/>
          <a:p>
            <a:r>
              <a:rPr lang="en-US" dirty="0"/>
              <a:t>Collaboration with 802.21</a:t>
            </a:r>
            <a:br>
              <a:rPr lang="en-US" dirty="0"/>
            </a:br>
            <a:r>
              <a:rPr lang="en-US" dirty="0"/>
              <a:t>AR/VR Vertical Applications</a:t>
            </a:r>
          </a:p>
        </p:txBody>
      </p:sp>
      <p:sp>
        <p:nvSpPr>
          <p:cNvPr id="3" name="Content Placeholder 2">
            <a:extLst>
              <a:ext uri="{FF2B5EF4-FFF2-40B4-BE49-F238E27FC236}">
                <a16:creationId xmlns:a16="http://schemas.microsoft.com/office/drawing/2014/main" id="{AC15AA86-C47E-4F6C-9AD1-E14A688ADD39}"/>
              </a:ext>
            </a:extLst>
          </p:cNvPr>
          <p:cNvSpPr>
            <a:spLocks noGrp="1"/>
          </p:cNvSpPr>
          <p:nvPr>
            <p:ph idx="1"/>
          </p:nvPr>
        </p:nvSpPr>
        <p:spPr/>
        <p:txBody>
          <a:bodyPr>
            <a:normAutofit fontScale="62500" lnSpcReduction="20000"/>
          </a:bodyPr>
          <a:lstStyle/>
          <a:p>
            <a:r>
              <a:rPr lang="en-US" dirty="0"/>
              <a:t>'Network Enablers for Seamless HMD-based VR (Virtual Reality)’ </a:t>
            </a:r>
          </a:p>
          <a:p>
            <a:r>
              <a:rPr lang="en-US" dirty="0" err="1"/>
              <a:t>Subir</a:t>
            </a:r>
            <a:r>
              <a:rPr lang="en-US" dirty="0"/>
              <a:t> Das</a:t>
            </a:r>
          </a:p>
          <a:p>
            <a:endParaRPr lang="en-US" dirty="0"/>
          </a:p>
          <a:p>
            <a:r>
              <a:rPr lang="en-US" dirty="0"/>
              <a:t>21-19-0009-01-0000   Was presented in 802.11 and 802.15. Subject of discussion</a:t>
            </a:r>
          </a:p>
          <a:p>
            <a:r>
              <a:rPr lang="en-US" dirty="0"/>
              <a:t>Vertical Applications Collaboration Opportunities</a:t>
            </a:r>
          </a:p>
          <a:p>
            <a:pPr lvl="1"/>
            <a:r>
              <a:rPr lang="en-US" dirty="0"/>
              <a:t>Relates to activities in Real-time. </a:t>
            </a:r>
          </a:p>
          <a:p>
            <a:pPr lvl="1"/>
            <a:r>
              <a:rPr lang="en-US" dirty="0"/>
              <a:t>New activity just starting on Real Time (by Oliver Holland)</a:t>
            </a:r>
          </a:p>
          <a:p>
            <a:pPr lvl="1"/>
            <a:r>
              <a:rPr lang="en-US" dirty="0"/>
              <a:t>Will include text contributions in March 2019. </a:t>
            </a:r>
          </a:p>
          <a:p>
            <a:pPr lvl="1"/>
            <a:endParaRPr lang="en-US" dirty="0"/>
          </a:p>
          <a:p>
            <a:r>
              <a:rPr lang="en-US" dirty="0"/>
              <a:t>802.11 RTA has moved into EHT Task Group</a:t>
            </a:r>
          </a:p>
          <a:p>
            <a:pPr lvl="1"/>
            <a:r>
              <a:rPr lang="en-US" dirty="0"/>
              <a:t>802.21 will provide use cases for VR into the Real-Time White Paper</a:t>
            </a:r>
          </a:p>
          <a:p>
            <a:pPr lvl="1"/>
            <a:r>
              <a:rPr lang="en-US" dirty="0"/>
              <a:t>802.21 white paper already written. Includes data on 802.11ay</a:t>
            </a:r>
          </a:p>
          <a:p>
            <a:pPr lvl="1"/>
            <a:endParaRPr lang="en-US" dirty="0"/>
          </a:p>
          <a:p>
            <a:pPr lvl="1"/>
            <a:endParaRPr lang="en-US" dirty="0"/>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44861049-D076-4350-99B5-9E26A90D93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609E97-E6B3-4677-B159-2875E0DBB2FB}"/>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4090988072"/>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34861</TotalTime>
  <Words>3288</Words>
  <Application>Microsoft Office PowerPoint</Application>
  <PresentationFormat>Widescreen</PresentationFormat>
  <Paragraphs>527</Paragraphs>
  <Slides>35</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35</vt:i4>
      </vt:variant>
    </vt:vector>
  </HeadingPairs>
  <TitlesOfParts>
    <vt:vector size="46" baseType="lpstr">
      <vt:lpstr>MS Gothic</vt:lpstr>
      <vt:lpstr>ＭＳ Ｐゴシック</vt:lpstr>
      <vt:lpstr>Arial</vt:lpstr>
      <vt:lpstr>Arial1</vt:lpstr>
      <vt:lpstr>Calibri</vt:lpstr>
      <vt:lpstr>Helvetica</vt:lpstr>
      <vt:lpstr>Monotype Sorts</vt:lpstr>
      <vt:lpstr>Times New Roman</vt:lpstr>
      <vt:lpstr>Times New Roman1</vt:lpstr>
      <vt:lpstr>Wingdings</vt:lpstr>
      <vt:lpstr>802-24-Theme1</vt:lpstr>
      <vt:lpstr>802.24 Vertical Applications TAG</vt:lpstr>
      <vt:lpstr>802.24 Overview</vt:lpstr>
      <vt:lpstr>Agenda – 802.24-19-0007r1</vt:lpstr>
      <vt:lpstr>Guidelines for IEEE-SA Meetings</vt:lpstr>
      <vt:lpstr>Participation in IEEE 802 Meetings</vt:lpstr>
      <vt:lpstr>Administration</vt:lpstr>
      <vt:lpstr>802.24 TAG</vt:lpstr>
      <vt:lpstr>Monday 802.24.1</vt:lpstr>
      <vt:lpstr>Collaboration with 802.21 AR/VR Vertical Applications</vt:lpstr>
      <vt:lpstr>Goals for AR/VR collaboration in 802.24</vt:lpstr>
      <vt:lpstr>Goals for AR/VR collaboration in 802.24</vt:lpstr>
      <vt:lpstr>Next Steps</vt:lpstr>
      <vt:lpstr>Liaison with IEC SEG8</vt:lpstr>
      <vt:lpstr>TSN White Paper</vt:lpstr>
      <vt:lpstr>Tuesday 802.24 TAG</vt:lpstr>
      <vt:lpstr>“Network Integration” action item</vt:lpstr>
      <vt:lpstr>Review of 802.1CF in this context</vt:lpstr>
      <vt:lpstr>Key Points from Discussion</vt:lpstr>
      <vt:lpstr>Key Points, contd</vt:lpstr>
      <vt:lpstr>Non-802 wireless IoT networks</vt:lpstr>
      <vt:lpstr>Key Points, contd.</vt:lpstr>
      <vt:lpstr>Next Steps</vt:lpstr>
      <vt:lpstr>Tuesday 802.24.2 IoT TG</vt:lpstr>
      <vt:lpstr>802.24.2</vt:lpstr>
      <vt:lpstr>802.24.2 White Paper</vt:lpstr>
      <vt:lpstr>Building engagement in TG2 IoT</vt:lpstr>
      <vt:lpstr>Single Pair Ethernet white paper</vt:lpstr>
      <vt:lpstr>Recess until 18:00</vt:lpstr>
      <vt:lpstr>Wednesday 802.24 TAG</vt:lpstr>
      <vt:lpstr>ITU and Radio Regulatory Items</vt:lpstr>
      <vt:lpstr>Liaison with  ATIS TOPS Council IoT Categorization Focus Group</vt:lpstr>
      <vt:lpstr>“Low latency” White Paper</vt:lpstr>
      <vt:lpstr>802.15.4g and 802.11ah Coexistence (802.19.3)</vt:lpstr>
      <vt:lpstr>2019 TAG Activity Plan</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652</cp:revision>
  <cp:lastPrinted>1998-02-10T13:28:06Z</cp:lastPrinted>
  <dcterms:created xsi:type="dcterms:W3CDTF">2015-05-13T21:49:41Z</dcterms:created>
  <dcterms:modified xsi:type="dcterms:W3CDTF">2019-03-13T00:37:22Z</dcterms:modified>
</cp:coreProperties>
</file>