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6"/>
  </p:notesMasterIdLst>
  <p:handoutMasterIdLst>
    <p:handoutMasterId r:id="rId27"/>
  </p:handoutMasterIdLst>
  <p:sldIdLst>
    <p:sldId id="258" r:id="rId2"/>
    <p:sldId id="447" r:id="rId3"/>
    <p:sldId id="285" r:id="rId4"/>
    <p:sldId id="270" r:id="rId5"/>
    <p:sldId id="325" r:id="rId6"/>
    <p:sldId id="482" r:id="rId7"/>
    <p:sldId id="488" r:id="rId8"/>
    <p:sldId id="477" r:id="rId9"/>
    <p:sldId id="406" r:id="rId10"/>
    <p:sldId id="396" r:id="rId11"/>
    <p:sldId id="484" r:id="rId12"/>
    <p:sldId id="485" r:id="rId13"/>
    <p:sldId id="489" r:id="rId14"/>
    <p:sldId id="490" r:id="rId15"/>
    <p:sldId id="491" r:id="rId16"/>
    <p:sldId id="492" r:id="rId17"/>
    <p:sldId id="486" r:id="rId18"/>
    <p:sldId id="448" r:id="rId19"/>
    <p:sldId id="415" r:id="rId20"/>
    <p:sldId id="466" r:id="rId21"/>
    <p:sldId id="475" r:id="rId22"/>
    <p:sldId id="433" r:id="rId23"/>
    <p:sldId id="474" r:id="rId24"/>
    <p:sldId id="391" r:id="rId2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12" autoAdjust="0"/>
    <p:restoredTop sz="94099" autoAdjust="0"/>
  </p:normalViewPr>
  <p:slideViewPr>
    <p:cSldViewPr>
      <p:cViewPr varScale="1">
        <p:scale>
          <a:sx n="113" d="100"/>
          <a:sy n="113" d="100"/>
        </p:scale>
        <p:origin x="50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701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3869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802.24-19-0009r0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newsroom.cisco.com/press-release-content?type=webcontent&amp;articleId=1955935" TargetMode="External"/><Relationship Id="rId2" Type="http://schemas.openxmlformats.org/officeDocument/2006/relationships/hyperlink" Target="https://www.wi-fi.org/value-of-wi-fi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4-04-0000-iot-characteristics-matrix.xls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01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8/24-18-0022-03-sgtg-utility-applications-of-time-sensitive-networking-white-paper-d3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  <a:br>
              <a:rPr lang="en-US" altLang="en-US" sz="3600" dirty="0"/>
            </a:br>
            <a:r>
              <a:rPr lang="en-US" altLang="en-US" sz="3600" dirty="0"/>
              <a:t>Closing Report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2019 </a:t>
            </a:r>
          </a:p>
          <a:p>
            <a:endParaRPr lang="en-US" dirty="0"/>
          </a:p>
          <a:p>
            <a:r>
              <a:rPr lang="en-US" dirty="0"/>
              <a:t>Vancouver, BC, Canada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</a:t>
            </a:r>
            <a:br>
              <a:rPr lang="en-US" dirty="0"/>
            </a:br>
            <a:r>
              <a:rPr lang="en-US" dirty="0"/>
              <a:t>TAG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572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D8E80-FAE4-4D1C-BB26-62581BB5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“Network Integration” action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B2320-95F5-4729-9627-50B6204D8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9982200" cy="4572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Action assigned from 802 EC leadership conference in July. </a:t>
            </a:r>
          </a:p>
          <a:p>
            <a:pPr lvl="1"/>
            <a:r>
              <a:rPr lang="en-US" dirty="0"/>
              <a:t>Discussion on role and positioning of IEEE 802 in standards, especially with respect to 3GPP and the publicity on “5G”</a:t>
            </a:r>
          </a:p>
          <a:p>
            <a:r>
              <a:rPr lang="en-US" dirty="0"/>
              <a:t>What is meant by Network Integration?</a:t>
            </a:r>
          </a:p>
          <a:p>
            <a:pPr lvl="1"/>
            <a:r>
              <a:rPr lang="en-US" dirty="0"/>
              <a:t>Does the IEEE 802 architecture provide a unique value to vertical market?</a:t>
            </a:r>
          </a:p>
          <a:p>
            <a:pPr lvl="1"/>
            <a:r>
              <a:rPr lang="en-US" dirty="0"/>
              <a:t>Is IEEE 802 more suited to deployment in the communication infrastructure of private enterprise, industry, and the individual user? (Compared to 3GPP, which is more oriented towards service providers?)</a:t>
            </a:r>
          </a:p>
          <a:p>
            <a:pPr lvl="1"/>
            <a:r>
              <a:rPr lang="en-US" dirty="0"/>
              <a:t>The IEEE 802 architecture enables networks that are like Ethernet: Well understood, mature, predictable. A “cleaner” integration of disparate technologies under the common architecture and addressing.</a:t>
            </a:r>
          </a:p>
          <a:p>
            <a:r>
              <a:rPr lang="en-US" dirty="0"/>
              <a:t>Can we develop a clearer definition and description of this distinction and the value for the user / implementer?</a:t>
            </a:r>
          </a:p>
          <a:p>
            <a:r>
              <a:rPr lang="en-US" dirty="0"/>
              <a:t>Can this be developed into a white paper?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40B0F3-6E64-42A0-96FF-7B657BBD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6C2B-BB44-4AF5-8592-E040D2BC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11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BB3A8-1B07-4D18-A7D7-8536DFA1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802.1CF in this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42D2C-C780-4167-B905-05792F843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2" y="1523999"/>
            <a:ext cx="10617197" cy="49514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November Presentation</a:t>
            </a:r>
          </a:p>
          <a:p>
            <a:pPr lvl="1"/>
            <a:r>
              <a:rPr lang="en-US" dirty="0"/>
              <a:t>Max Riegel  “Thoughts on IEEE 802 network integration with respect to P802.1CF”  24-18-0026r0</a:t>
            </a:r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Based on many discussions of the place of 802.11 in 5G. </a:t>
            </a:r>
          </a:p>
          <a:p>
            <a:pPr lvl="1"/>
            <a:r>
              <a:rPr lang="en-US" dirty="0"/>
              <a:t>5G SC</a:t>
            </a:r>
          </a:p>
          <a:p>
            <a:pPr lvl="2"/>
            <a:r>
              <a:rPr lang="en-US" dirty="0"/>
              <a:t>Conclusions – AANI integrating 802.11 into 5G domain.  Nothing corresponding in 3GPP</a:t>
            </a:r>
          </a:p>
          <a:p>
            <a:pPr lvl="2"/>
            <a:r>
              <a:rPr lang="en-US" dirty="0"/>
              <a:t>Industry connections – NENDICA</a:t>
            </a:r>
          </a:p>
          <a:p>
            <a:pPr lvl="3"/>
            <a:r>
              <a:rPr lang="en-US" dirty="0"/>
              <a:t>Flexible Factory IoT, Data Center Bridging</a:t>
            </a:r>
          </a:p>
          <a:p>
            <a:pPr lvl="1"/>
            <a:r>
              <a:rPr lang="en-US" dirty="0"/>
              <a:t>What’s missing – a picture of 802 as a peer to 5G</a:t>
            </a:r>
          </a:p>
          <a:p>
            <a:pPr lvl="1"/>
            <a:r>
              <a:rPr lang="en-US" dirty="0"/>
              <a:t>5G promises they will do “everything”</a:t>
            </a:r>
          </a:p>
          <a:p>
            <a:pPr lvl="2"/>
            <a:r>
              <a:rPr lang="en-US" dirty="0"/>
              <a:t>But, they don’t do anything wired</a:t>
            </a:r>
          </a:p>
          <a:p>
            <a:pPr lvl="1"/>
            <a:r>
              <a:rPr lang="en-US" dirty="0"/>
              <a:t>5G requires an extensive PLMN to support it. </a:t>
            </a:r>
          </a:p>
          <a:p>
            <a:pPr lvl="2"/>
            <a:r>
              <a:rPr lang="en-US" dirty="0"/>
              <a:t>It is designed to help the cellular operator grow their market</a:t>
            </a:r>
          </a:p>
          <a:p>
            <a:pPr lvl="1"/>
            <a:r>
              <a:rPr lang="en-US" dirty="0"/>
              <a:t>Verticals might not want an operator in the middle of their network</a:t>
            </a:r>
          </a:p>
          <a:p>
            <a:pPr lvl="1"/>
            <a:r>
              <a:rPr lang="en-US" dirty="0"/>
              <a:t>Value proposition: 802 networks are customer-owned</a:t>
            </a:r>
          </a:p>
          <a:p>
            <a:pPr lvl="2"/>
            <a:r>
              <a:rPr lang="en-US" dirty="0"/>
              <a:t>Example – Santa Clara Emergency services issues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50B737-7C73-4370-B8E7-C22BF958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D8350E-D1B6-4DFD-A839-A94D05CD7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403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0C44C-702B-44F4-AC9A-44E625E28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 from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FFA78-CAE9-4A48-A287-31B5F31D1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IEEE 802 is a transport network</a:t>
            </a:r>
          </a:p>
          <a:p>
            <a:r>
              <a:rPr lang="en-US" dirty="0"/>
              <a:t>IEEE 802 is Layer 2</a:t>
            </a:r>
          </a:p>
          <a:p>
            <a:r>
              <a:rPr lang="en-US" dirty="0"/>
              <a:t>3GPP RAN is layer 3 only, Layer 2 is not available</a:t>
            </a:r>
          </a:p>
          <a:p>
            <a:r>
              <a:rPr lang="en-US" dirty="0"/>
              <a:t>Direct support of IPv4 and IPv6 or pure layer 2 protocols</a:t>
            </a:r>
          </a:p>
          <a:p>
            <a:r>
              <a:rPr lang="en-US" dirty="0"/>
              <a:t>Trade-off between flexibility (L2) and scalability (L3)</a:t>
            </a:r>
          </a:p>
          <a:p>
            <a:pPr lvl="1"/>
            <a:r>
              <a:rPr lang="en-US" dirty="0"/>
              <a:t>Routing provides path to higher scale</a:t>
            </a:r>
          </a:p>
          <a:p>
            <a:pPr lvl="1"/>
            <a:r>
              <a:rPr lang="en-US" dirty="0"/>
              <a:t>Smaller scale provide more flexibility</a:t>
            </a:r>
          </a:p>
          <a:p>
            <a:pPr lvl="1"/>
            <a:r>
              <a:rPr lang="en-US" dirty="0"/>
              <a:t>Smaller scale provides opportunity for real-time</a:t>
            </a:r>
          </a:p>
          <a:p>
            <a:pPr lvl="1"/>
            <a:r>
              <a:rPr lang="en-US" dirty="0"/>
              <a:t>IEEE 802 can route via L3 when needed. 3GPP cannot offer L2</a:t>
            </a:r>
          </a:p>
          <a:p>
            <a:pPr lvl="1"/>
            <a:r>
              <a:rPr lang="en-US" dirty="0"/>
              <a:t>IEEE 802 can also offer L2 routing when appropriate (e.g. 802.15.10)</a:t>
            </a:r>
          </a:p>
          <a:p>
            <a:pPr lvl="2"/>
            <a:r>
              <a:rPr lang="en-US" dirty="0"/>
              <a:t>Not an alternative to L3 routing, but there to address a different problem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CB9D65-4559-42A5-9E43-08E22C08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A8213-9768-4E5E-AE2E-F8D61C51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070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A99C-2D70-40A8-BD54-6044096AB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Points, </a:t>
            </a:r>
            <a:r>
              <a:rPr lang="en-US" dirty="0" err="1"/>
              <a:t>contd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70757-3062-430B-83B4-BBC5ED018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802 does not provide as many means control a specific end device and it’s traffic on a path.</a:t>
            </a:r>
          </a:p>
          <a:p>
            <a:pPr lvl="1"/>
            <a:r>
              <a:rPr lang="en-US" dirty="0"/>
              <a:t>There are some management facilities in some standards</a:t>
            </a:r>
          </a:p>
          <a:p>
            <a:r>
              <a:rPr lang="en-US" dirty="0"/>
              <a:t>3GPP networks provide more tools for subscriber management  </a:t>
            </a:r>
          </a:p>
          <a:p>
            <a:r>
              <a:rPr lang="en-US" dirty="0"/>
              <a:t>802 provides local networks that may be (but don’t have to be) connected into an Internet. </a:t>
            </a:r>
          </a:p>
          <a:p>
            <a:r>
              <a:rPr lang="en-US" dirty="0"/>
              <a:t>Operator networks are focused on services for single devices, while 802 networks support and include multiple devices (networks of networks) – devices can communicate with each other as well as with other networks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4F4FB6-BED4-4D4F-BDD2-1BF7A0DBE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B0C930-1A61-4913-9431-12F911ED9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0936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DA9B-D774-4B9A-88D3-AA743C4E7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Non-802 wireless IoT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C08DF-1780-4D55-85A7-CB4E0B420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953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Commercial, proprietary IoT services</a:t>
            </a:r>
          </a:p>
          <a:p>
            <a:pPr lvl="1"/>
            <a:r>
              <a:rPr lang="en-US" dirty="0"/>
              <a:t>They don’t have an ethernet like L2. The system does not have the concept of a LAN.  It is terminal to central “gateway” only. Star topology only. </a:t>
            </a:r>
          </a:p>
          <a:p>
            <a:pPr lvl="1"/>
            <a:r>
              <a:rPr lang="en-US" dirty="0"/>
              <a:t>Similar to LTE UE to UE traffic that must route through core.  (DTD Proximity services have addressed that to some extent)</a:t>
            </a:r>
          </a:p>
          <a:p>
            <a:r>
              <a:rPr lang="en-US" dirty="0"/>
              <a:t>5G URLLC, and MMTC. </a:t>
            </a:r>
          </a:p>
          <a:p>
            <a:pPr lvl="1"/>
            <a:r>
              <a:rPr lang="en-US" dirty="0"/>
              <a:t>IEEE 802 has already developed TSN in wired, and now being developed for wireless. </a:t>
            </a:r>
          </a:p>
          <a:p>
            <a:pPr lvl="1"/>
            <a:r>
              <a:rPr lang="en-US" dirty="0"/>
              <a:t>Latency is impossible to guarantee in unlicensed, shared spectrum. However it can be highly optimized by the MAC layer.</a:t>
            </a:r>
          </a:p>
          <a:p>
            <a:pPr lvl="1"/>
            <a:r>
              <a:rPr lang="en-US" dirty="0"/>
              <a:t>IEEE 802 has a history and internal coordination of coexistence between different standards operating in unlicensed spectrum.  3GPP is oriented towards exclusively licensed spectrum, “sharing” is a foreign concept. </a:t>
            </a:r>
          </a:p>
          <a:p>
            <a:r>
              <a:rPr lang="en-US" dirty="0"/>
              <a:t>3GPP has a common strategy for the three use cases. IEEE 802 has a common architecture, but not a common business strategy.</a:t>
            </a:r>
          </a:p>
          <a:p>
            <a:pPr lvl="1"/>
            <a:r>
              <a:rPr lang="en-US" dirty="0"/>
              <a:t>License exempt can provide higher economic value per MHz of spectrum. 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WFA economic value</a:t>
            </a:r>
            <a:r>
              <a:rPr lang="en-US" dirty="0"/>
              <a:t>. </a:t>
            </a:r>
            <a:r>
              <a:rPr lang="en-US" dirty="0">
                <a:hlinkClick r:id="rId3"/>
              </a:rPr>
              <a:t>Cisco Visual Networking Index</a:t>
            </a:r>
            <a:r>
              <a:rPr lang="en-US" dirty="0"/>
              <a:t>. Wi-Fi carries more data than all cellular spectrum</a:t>
            </a:r>
          </a:p>
          <a:p>
            <a:pPr lvl="1"/>
            <a:r>
              <a:rPr lang="en-US" dirty="0"/>
              <a:t>Wi-Fi created the expectation of broadband wireless that led to the development of LTE</a:t>
            </a:r>
          </a:p>
          <a:p>
            <a:pPr lvl="1"/>
            <a:endParaRPr lang="en-US" dirty="0"/>
          </a:p>
          <a:p>
            <a:r>
              <a:rPr lang="en-US" dirty="0"/>
              <a:t>What would it look like to combine multiple IEEE 802 standards into a single offering? </a:t>
            </a:r>
          </a:p>
          <a:p>
            <a:pPr lvl="1"/>
            <a:r>
              <a:rPr lang="en-US" dirty="0"/>
              <a:t>Some vendors already do that – integrating 802 technologies into systems.</a:t>
            </a:r>
          </a:p>
          <a:p>
            <a:pPr lvl="1"/>
            <a:r>
              <a:rPr lang="en-US" dirty="0"/>
              <a:t>The “Package” offered by the “5G” ecosystem is clearly articulated. </a:t>
            </a:r>
          </a:p>
          <a:p>
            <a:pPr lvl="1"/>
            <a:r>
              <a:rPr lang="en-US" dirty="0"/>
              <a:t>What is the comparable offering from IEEE 802?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ADD57B-77B8-479B-93FB-3AC8F09B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193F71-7939-4CD3-BE68-7D9A6B89A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224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2C8C-246E-4AC4-B245-FDE387AAA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Points, contd.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66A28-CE15-4B45-92FF-750C43DFA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IEEE needs to think about how to create that package without a “subscription model”</a:t>
            </a:r>
          </a:p>
          <a:p>
            <a:pPr lvl="1"/>
            <a:r>
              <a:rPr lang="en-US" dirty="0"/>
              <a:t>IEEE 802 is often free</a:t>
            </a:r>
          </a:p>
          <a:p>
            <a:r>
              <a:rPr lang="en-US" dirty="0"/>
              <a:t>IEEE 802 is deployed in vertical markets, where the network is owned and operated by the user of the services.</a:t>
            </a:r>
          </a:p>
          <a:p>
            <a:r>
              <a:rPr lang="en-US" dirty="0"/>
              <a:t>Are there other models for IEEE 802 other than subscription that can provide ancillary economic value?</a:t>
            </a:r>
          </a:p>
          <a:p>
            <a:pPr lvl="1"/>
            <a:r>
              <a:rPr lang="en-US" dirty="0"/>
              <a:t>Is management of shared spectrum a candidate?</a:t>
            </a:r>
          </a:p>
          <a:p>
            <a:r>
              <a:rPr lang="en-US" dirty="0"/>
              <a:t>IEEE 802 and unlicensed spectrum enables faster innovation</a:t>
            </a:r>
          </a:p>
          <a:p>
            <a:pPr lvl="1"/>
            <a:r>
              <a:rPr lang="en-US" dirty="0"/>
              <a:t>Many of the breakthrough innovations were not as planned</a:t>
            </a:r>
          </a:p>
          <a:p>
            <a:pPr lvl="1"/>
            <a:endParaRPr lang="en-US" dirty="0"/>
          </a:p>
          <a:p>
            <a:r>
              <a:rPr lang="en-US" dirty="0"/>
              <a:t>The story of why IEEE 802 complements everything else, and everything else (alone) is not sufficient.</a:t>
            </a:r>
          </a:p>
          <a:p>
            <a:r>
              <a:rPr lang="en-US" dirty="0"/>
              <a:t>IoT is built around many specialized niches. The challenge is meeting the diverse requirements.  IEEE 802 provides multiple standards to address multiple IoT applications.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1B74D-75BC-403F-AFEE-E04500A37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724023-AAC9-4D72-B29C-B261E7F5B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46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pursue a white paper in this area? </a:t>
            </a:r>
          </a:p>
          <a:p>
            <a:r>
              <a:rPr lang="en-US" dirty="0"/>
              <a:t>Yes, there is a good reason, and a starting point</a:t>
            </a:r>
          </a:p>
          <a:p>
            <a:endParaRPr lang="en-US" dirty="0"/>
          </a:p>
          <a:p>
            <a:r>
              <a:rPr lang="en-US" dirty="0"/>
              <a:t>Volunteers to assemble notes into a draft white paper</a:t>
            </a:r>
          </a:p>
          <a:p>
            <a:endParaRPr lang="en-US" dirty="0"/>
          </a:p>
          <a:p>
            <a:r>
              <a:rPr lang="en-US" dirty="0"/>
              <a:t>Discuss at next meeting of TAG -  May in Atlanta, and also in July in Vienna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</a:t>
            </a:r>
            <a:br>
              <a:rPr lang="en-US" dirty="0"/>
            </a:br>
            <a:r>
              <a:rPr lang="en-US" dirty="0"/>
              <a:t>TAG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2614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914400" y="1676402"/>
            <a:ext cx="10439400" cy="4799013"/>
          </a:xfrm>
        </p:spPr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Update from 802.18 – Jay Holcomb</a:t>
            </a:r>
          </a:p>
          <a:p>
            <a:endParaRPr lang="en-US" dirty="0"/>
          </a:p>
          <a:p>
            <a:r>
              <a:rPr lang="en-US" dirty="0"/>
              <a:t>900 MHz licensed spectrum NPRM</a:t>
            </a:r>
          </a:p>
          <a:p>
            <a:pPr lvl="1"/>
            <a:r>
              <a:rPr lang="en-US" dirty="0"/>
              <a:t>Will be discussed at Open Meeting of FCC</a:t>
            </a:r>
          </a:p>
          <a:p>
            <a:pPr lvl="1"/>
            <a:r>
              <a:rPr lang="en-US" dirty="0"/>
              <a:t>Call 900 MHz Broadband, but is not related to ISM band. </a:t>
            </a:r>
          </a:p>
          <a:p>
            <a:pPr lvl="1"/>
            <a:r>
              <a:rPr lang="en-US" dirty="0"/>
              <a:t>896-901 and 935-940 </a:t>
            </a:r>
            <a:r>
              <a:rPr lang="en-US" dirty="0" err="1"/>
              <a:t>MHz.</a:t>
            </a:r>
            <a:r>
              <a:rPr lang="en-US" dirty="0"/>
              <a:t>   Propose to transition part of band from channelized LMR to 3x3 </a:t>
            </a:r>
            <a:r>
              <a:rPr lang="en-US" dirty="0" err="1"/>
              <a:t>MHz.</a:t>
            </a:r>
            <a:r>
              <a:rPr lang="en-US" dirty="0"/>
              <a:t> Move LMR into remaining portion of band.  </a:t>
            </a:r>
          </a:p>
          <a:p>
            <a:pPr lvl="1"/>
            <a:r>
              <a:rPr lang="en-US" dirty="0"/>
              <a:t>Up to 400W/MHz PSD ESD on towers 304m.   (similar to narrowband paging at 1KW)</a:t>
            </a:r>
          </a:p>
          <a:p>
            <a:pPr lvl="1"/>
            <a:r>
              <a:rPr lang="en-US" dirty="0"/>
              <a:t>Is there a possible interference concern with ISM systems in 902-928 MHz?  </a:t>
            </a:r>
          </a:p>
          <a:p>
            <a:pPr lvl="1"/>
            <a:endParaRPr lang="en-US" dirty="0"/>
          </a:p>
          <a:p>
            <a:r>
              <a:rPr lang="en-US" dirty="0"/>
              <a:t>OFCOM – 2390-2400 MHz consultation</a:t>
            </a:r>
          </a:p>
          <a:p>
            <a:pPr lvl="1"/>
            <a:r>
              <a:rPr lang="en-US" dirty="0"/>
              <a:t>High power devices could interfere with lower end of 2.4 GHz ISM band</a:t>
            </a:r>
          </a:p>
          <a:p>
            <a:pPr lvl="1"/>
            <a:r>
              <a:rPr lang="en-US" dirty="0"/>
              <a:t>This is planned as licensed spectrum</a:t>
            </a:r>
          </a:p>
          <a:p>
            <a:pPr lvl="1"/>
            <a:r>
              <a:rPr lang="en-US" dirty="0"/>
              <a:t>802.18 will consider a late filing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9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439400" cy="4495800"/>
          </a:xfrm>
          <a:ln/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26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24-19-0007-00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	</a:t>
            </a:r>
          </a:p>
          <a:p>
            <a:pPr lvl="1"/>
            <a:r>
              <a:rPr lang="en-US" altLang="en-US" dirty="0"/>
              <a:t>Tuesday PM2		24.2</a:t>
            </a:r>
          </a:p>
          <a:p>
            <a:pPr lvl="1"/>
            <a:r>
              <a:rPr lang="en-US" altLang="en-US" dirty="0"/>
              <a:t>Wednesday PM2		24.1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514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D8E80-FAE4-4D1C-BB26-62581BB50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with  ATIS TOPS Council IoT Categorization Focus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B2320-95F5-4729-9627-50B6204D8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0584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ATIS: Alliance for Telecommunications Industry Solutions</a:t>
            </a:r>
          </a:p>
          <a:p>
            <a:endParaRPr lang="en-US" dirty="0"/>
          </a:p>
          <a:p>
            <a:r>
              <a:rPr lang="en-US" dirty="0"/>
              <a:t>Review and comment on IoT Characteristics Matrix provided by ATIS</a:t>
            </a:r>
          </a:p>
          <a:p>
            <a:endParaRPr lang="en-US" dirty="0"/>
          </a:p>
          <a:p>
            <a:r>
              <a:rPr lang="en-US" dirty="0"/>
              <a:t>Review completed and matrix with comments posted as </a:t>
            </a:r>
            <a:r>
              <a:rPr lang="en-US" dirty="0">
                <a:hlinkClick r:id="rId2"/>
              </a:rPr>
              <a:t>24-19-0004r4</a:t>
            </a:r>
            <a:endParaRPr lang="en-US" dirty="0"/>
          </a:p>
          <a:p>
            <a:r>
              <a:rPr lang="en-US" dirty="0"/>
              <a:t>Will be forwarded back to </a:t>
            </a:r>
            <a:r>
              <a:rPr lang="en-US"/>
              <a:t>ATIS committee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40B0F3-6E64-42A0-96FF-7B657BBD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6C2B-BB44-4AF5-8592-E040D2BCA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3225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Achieving low latency with IEEE 802 standards</a:t>
            </a:r>
          </a:p>
          <a:p>
            <a:pPr lvl="1"/>
            <a:r>
              <a:rPr lang="en-US" dirty="0"/>
              <a:t>Including wired and wireless communications</a:t>
            </a:r>
          </a:p>
          <a:p>
            <a:pPr lvl="1"/>
            <a:r>
              <a:rPr lang="en-US" dirty="0"/>
              <a:t>An alternative (or complement) to 5G URLLC</a:t>
            </a:r>
          </a:p>
          <a:p>
            <a:r>
              <a:rPr lang="en-US" dirty="0"/>
              <a:t>A set of vertical applications enabled by low latency</a:t>
            </a:r>
          </a:p>
          <a:p>
            <a:r>
              <a:rPr lang="en-US" dirty="0"/>
              <a:t>The challenges of reliable low latency in unlicensed spectrum.  </a:t>
            </a:r>
          </a:p>
          <a:p>
            <a:pPr lvl="1"/>
            <a:r>
              <a:rPr lang="en-US" dirty="0"/>
              <a:t>Adapting TSN’s “FRER” feature</a:t>
            </a:r>
          </a:p>
          <a:p>
            <a:pPr lvl="1"/>
            <a:r>
              <a:rPr lang="en-US" dirty="0"/>
              <a:t>Adapting 802 wireless to licensed spectrum?</a:t>
            </a:r>
          </a:p>
          <a:p>
            <a:pPr lvl="1"/>
            <a:r>
              <a:rPr lang="en-US" dirty="0"/>
              <a:t>Operating over multiple bands or channels?</a:t>
            </a:r>
          </a:p>
          <a:p>
            <a:r>
              <a:rPr lang="en-US" dirty="0"/>
              <a:t>Special cases for high data rates for immersive video</a:t>
            </a:r>
          </a:p>
          <a:p>
            <a:endParaRPr lang="en-US" dirty="0"/>
          </a:p>
          <a:p>
            <a:r>
              <a:rPr lang="en-US" dirty="0"/>
              <a:t>Oliver Holland is leading white paper development</a:t>
            </a:r>
          </a:p>
          <a:p>
            <a:r>
              <a:rPr lang="en-US" dirty="0"/>
              <a:t>Outline draft discussed, edited, and updated as </a:t>
            </a:r>
            <a:r>
              <a:rPr lang="en-US" dirty="0">
                <a:hlinkClick r:id="rId2"/>
              </a:rPr>
              <a:t>24-19-0003r1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02191-6511-409F-B8EC-587DAD48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802.15.4g and 802.11ah Coexistence (802.19.3)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45354-A845-4E5D-BB30-0B1066A9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72281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will develop a whitepaper/document for application-specific use cases. Identifying where each standard is most suitable, and how to make best use of other changes. </a:t>
            </a:r>
          </a:p>
          <a:p>
            <a:pPr lvl="2"/>
            <a:r>
              <a:rPr lang="en-US" dirty="0"/>
              <a:t>Identify use cases where 802.15.4g is not sufficient and both are needed</a:t>
            </a:r>
          </a:p>
          <a:p>
            <a:pPr lvl="2"/>
            <a:r>
              <a:rPr lang="en-US" dirty="0"/>
              <a:t>Could be choices of applications, channel guidelines, duty cycle,</a:t>
            </a:r>
          </a:p>
          <a:p>
            <a:pPr lvl="2"/>
            <a:r>
              <a:rPr lang="en-US" dirty="0"/>
              <a:t>Avoid perception that 802 standards are unable to coexist</a:t>
            </a:r>
          </a:p>
          <a:p>
            <a:pPr lvl="2"/>
            <a:r>
              <a:rPr lang="en-US" dirty="0"/>
              <a:t>Evaluate and describe potential application-level implications of delay/latency increases due to mutual interference</a:t>
            </a:r>
          </a:p>
          <a:p>
            <a:pPr lvl="2"/>
            <a:endParaRPr lang="en-US" dirty="0"/>
          </a:p>
          <a:p>
            <a:r>
              <a:rPr lang="en-US" dirty="0"/>
              <a:t>802.19.3 project schedule: </a:t>
            </a:r>
          </a:p>
          <a:p>
            <a:pPr lvl="1"/>
            <a:r>
              <a:rPr lang="en-US" dirty="0"/>
              <a:t>A draft ready by April</a:t>
            </a:r>
          </a:p>
          <a:p>
            <a:pPr lvl="1"/>
            <a:r>
              <a:rPr lang="en-US" dirty="0"/>
              <a:t>WG Ballot Sept 2019</a:t>
            </a:r>
          </a:p>
          <a:p>
            <a:pPr lvl="1"/>
            <a:r>
              <a:rPr lang="en-US" dirty="0"/>
              <a:t>SA Ballot November 2019</a:t>
            </a:r>
          </a:p>
          <a:p>
            <a:pPr lvl="1"/>
            <a:endParaRPr lang="en-US" dirty="0"/>
          </a:p>
          <a:p>
            <a:r>
              <a:rPr lang="en-US" dirty="0"/>
              <a:t>Consider starting a white paper in 2</a:t>
            </a:r>
            <a:r>
              <a:rPr lang="en-US" baseline="30000" dirty="0"/>
              <a:t>nd</a:t>
            </a:r>
            <a:r>
              <a:rPr lang="en-US" dirty="0"/>
              <a:t> half of year. Review in July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02BF92-810B-4A60-862A-57EB0784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E62EA-9A88-4C9E-9BF9-8DE88BC11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767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9947B-1EDB-4267-BCE9-FF9BB855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TAG Activity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52FBF-CC55-4915-9C7F-4AC2887D9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28800"/>
            <a:ext cx="10668000" cy="4495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“Low latency” White Paper </a:t>
            </a:r>
          </a:p>
          <a:p>
            <a:pPr lvl="1"/>
            <a:r>
              <a:rPr lang="en-US" dirty="0"/>
              <a:t>Continue in May</a:t>
            </a:r>
          </a:p>
          <a:p>
            <a:pPr lvl="1"/>
            <a:r>
              <a:rPr lang="en-US" dirty="0"/>
              <a:t>Include 802.21 AR/VR activity</a:t>
            </a:r>
          </a:p>
          <a:p>
            <a:pPr lvl="1"/>
            <a:r>
              <a:rPr lang="en-US" dirty="0"/>
              <a:t>Nendica FFIOT might also fit into this</a:t>
            </a:r>
          </a:p>
          <a:p>
            <a:endParaRPr lang="en-US" dirty="0"/>
          </a:p>
          <a:p>
            <a:r>
              <a:rPr lang="en-US" dirty="0"/>
              <a:t>“Network Integration” white paper about unique benefits of IEEE 802 architecture</a:t>
            </a:r>
          </a:p>
          <a:p>
            <a:pPr lvl="1"/>
            <a:r>
              <a:rPr lang="en-US" dirty="0"/>
              <a:t>Develop notes from discussion this week into outline for white paper</a:t>
            </a:r>
          </a:p>
          <a:p>
            <a:endParaRPr lang="en-US" dirty="0"/>
          </a:p>
          <a:p>
            <a:r>
              <a:rPr lang="en-US" dirty="0"/>
              <a:t>A whitepaper/document for application-specific use cases of Sub 1GHz standards 802.15.4g and 802.11ah. Identifying where each standard is most suitable, and how to make best use of mechanisms proposed in 802.19.3 TG. </a:t>
            </a:r>
          </a:p>
          <a:p>
            <a:pPr lvl="1"/>
            <a:r>
              <a:rPr lang="en-US" dirty="0"/>
              <a:t>Can this also include applying 802.15.4s in sub-1GHz spectrum?</a:t>
            </a:r>
          </a:p>
          <a:p>
            <a:pPr lvl="1"/>
            <a:r>
              <a:rPr lang="en-US" dirty="0"/>
              <a:t>2H 2019 for starting</a:t>
            </a:r>
          </a:p>
          <a:p>
            <a:pPr lvl="1"/>
            <a:endParaRPr lang="en-US" dirty="0"/>
          </a:p>
          <a:p>
            <a:r>
              <a:rPr lang="en-US" dirty="0"/>
              <a:t>TBD</a:t>
            </a:r>
          </a:p>
          <a:p>
            <a:pPr lvl="1"/>
            <a:r>
              <a:rPr lang="en-US" dirty="0"/>
              <a:t>802.24 white paper on IoT and P2413</a:t>
            </a:r>
          </a:p>
          <a:p>
            <a:pPr lvl="1"/>
            <a:r>
              <a:rPr lang="en-US" dirty="0"/>
              <a:t>Update of first Smart Grid white paper to address latest amendments of 802.15.4 u, v, w, x, y, </a:t>
            </a:r>
            <a:r>
              <a:rPr lang="en-US" dirty="0" err="1"/>
              <a:t>Revmd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2BC836-DB99-4A9C-BF1F-70C5E50F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FCB22E-C047-418D-813A-FEEE7AD3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3419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439400" cy="4267200"/>
          </a:xfrm>
        </p:spPr>
        <p:txBody>
          <a:bodyPr>
            <a:normAutofit/>
          </a:bodyPr>
          <a:lstStyle/>
          <a:p>
            <a:r>
              <a:rPr lang="en-US" dirty="0"/>
              <a:t>Action Items from this meeting</a:t>
            </a:r>
          </a:p>
          <a:p>
            <a:pPr lvl="1"/>
            <a:r>
              <a:rPr lang="en-US" dirty="0"/>
              <a:t>Get latest P2413 draft for private area</a:t>
            </a:r>
          </a:p>
          <a:p>
            <a:pPr lvl="1"/>
            <a:r>
              <a:rPr lang="en-US" dirty="0" err="1"/>
              <a:t>Subir</a:t>
            </a:r>
            <a:r>
              <a:rPr lang="en-US" dirty="0"/>
              <a:t> Das to provide VR text for TSN White Paper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28600"/>
            <a:ext cx="7772400" cy="381000"/>
          </a:xfrm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Agenda – 802.24-19-0007r1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804702-1D8C-4CD7-A26C-A0965FD8C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06892"/>
              </p:ext>
            </p:extLst>
          </p:nvPr>
        </p:nvGraphicFramePr>
        <p:xfrm>
          <a:off x="533400" y="685800"/>
          <a:ext cx="10947400" cy="6145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345">
                  <a:extLst>
                    <a:ext uri="{9D8B030D-6E8A-4147-A177-3AD203B41FA5}">
                      <a16:colId xmlns:a16="http://schemas.microsoft.com/office/drawing/2014/main" val="4097853552"/>
                    </a:ext>
                  </a:extLst>
                </a:gridCol>
                <a:gridCol w="7598667">
                  <a:extLst>
                    <a:ext uri="{9D8B030D-6E8A-4147-A177-3AD203B41FA5}">
                      <a16:colId xmlns:a16="http://schemas.microsoft.com/office/drawing/2014/main" val="1389487035"/>
                    </a:ext>
                  </a:extLst>
                </a:gridCol>
                <a:gridCol w="1217117">
                  <a:extLst>
                    <a:ext uri="{9D8B030D-6E8A-4147-A177-3AD203B41FA5}">
                      <a16:colId xmlns:a16="http://schemas.microsoft.com/office/drawing/2014/main" val="2900468819"/>
                    </a:ext>
                  </a:extLst>
                </a:gridCol>
                <a:gridCol w="568653">
                  <a:extLst>
                    <a:ext uri="{9D8B030D-6E8A-4147-A177-3AD203B41FA5}">
                      <a16:colId xmlns:a16="http://schemas.microsoft.com/office/drawing/2014/main" val="67492703"/>
                    </a:ext>
                  </a:extLst>
                </a:gridCol>
                <a:gridCol w="864618">
                  <a:extLst>
                    <a:ext uri="{9D8B030D-6E8A-4147-A177-3AD203B41FA5}">
                      <a16:colId xmlns:a16="http://schemas.microsoft.com/office/drawing/2014/main" val="426981878"/>
                    </a:ext>
                  </a:extLst>
                </a:gridCol>
              </a:tblGrid>
              <a:tr h="16505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802.24 Agenda - March 2019, Vancouver, BC, Canada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24-19-0007-01-0000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453466985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777800443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Monday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461361385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829387498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Review of Agenda / Approval of Agenda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4:05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893745356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Approve minutes from prior TAG meeting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4:10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295171712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4:15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298042110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Liaison Review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4:20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398365647"/>
                  </a:ext>
                </a:extLst>
              </a:tr>
              <a:tr h="15870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802.24.1 Smart Grid Task Group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4:35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341364542"/>
                  </a:ext>
                </a:extLst>
              </a:tr>
              <a:tr h="2940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Liasion Discussion of IEC SEG8 report "Monitoring and impact assessment of emerging technologies and architectures"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4:35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360201537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Collaboration with 802.21: 'Network Enablers for Seamless HMD-based VR (Virtual Reality)’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 / Das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4:50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958147239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Review any comments and finalize TSN White Paper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5:20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16526855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Recess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5:40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504526973"/>
                  </a:ext>
                </a:extLst>
              </a:tr>
              <a:tr h="190442"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4152967252"/>
                  </a:ext>
                </a:extLst>
              </a:tr>
              <a:tr h="165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Tuesday PM2 session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404190108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Call to Order  802.24 TAG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883131164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 dirty="0">
                          <a:effectLst/>
                        </a:rPr>
                        <a:t>Progressing "Network Integration" concept into a project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4:30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924485191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Call to Order  802.24.2 IoT Task Group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DiMinico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35878897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802.24.2 Liaison Coordinator's Report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DiMinico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453939352"/>
                  </a:ext>
                </a:extLst>
              </a:tr>
              <a:tr h="2940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Review of IoT white paper development, expanding scope and participation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DiMinico/Godfrey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5:15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874069073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Single Pair Ethernet White Paper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DiMinico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5:30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279929538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Recess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5:45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85936749"/>
                  </a:ext>
                </a:extLst>
              </a:tr>
              <a:tr h="2940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2.8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Joint Meeting with 802.1 TSN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Godfrey/Farkas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6:00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952522309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916994215"/>
                  </a:ext>
                </a:extLst>
              </a:tr>
              <a:tr h="16505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Wednesday PM2 session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4186822726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3.1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Call to Order  802.24 TAG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4:00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3061242786"/>
                  </a:ext>
                </a:extLst>
              </a:tr>
              <a:tr h="29403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3.2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ITU and regulatory items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Godfrey/Holcomb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4:15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567597928"/>
                  </a:ext>
                </a:extLst>
              </a:tr>
              <a:tr h="29835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3.3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Liaison with  ATIS TOPS Council IoT Categorization Focus Group - review and comment on IoT Characteristics Matrix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4:55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932109750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3.4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Low Latency White Paper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Holland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5:25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479384037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3.5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u="none" strike="noStrike">
                          <a:effectLst/>
                        </a:rPr>
                        <a:t>Coordination with 802.19 on 802.15.4g and 802.11ah Coexistence project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Godfrey/Rolfe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5:40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2318706506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3.6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802.24 New Action Items, New Activities, AOB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5:50 PM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1643587094"/>
                  </a:ext>
                </a:extLst>
              </a:tr>
              <a:tr h="15235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50" u="none" strike="noStrike">
                          <a:effectLst/>
                        </a:rPr>
                        <a:t>3.7</a:t>
                      </a:r>
                      <a:endParaRPr lang="en-US" sz="105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Adjourn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Godfrey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100" u="none" strike="noStrike">
                          <a:effectLst/>
                        </a:rPr>
                        <a:t>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708" marR="4708" marT="4708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5:50 PM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708" marR="4708" marT="4708" marB="0" anchor="b"/>
                </a:tc>
                <a:extLst>
                  <a:ext uri="{0D108BD9-81ED-4DB2-BD59-A6C34878D82A}">
                    <a16:rowId xmlns:a16="http://schemas.microsoft.com/office/drawing/2014/main" val="87934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Approve January minutes</a:t>
            </a:r>
          </a:p>
          <a:p>
            <a:pPr lvl="1"/>
            <a:r>
              <a:rPr lang="en-US" dirty="0"/>
              <a:t>24-19-0005r0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January: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Announce IoT Matrix teleconference on reflector, with call for comments (done)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Re-announce TSN white paper call for comments for March meeting (Done)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238D-9EDD-4189-81C6-53449CD97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AR/VR collaboration in 802.24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30E05-E0AD-49CD-B879-5F2928E52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802.21 plans to provide the services layer above the MAC/PHY</a:t>
            </a:r>
          </a:p>
          <a:p>
            <a:pPr lvl="1"/>
            <a:r>
              <a:rPr lang="en-US" dirty="0"/>
              <a:t>AR/VR is an identified vertical application for Smart Grid (electric utilities) for field force, safety, and training</a:t>
            </a:r>
          </a:p>
          <a:p>
            <a:pPr lvl="1"/>
            <a:endParaRPr lang="en-US" dirty="0"/>
          </a:p>
          <a:p>
            <a:r>
              <a:rPr lang="en-US" dirty="0"/>
              <a:t>802.24 will liaise to other WGs if they develop amendments to their standards to support RTC. </a:t>
            </a:r>
          </a:p>
          <a:p>
            <a:pPr lvl="1"/>
            <a:r>
              <a:rPr lang="en-US" dirty="0"/>
              <a:t>802.21 will provide input on requirements to WGs </a:t>
            </a:r>
          </a:p>
          <a:p>
            <a:pPr lvl="1"/>
            <a:r>
              <a:rPr lang="en-US" dirty="0"/>
              <a:t>Vertical Application areas can provide input on specific use cases</a:t>
            </a:r>
          </a:p>
          <a:p>
            <a:pPr lvl="1"/>
            <a:r>
              <a:rPr lang="en-US" dirty="0"/>
              <a:t>Include representatives from related activities in other WG’s </a:t>
            </a:r>
          </a:p>
          <a:p>
            <a:pPr lvl="1"/>
            <a:endParaRPr lang="en-US" dirty="0"/>
          </a:p>
          <a:p>
            <a:r>
              <a:rPr lang="en-US" dirty="0"/>
              <a:t>802.24 will provide a venue for collaboration (joint meetings) at Plenary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D6E43E-38E9-43E0-A435-A2E3A8900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950DA-ED37-47C6-9855-58DF3CAC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0893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2F315-F810-4D64-A691-A55E9D457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6FED7-F909-48D0-B0F1-1F32F3555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802.21 to provide text contributions</a:t>
            </a:r>
          </a:p>
          <a:p>
            <a:r>
              <a:rPr lang="en-US" dirty="0"/>
              <a:t>Goal is to have the real time white paper by 2020?</a:t>
            </a:r>
          </a:p>
          <a:p>
            <a:r>
              <a:rPr lang="en-US" dirty="0"/>
              <a:t>Bring together various working groups to solve issues for VR and performance. </a:t>
            </a:r>
          </a:p>
          <a:p>
            <a:r>
              <a:rPr lang="en-US" dirty="0"/>
              <a:t>Application space is driven by ever increasing resolution. Target HDMI 1.2 specification. </a:t>
            </a:r>
            <a:r>
              <a:rPr lang="en-US" dirty="0" err="1"/>
              <a:t>Resolultion</a:t>
            </a:r>
            <a:r>
              <a:rPr lang="en-US" dirty="0"/>
              <a:t> and frame rate drive data rate.  Can it be compressed?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can be seen as alternative to 5G approaches, but standards-based and lower cost to use.</a:t>
            </a:r>
          </a:p>
          <a:p>
            <a:pPr lvl="1"/>
            <a:r>
              <a:rPr lang="en-US" dirty="0"/>
              <a:t>Show how Wi-Fi technology can provide an equally good or better result and performance (bandwidth and low jitter and low latency)</a:t>
            </a:r>
          </a:p>
          <a:p>
            <a:r>
              <a:rPr lang="en-US" dirty="0"/>
              <a:t>Map identified uses cases on to various IEEE 802 standards.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42D73E-05D6-4960-93E8-46A865A33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9D234-ABE2-4202-8EA6-6EEB2D0E1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149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84A0-2963-48AA-BFFE-E58A6C6C3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 with IEC SEG8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183CC-2751-4475-8AB7-07F1082CA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Scope of SEG8:</a:t>
            </a:r>
          </a:p>
          <a:p>
            <a:pPr lvl="1"/>
            <a:r>
              <a:rPr lang="en-US" dirty="0"/>
              <a:t>Assess, provide an overview and prioritization of the evolution of technical development and standardization in the field of communication technologies and architectures</a:t>
            </a:r>
          </a:p>
          <a:p>
            <a:pPr lvl="1"/>
            <a:r>
              <a:rPr lang="en-US" dirty="0"/>
              <a:t>The report includes aspects relevant to both Smart Grid and IoT. </a:t>
            </a:r>
          </a:p>
          <a:p>
            <a:r>
              <a:rPr lang="en-US" dirty="0"/>
              <a:t>Document shared in 802.24 Private Area</a:t>
            </a:r>
          </a:p>
          <a:p>
            <a:pPr lvl="1"/>
            <a:r>
              <a:rPr lang="en-US" dirty="0"/>
              <a:t>IEC_SEG8_Deliverable2_draft_181118_ext_clean.pdf</a:t>
            </a:r>
          </a:p>
          <a:p>
            <a:pPr lvl="1"/>
            <a:r>
              <a:rPr lang="en-US" dirty="0"/>
              <a:t>Updated version uploaded to private area with annotations</a:t>
            </a:r>
          </a:p>
          <a:p>
            <a:pPr lvl="1"/>
            <a:endParaRPr lang="en-US" dirty="0"/>
          </a:p>
          <a:p>
            <a:r>
              <a:rPr lang="en-US" dirty="0"/>
              <a:t>Key chapters relevant to input from 802.24</a:t>
            </a:r>
          </a:p>
          <a:p>
            <a:pPr lvl="1"/>
            <a:r>
              <a:rPr lang="en-US" dirty="0"/>
              <a:t>IoT Technologies</a:t>
            </a:r>
          </a:p>
          <a:p>
            <a:pPr lvl="1"/>
            <a:r>
              <a:rPr lang="en-US" dirty="0"/>
              <a:t>Single-pair Ethernet (SPE)</a:t>
            </a:r>
          </a:p>
          <a:p>
            <a:pPr lvl="1"/>
            <a:r>
              <a:rPr lang="en-US" dirty="0"/>
              <a:t>Deterministic Networking</a:t>
            </a:r>
          </a:p>
          <a:p>
            <a:pPr lvl="1"/>
            <a:r>
              <a:rPr lang="en-US" dirty="0"/>
              <a:t>Low-Power Wide-Area Networks (LPWAN)</a:t>
            </a:r>
          </a:p>
          <a:p>
            <a:pPr lvl="1"/>
            <a:r>
              <a:rPr lang="en-US" dirty="0"/>
              <a:t>V2V, V2I, V2P and V2N communication technologies</a:t>
            </a:r>
          </a:p>
          <a:p>
            <a:endParaRPr lang="en-US" dirty="0"/>
          </a:p>
          <a:p>
            <a:r>
              <a:rPr lang="en-US" dirty="0"/>
              <a:t>Final Opportunity to review and comment as SEG8 is finishing in next few months</a:t>
            </a:r>
          </a:p>
          <a:p>
            <a:endParaRPr lang="en-US" dirty="0"/>
          </a:p>
          <a:p>
            <a:r>
              <a:rPr lang="en-US" dirty="0"/>
              <a:t>Comments captured. Draft with comments uploaded to private area.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481B45-5A8F-44E4-9889-BD142320A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87CD47-C46E-4423-ABDA-C954C7296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303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10363200" cy="4343400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Remaining embedded comments resolved</a:t>
            </a:r>
          </a:p>
          <a:p>
            <a:endParaRPr lang="en-US" dirty="0"/>
          </a:p>
          <a:p>
            <a:r>
              <a:rPr lang="en-US" dirty="0"/>
              <a:t>Final review with 802.1 TSN</a:t>
            </a:r>
          </a:p>
          <a:p>
            <a:pPr lvl="1"/>
            <a:r>
              <a:rPr lang="en-US" dirty="0"/>
              <a:t>Updated status of several TSN standards</a:t>
            </a:r>
          </a:p>
          <a:p>
            <a:pPr lvl="1"/>
            <a:r>
              <a:rPr lang="en-US" dirty="0"/>
              <a:t>Update posted as </a:t>
            </a:r>
            <a:r>
              <a:rPr lang="en-US" dirty="0">
                <a:hlinkClick r:id="rId2"/>
              </a:rPr>
              <a:t>24-18-0022r3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Remaining comment for input from 802.21 on VR enablers in utility use cases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4779" y="6475413"/>
            <a:ext cx="504049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9397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802-24-Theme1</Template>
  <TotalTime>35003</TotalTime>
  <Words>2349</Words>
  <Application>Microsoft Office PowerPoint</Application>
  <PresentationFormat>Widescreen</PresentationFormat>
  <Paragraphs>423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Arial1</vt:lpstr>
      <vt:lpstr>Calibri</vt:lpstr>
      <vt:lpstr>Times New Roman</vt:lpstr>
      <vt:lpstr>Times New Roman1</vt:lpstr>
      <vt:lpstr>Wingdings</vt:lpstr>
      <vt:lpstr>802-24-Theme1</vt:lpstr>
      <vt:lpstr>802.24 Vertical Applications TAG Closing Report</vt:lpstr>
      <vt:lpstr>802.24 Overview</vt:lpstr>
      <vt:lpstr>Agenda – 802.24-19-0007r1</vt:lpstr>
      <vt:lpstr>802.24 TAG</vt:lpstr>
      <vt:lpstr>Monday 802.24.1</vt:lpstr>
      <vt:lpstr>Goals for AR/VR collaboration in 802.24</vt:lpstr>
      <vt:lpstr>Next Steps</vt:lpstr>
      <vt:lpstr>Liaison with IEC SEG8</vt:lpstr>
      <vt:lpstr>TSN White Paper</vt:lpstr>
      <vt:lpstr>Tuesday 802.24 TAG</vt:lpstr>
      <vt:lpstr>“Network Integration” action item</vt:lpstr>
      <vt:lpstr>Review of 802.1CF in this context</vt:lpstr>
      <vt:lpstr>Key Points from Discussion</vt:lpstr>
      <vt:lpstr>Key Points, contd</vt:lpstr>
      <vt:lpstr>Non-802 wireless IoT networks</vt:lpstr>
      <vt:lpstr>Key Points, contd.</vt:lpstr>
      <vt:lpstr>Next Steps</vt:lpstr>
      <vt:lpstr>Wednesday 802.24 TAG</vt:lpstr>
      <vt:lpstr>ITU and Radio Regulatory Items</vt:lpstr>
      <vt:lpstr>Liaison with  ATIS TOPS Council IoT Categorization Focus Group</vt:lpstr>
      <vt:lpstr>“Low latency” White Paper</vt:lpstr>
      <vt:lpstr>802.15.4g and 802.11ah Coexistence (802.19.3)</vt:lpstr>
      <vt:lpstr>2019 TAG Activity Plan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665</cp:revision>
  <cp:lastPrinted>1998-02-10T13:28:06Z</cp:lastPrinted>
  <dcterms:created xsi:type="dcterms:W3CDTF">2015-05-13T21:49:41Z</dcterms:created>
  <dcterms:modified xsi:type="dcterms:W3CDTF">2019-03-14T01:12:49Z</dcterms:modified>
</cp:coreProperties>
</file>