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34"/>
  </p:notesMasterIdLst>
  <p:handoutMasterIdLst>
    <p:handoutMasterId r:id="rId35"/>
  </p:handoutMasterIdLst>
  <p:sldIdLst>
    <p:sldId id="258" r:id="rId2"/>
    <p:sldId id="447" r:id="rId3"/>
    <p:sldId id="285" r:id="rId4"/>
    <p:sldId id="414" r:id="rId5"/>
    <p:sldId id="418" r:id="rId6"/>
    <p:sldId id="259" r:id="rId7"/>
    <p:sldId id="270" r:id="rId8"/>
    <p:sldId id="495" r:id="rId9"/>
    <p:sldId id="415" r:id="rId10"/>
    <p:sldId id="478" r:id="rId11"/>
    <p:sldId id="481" r:id="rId12"/>
    <p:sldId id="498" r:id="rId13"/>
    <p:sldId id="482" r:id="rId14"/>
    <p:sldId id="488" r:id="rId15"/>
    <p:sldId id="448" r:id="rId16"/>
    <p:sldId id="477" r:id="rId17"/>
    <p:sldId id="493" r:id="rId18"/>
    <p:sldId id="496" r:id="rId19"/>
    <p:sldId id="497" r:id="rId20"/>
    <p:sldId id="475" r:id="rId21"/>
    <p:sldId id="494" r:id="rId22"/>
    <p:sldId id="484" r:id="rId23"/>
    <p:sldId id="485" r:id="rId24"/>
    <p:sldId id="499" r:id="rId25"/>
    <p:sldId id="489" r:id="rId26"/>
    <p:sldId id="490" r:id="rId27"/>
    <p:sldId id="491" r:id="rId28"/>
    <p:sldId id="492" r:id="rId29"/>
    <p:sldId id="486" r:id="rId30"/>
    <p:sldId id="433" r:id="rId31"/>
    <p:sldId id="474" r:id="rId32"/>
    <p:sldId id="391" r:id="rId33"/>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771" autoAdjust="0"/>
    <p:restoredTop sz="94099" autoAdjust="0"/>
  </p:normalViewPr>
  <p:slideViewPr>
    <p:cSldViewPr>
      <p:cViewPr varScale="1">
        <p:scale>
          <a:sx n="118" d="100"/>
          <a:sy n="118" d="100"/>
        </p:scale>
        <p:origin x="126" y="318"/>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2838692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4</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384175" y="701675"/>
            <a:ext cx="6165850"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367AA807-0286-48C5-BA86-F5C81498613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E794D6E-7AE0-4D28-8C31-5FC1772FD34E}" type="slidenum">
              <a:rPr lang="en-US" altLang="en-US" smtClean="0"/>
              <a:pPr>
                <a:spcBef>
                  <a:spcPct val="0"/>
                </a:spcBef>
              </a:pPr>
              <a:t>5</a:t>
            </a:fld>
            <a:endParaRPr lang="en-US" altLang="en-US"/>
          </a:p>
        </p:txBody>
      </p:sp>
      <p:sp>
        <p:nvSpPr>
          <p:cNvPr id="24579" name="Text Box 1">
            <a:extLst>
              <a:ext uri="{FF2B5EF4-FFF2-40B4-BE49-F238E27FC236}">
                <a16:creationId xmlns:a16="http://schemas.microsoft.com/office/drawing/2014/main" id="{B66808D5-2D28-43F4-84CD-B9B25DA92788}"/>
              </a:ext>
            </a:extLst>
          </p:cNvPr>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pPr algn="r"/>
            <a:r>
              <a:rPr lang="en-US" altLang="en-US" sz="1400" b="1">
                <a:solidFill>
                  <a:srgbClr val="000000"/>
                </a:solidFill>
                <a:ea typeface="MS Gothic" panose="020B0609070205080204" pitchFamily="49" charset="-128"/>
              </a:rPr>
              <a:t>doc.: ec-16-0149-00-00EC</a:t>
            </a:r>
          </a:p>
        </p:txBody>
      </p:sp>
      <p:sp>
        <p:nvSpPr>
          <p:cNvPr id="24580" name="Text Box 2">
            <a:extLst>
              <a:ext uri="{FF2B5EF4-FFF2-40B4-BE49-F238E27FC236}">
                <a16:creationId xmlns:a16="http://schemas.microsoft.com/office/drawing/2014/main" id="{0DA99791-8E72-47AD-9550-FF5AA1F2CFE3}"/>
              </a:ext>
            </a:extLst>
          </p:cNvPr>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r>
              <a:rPr lang="en-US" altLang="en-US" sz="1400" b="1">
                <a:solidFill>
                  <a:srgbClr val="000000"/>
                </a:solidFill>
                <a:ea typeface="MS Gothic" panose="020B0609070205080204" pitchFamily="49" charset="-128"/>
              </a:rPr>
              <a:t>November 2016</a:t>
            </a:r>
          </a:p>
        </p:txBody>
      </p:sp>
      <p:sp>
        <p:nvSpPr>
          <p:cNvPr id="24581" name="Text Box 3">
            <a:extLst>
              <a:ext uri="{FF2B5EF4-FFF2-40B4-BE49-F238E27FC236}">
                <a16:creationId xmlns:a16="http://schemas.microsoft.com/office/drawing/2014/main" id="{9982B997-B3F6-4E8C-85A7-2653F1746568}"/>
              </a:ext>
            </a:extLst>
          </p:cNvPr>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pPr algn="r"/>
            <a:r>
              <a:rPr lang="en-US" altLang="en-US">
                <a:solidFill>
                  <a:srgbClr val="000000"/>
                </a:solidFill>
                <a:ea typeface="MS Gothic" panose="020B0609070205080204" pitchFamily="49" charset="-128"/>
              </a:rPr>
              <a:t>Dorothy Stanley, HP Enterprise</a:t>
            </a:r>
          </a:p>
        </p:txBody>
      </p:sp>
      <p:sp>
        <p:nvSpPr>
          <p:cNvPr id="24582" name="Text Box 4">
            <a:extLst>
              <a:ext uri="{FF2B5EF4-FFF2-40B4-BE49-F238E27FC236}">
                <a16:creationId xmlns:a16="http://schemas.microsoft.com/office/drawing/2014/main" id="{6892924C-9C20-4926-B404-6C58F167794B}"/>
              </a:ext>
            </a:extLst>
          </p:cNvPr>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pPr algn="r"/>
            <a:r>
              <a:rPr lang="en-US" altLang="en-US">
                <a:solidFill>
                  <a:srgbClr val="000000"/>
                </a:solidFill>
                <a:ea typeface="MS Gothic" panose="020B0609070205080204" pitchFamily="49" charset="-128"/>
              </a:rPr>
              <a:t>Page </a:t>
            </a:r>
            <a:fld id="{06B3BA76-BF87-4573-9B68-3DD1C4901749}" type="slidenum">
              <a:rPr lang="en-US" altLang="en-US">
                <a:solidFill>
                  <a:srgbClr val="000000"/>
                </a:solidFill>
                <a:ea typeface="MS Gothic" panose="020B0609070205080204" pitchFamily="49" charset="-128"/>
              </a:rPr>
              <a:pPr algn="r"/>
              <a:t>5</a:t>
            </a:fld>
            <a:endParaRPr lang="en-US" altLang="en-US">
              <a:solidFill>
                <a:srgbClr val="000000"/>
              </a:solidFill>
              <a:ea typeface="MS Gothic" panose="020B0609070205080204" pitchFamily="49" charset="-128"/>
            </a:endParaRPr>
          </a:p>
        </p:txBody>
      </p:sp>
      <p:sp>
        <p:nvSpPr>
          <p:cNvPr id="24583" name="Rectangle 5">
            <a:extLst>
              <a:ext uri="{FF2B5EF4-FFF2-40B4-BE49-F238E27FC236}">
                <a16:creationId xmlns:a16="http://schemas.microsoft.com/office/drawing/2014/main" id="{2172B4D7-214D-4657-8303-3AD9535B7C2B}"/>
              </a:ext>
            </a:extLst>
          </p:cNvPr>
          <p:cNvSpPr>
            <a:spLocks noGrp="1" noRot="1" noChangeAspect="1" noChangeArrowheads="1" noTextEdit="1"/>
          </p:cNvSpPr>
          <p:nvPr>
            <p:ph type="sldImg"/>
          </p:nvPr>
        </p:nvSpPr>
        <p:spPr>
          <a:xfrm>
            <a:off x="384175" y="701675"/>
            <a:ext cx="6165850" cy="3468688"/>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4584" name="Text Box 6">
            <a:extLst>
              <a:ext uri="{FF2B5EF4-FFF2-40B4-BE49-F238E27FC236}">
                <a16:creationId xmlns:a16="http://schemas.microsoft.com/office/drawing/2014/main" id="{6AB62589-AA99-4E90-A6AF-68A32DADA486}"/>
              </a:ext>
            </a:extLst>
          </p:cNvPr>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endParaRPr lang="en-US" altLang="en-US"/>
          </a:p>
        </p:txBody>
      </p:sp>
    </p:spTree>
    <p:extLst>
      <p:ext uri="{BB962C8B-B14F-4D97-AF65-F5344CB8AC3E}">
        <p14:creationId xmlns:p14="http://schemas.microsoft.com/office/powerpoint/2010/main" val="2010927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802.24-19-0012r2</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May 2019</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24/dcn/19/24-19-0003-01-0000-low-latency-communication-white-paper.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newsroom.cisco.com/press-release-content?type=webcontent&amp;articleId=1955935" TargetMode="External"/><Relationship Id="rId2" Type="http://schemas.openxmlformats.org/officeDocument/2006/relationships/hyperlink" Target="https://www.wi-fi.org/value-of-wi-fi"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May 2019 </a:t>
            </a:r>
          </a:p>
          <a:p>
            <a:endParaRPr lang="en-US" dirty="0"/>
          </a:p>
          <a:p>
            <a:r>
              <a:rPr lang="en-US" dirty="0"/>
              <a:t>Atlanta, GA, USA</a:t>
            </a:r>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913809-C082-4515-BCA0-8024249E9CC9}"/>
              </a:ext>
            </a:extLst>
          </p:cNvPr>
          <p:cNvSpPr>
            <a:spLocks noGrp="1"/>
          </p:cNvSpPr>
          <p:nvPr>
            <p:ph type="title"/>
          </p:nvPr>
        </p:nvSpPr>
        <p:spPr/>
        <p:txBody>
          <a:bodyPr/>
          <a:lstStyle/>
          <a:p>
            <a:r>
              <a:rPr lang="en-US" dirty="0"/>
              <a:t>Collaboration with 802.21</a:t>
            </a:r>
            <a:br>
              <a:rPr lang="en-US" dirty="0"/>
            </a:br>
            <a:r>
              <a:rPr lang="en-US" dirty="0"/>
              <a:t>AR/VR Vertical Applications</a:t>
            </a:r>
          </a:p>
        </p:txBody>
      </p:sp>
      <p:sp>
        <p:nvSpPr>
          <p:cNvPr id="3" name="Content Placeholder 2">
            <a:extLst>
              <a:ext uri="{FF2B5EF4-FFF2-40B4-BE49-F238E27FC236}">
                <a16:creationId xmlns:a16="http://schemas.microsoft.com/office/drawing/2014/main" id="{AC15AA86-C47E-4F6C-9AD1-E14A688ADD39}"/>
              </a:ext>
            </a:extLst>
          </p:cNvPr>
          <p:cNvSpPr>
            <a:spLocks noGrp="1"/>
          </p:cNvSpPr>
          <p:nvPr>
            <p:ph idx="1"/>
          </p:nvPr>
        </p:nvSpPr>
        <p:spPr/>
        <p:txBody>
          <a:bodyPr>
            <a:normAutofit/>
          </a:bodyPr>
          <a:lstStyle/>
          <a:p>
            <a:r>
              <a:rPr lang="en-US" dirty="0"/>
              <a:t>'Network Enablers for Seamless HMD-based VR (Virtual Reality)’ </a:t>
            </a:r>
          </a:p>
          <a:p>
            <a:r>
              <a:rPr lang="en-US" dirty="0"/>
              <a:t>Dillon </a:t>
            </a:r>
            <a:r>
              <a:rPr lang="en-US" dirty="0" err="1"/>
              <a:t>Seo</a:t>
            </a:r>
            <a:endParaRPr lang="en-US" dirty="0"/>
          </a:p>
          <a:p>
            <a:endParaRPr lang="en-US" dirty="0"/>
          </a:p>
          <a:p>
            <a:r>
              <a:rPr lang="en-US" dirty="0"/>
              <a:t>Presentation to 802.1 TSN May interim</a:t>
            </a:r>
          </a:p>
          <a:p>
            <a:r>
              <a:rPr lang="en-US" dirty="0"/>
              <a:t>802.11be will address AR/VR use cases</a:t>
            </a:r>
          </a:p>
          <a:p>
            <a:endParaRPr lang="en-US" dirty="0"/>
          </a:p>
          <a:p>
            <a:pPr lvl="1"/>
            <a:endParaRPr lang="en-US" dirty="0"/>
          </a:p>
          <a:p>
            <a:pPr lvl="1"/>
            <a:endParaRPr lang="en-US" dirty="0"/>
          </a:p>
          <a:p>
            <a:pPr lvl="1"/>
            <a:endParaRPr lang="en-US" dirty="0"/>
          </a:p>
          <a:p>
            <a:endParaRPr lang="en-US" dirty="0"/>
          </a:p>
          <a:p>
            <a:endParaRPr lang="en-US" dirty="0"/>
          </a:p>
        </p:txBody>
      </p:sp>
      <p:sp>
        <p:nvSpPr>
          <p:cNvPr id="4" name="Footer Placeholder 3">
            <a:extLst>
              <a:ext uri="{FF2B5EF4-FFF2-40B4-BE49-F238E27FC236}">
                <a16:creationId xmlns:a16="http://schemas.microsoft.com/office/drawing/2014/main" id="{44861049-D076-4350-99B5-9E26A90D935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6E609E97-E6B3-4677-B159-2875E0DBB2FB}"/>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10</a:t>
            </a:fld>
            <a:endParaRPr lang="en-US" altLang="en-US"/>
          </a:p>
        </p:txBody>
      </p:sp>
    </p:spTree>
    <p:extLst>
      <p:ext uri="{BB962C8B-B14F-4D97-AF65-F5344CB8AC3E}">
        <p14:creationId xmlns:p14="http://schemas.microsoft.com/office/powerpoint/2010/main" val="40909880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96D1ED-8F8A-42DC-B2DB-BE14C95649DE}"/>
              </a:ext>
            </a:extLst>
          </p:cNvPr>
          <p:cNvSpPr>
            <a:spLocks noGrp="1"/>
          </p:cNvSpPr>
          <p:nvPr>
            <p:ph type="title"/>
          </p:nvPr>
        </p:nvSpPr>
        <p:spPr/>
        <p:txBody>
          <a:bodyPr/>
          <a:lstStyle/>
          <a:p>
            <a:r>
              <a:rPr lang="en-US" dirty="0"/>
              <a:t>Goals for AR/VR collaboration in 802.24</a:t>
            </a:r>
          </a:p>
        </p:txBody>
      </p:sp>
      <p:sp>
        <p:nvSpPr>
          <p:cNvPr id="3" name="Content Placeholder 2">
            <a:extLst>
              <a:ext uri="{FF2B5EF4-FFF2-40B4-BE49-F238E27FC236}">
                <a16:creationId xmlns:a16="http://schemas.microsoft.com/office/drawing/2014/main" id="{A5B1BDFD-63A2-4450-AE7A-ED2CB15966D9}"/>
              </a:ext>
            </a:extLst>
          </p:cNvPr>
          <p:cNvSpPr>
            <a:spLocks noGrp="1"/>
          </p:cNvSpPr>
          <p:nvPr>
            <p:ph idx="1"/>
          </p:nvPr>
        </p:nvSpPr>
        <p:spPr>
          <a:xfrm>
            <a:off x="152400" y="1676401"/>
            <a:ext cx="11811000" cy="4799012"/>
          </a:xfrm>
        </p:spPr>
        <p:txBody>
          <a:bodyPr>
            <a:normAutofit fontScale="47500" lnSpcReduction="20000"/>
          </a:bodyPr>
          <a:lstStyle/>
          <a:p>
            <a:r>
              <a:rPr lang="en-US" dirty="0"/>
              <a:t>IEEE 802 can create a community for developing a suite of capabilities suited for this class of applications</a:t>
            </a:r>
          </a:p>
          <a:p>
            <a:pPr lvl="1"/>
            <a:r>
              <a:rPr lang="en-US" dirty="0"/>
              <a:t>Moving the focus from maximizing throughput only to also consider quality of experience and reliability. </a:t>
            </a:r>
          </a:p>
          <a:p>
            <a:endParaRPr lang="en-US" dirty="0"/>
          </a:p>
          <a:p>
            <a:r>
              <a:rPr lang="en-US" dirty="0"/>
              <a:t>Build on 802.24 Low Latency White Paper</a:t>
            </a:r>
          </a:p>
          <a:p>
            <a:pPr lvl="1"/>
            <a:r>
              <a:rPr lang="en-US" dirty="0"/>
              <a:t>Broadly define the set of applications (vertical and otherwise) around bounded / low latency</a:t>
            </a:r>
          </a:p>
          <a:p>
            <a:pPr lvl="1"/>
            <a:r>
              <a:rPr lang="en-US" dirty="0"/>
              <a:t>Look at the VR architecture diagram and consider the appropriate standard for each link. They will be a mix of wireless and wired.</a:t>
            </a:r>
          </a:p>
          <a:p>
            <a:pPr lvl="2"/>
            <a:r>
              <a:rPr lang="en-US" dirty="0"/>
              <a:t>In current white paper, latency limit is 5mS.  Combination of wired/wireless.  </a:t>
            </a:r>
          </a:p>
          <a:p>
            <a:pPr lvl="2"/>
            <a:r>
              <a:rPr lang="en-US" dirty="0"/>
              <a:t>Some use case may incorporate a WAN. </a:t>
            </a:r>
          </a:p>
          <a:p>
            <a:pPr lvl="2"/>
            <a:r>
              <a:rPr lang="en-US" dirty="0"/>
              <a:t>Existing testing shows challenges exceeding two hops (switches) in a network</a:t>
            </a:r>
          </a:p>
          <a:p>
            <a:r>
              <a:rPr lang="en-US" dirty="0"/>
              <a:t>IEEE 802 could provide comparable services to what is promised by 5G. </a:t>
            </a:r>
          </a:p>
          <a:p>
            <a:r>
              <a:rPr lang="en-US" dirty="0"/>
              <a:t>Goals for Low Latency White Paper</a:t>
            </a:r>
          </a:p>
          <a:p>
            <a:pPr lvl="1"/>
            <a:r>
              <a:rPr lang="en-US" dirty="0"/>
              <a:t>Provide input and requirements for other WG’s to refer to. </a:t>
            </a:r>
          </a:p>
          <a:p>
            <a:pPr lvl="1"/>
            <a:r>
              <a:rPr lang="en-US" dirty="0"/>
              <a:t>The goal is that the WG’s would want to support the vertical applications with low latency requirements</a:t>
            </a:r>
          </a:p>
          <a:p>
            <a:pPr lvl="1"/>
            <a:r>
              <a:rPr lang="en-US" dirty="0"/>
              <a:t>802.11be</a:t>
            </a:r>
          </a:p>
          <a:p>
            <a:pPr lvl="1"/>
            <a:r>
              <a:rPr lang="en-US" dirty="0"/>
              <a:t>802.1 TSN </a:t>
            </a:r>
          </a:p>
          <a:p>
            <a:pPr lvl="1"/>
            <a:r>
              <a:rPr lang="en-US" dirty="0"/>
              <a:t>802.15     Proximity </a:t>
            </a:r>
            <a:r>
              <a:rPr lang="en-US" dirty="0" err="1"/>
              <a:t>Comm</a:t>
            </a:r>
            <a:r>
              <a:rPr lang="en-US" dirty="0"/>
              <a:t> 15.3e</a:t>
            </a:r>
          </a:p>
          <a:p>
            <a:r>
              <a:rPr lang="en-US" dirty="0"/>
              <a:t>White paper should be consistent with existing AR/VR technology, and also anticipate the improvements over the next 5 years</a:t>
            </a:r>
          </a:p>
          <a:p>
            <a:r>
              <a:rPr lang="en-US" dirty="0"/>
              <a:t>Challenge: embedding computing and rendering into HMD causes other issues with latency, heat, power, etc. </a:t>
            </a:r>
          </a:p>
          <a:p>
            <a:r>
              <a:rPr lang="en-US" dirty="0"/>
              <a:t>Opportunity for real-time application in cloud.  What is the protocol between HMD and cloud?  It reduces data transfer. </a:t>
            </a:r>
          </a:p>
          <a:p>
            <a:endParaRPr lang="en-US" dirty="0"/>
          </a:p>
          <a:p>
            <a:endParaRPr lang="en-US" dirty="0"/>
          </a:p>
        </p:txBody>
      </p:sp>
      <p:sp>
        <p:nvSpPr>
          <p:cNvPr id="4" name="Footer Placeholder 3">
            <a:extLst>
              <a:ext uri="{FF2B5EF4-FFF2-40B4-BE49-F238E27FC236}">
                <a16:creationId xmlns:a16="http://schemas.microsoft.com/office/drawing/2014/main" id="{3BD13CD7-8EAE-466C-B206-2BA8EBF59BBB}"/>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18F17D6-BC3E-45FE-9C2C-741EC6BA5491}"/>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23802764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7DB156-CB76-479F-B330-D1782FD687A5}"/>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8295E8BD-BBB8-43F5-9678-A1CD23FBEBA1}"/>
              </a:ext>
            </a:extLst>
          </p:cNvPr>
          <p:cNvSpPr>
            <a:spLocks noGrp="1"/>
          </p:cNvSpPr>
          <p:nvPr>
            <p:ph idx="1"/>
          </p:nvPr>
        </p:nvSpPr>
        <p:spPr/>
        <p:txBody>
          <a:bodyPr>
            <a:normAutofit fontScale="70000" lnSpcReduction="20000"/>
          </a:bodyPr>
          <a:lstStyle/>
          <a:p>
            <a:r>
              <a:rPr lang="en-US" dirty="0"/>
              <a:t>What are the key requirements for </a:t>
            </a:r>
            <a:r>
              <a:rPr lang="en-US" dirty="0" err="1"/>
              <a:t>QoE</a:t>
            </a:r>
            <a:r>
              <a:rPr lang="en-US" dirty="0"/>
              <a:t> for AR/VR?</a:t>
            </a:r>
          </a:p>
          <a:p>
            <a:r>
              <a:rPr lang="en-US" dirty="0"/>
              <a:t>Are latency and jitter separate?</a:t>
            </a:r>
          </a:p>
          <a:p>
            <a:r>
              <a:rPr lang="en-US" dirty="0"/>
              <a:t>Motion to Photon latency – 20mS Upper Bound</a:t>
            </a:r>
          </a:p>
          <a:p>
            <a:r>
              <a:rPr lang="en-US" dirty="0"/>
              <a:t>Jitter doesn’t really matter if latency bound is met</a:t>
            </a:r>
          </a:p>
          <a:p>
            <a:r>
              <a:rPr lang="en-US" dirty="0"/>
              <a:t>Dillon: Need for this work in IEEE 802 is based on prohibitive cost of serving these applications over commercial cellular</a:t>
            </a:r>
          </a:p>
          <a:p>
            <a:r>
              <a:rPr lang="en-US" dirty="0"/>
              <a:t>Consider an IEEE 802 scenario using existing standards:</a:t>
            </a:r>
          </a:p>
          <a:p>
            <a:pPr lvl="1"/>
            <a:r>
              <a:rPr lang="en-US" dirty="0"/>
              <a:t>802.1 TSN with 10G Ethernet, and 802.11ac, ad, or ax</a:t>
            </a:r>
          </a:p>
          <a:p>
            <a:pPr lvl="1"/>
            <a:r>
              <a:rPr lang="en-US" dirty="0"/>
              <a:t>Identify gaps and contribute to 802.11be as a proposed requirement.</a:t>
            </a:r>
          </a:p>
          <a:p>
            <a:pPr lvl="1"/>
            <a:r>
              <a:rPr lang="en-US" dirty="0"/>
              <a:t>Need to ensure that TSN end-to-end mechanisms can be adopted into 802.11</a:t>
            </a:r>
          </a:p>
          <a:p>
            <a:r>
              <a:rPr lang="en-US" dirty="0"/>
              <a:t>802.21 scenario with moving train – between heterogeneous networks </a:t>
            </a:r>
          </a:p>
          <a:p>
            <a:pPr lvl="1"/>
            <a:endParaRPr lang="en-US" dirty="0"/>
          </a:p>
          <a:p>
            <a:endParaRPr lang="en-US" dirty="0"/>
          </a:p>
        </p:txBody>
      </p:sp>
      <p:sp>
        <p:nvSpPr>
          <p:cNvPr id="4" name="Footer Placeholder 3">
            <a:extLst>
              <a:ext uri="{FF2B5EF4-FFF2-40B4-BE49-F238E27FC236}">
                <a16:creationId xmlns:a16="http://schemas.microsoft.com/office/drawing/2014/main" id="{1EA6866A-E599-43B7-B4D3-410648C80486}"/>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4FF79C6D-5681-4205-9F48-DC043C59086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4050643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3B238D-9EDD-4189-81C6-53449CD9715A}"/>
              </a:ext>
            </a:extLst>
          </p:cNvPr>
          <p:cNvSpPr>
            <a:spLocks noGrp="1"/>
          </p:cNvSpPr>
          <p:nvPr>
            <p:ph type="title"/>
          </p:nvPr>
        </p:nvSpPr>
        <p:spPr/>
        <p:txBody>
          <a:bodyPr/>
          <a:lstStyle/>
          <a:p>
            <a:r>
              <a:rPr lang="en-US" dirty="0"/>
              <a:t>Goals for AR/VR collaboration in 802.24</a:t>
            </a:r>
          </a:p>
        </p:txBody>
      </p:sp>
      <p:sp>
        <p:nvSpPr>
          <p:cNvPr id="3" name="Content Placeholder 2">
            <a:extLst>
              <a:ext uri="{FF2B5EF4-FFF2-40B4-BE49-F238E27FC236}">
                <a16:creationId xmlns:a16="http://schemas.microsoft.com/office/drawing/2014/main" id="{4B530E05-E0AD-49CD-B879-5F2928E52DBD}"/>
              </a:ext>
            </a:extLst>
          </p:cNvPr>
          <p:cNvSpPr>
            <a:spLocks noGrp="1"/>
          </p:cNvSpPr>
          <p:nvPr>
            <p:ph idx="1"/>
          </p:nvPr>
        </p:nvSpPr>
        <p:spPr/>
        <p:txBody>
          <a:bodyPr>
            <a:normAutofit fontScale="77500" lnSpcReduction="20000"/>
          </a:bodyPr>
          <a:lstStyle/>
          <a:p>
            <a:r>
              <a:rPr lang="en-US" dirty="0"/>
              <a:t>AR/VR is an identified vertical application for Smart Grid (electric utilities) for field force, safety, and training</a:t>
            </a:r>
          </a:p>
          <a:p>
            <a:pPr lvl="1"/>
            <a:endParaRPr lang="en-US" dirty="0"/>
          </a:p>
          <a:p>
            <a:r>
              <a:rPr lang="en-US" dirty="0"/>
              <a:t>802.24 will liaise to other WGs if they develop amendments to their standards to support low latency. </a:t>
            </a:r>
          </a:p>
          <a:p>
            <a:pPr lvl="1"/>
            <a:r>
              <a:rPr lang="en-US" dirty="0"/>
              <a:t>The low-latency white paper will provide input on requirements to WGs </a:t>
            </a:r>
          </a:p>
          <a:p>
            <a:pPr lvl="1"/>
            <a:r>
              <a:rPr lang="en-US" dirty="0"/>
              <a:t>Vertical Application areas can provide input on specific use cases</a:t>
            </a:r>
          </a:p>
          <a:p>
            <a:pPr lvl="1"/>
            <a:r>
              <a:rPr lang="en-US" dirty="0"/>
              <a:t>Include representatives from related activities in other WG’s </a:t>
            </a:r>
          </a:p>
          <a:p>
            <a:pPr lvl="1"/>
            <a:endParaRPr lang="en-US" dirty="0"/>
          </a:p>
          <a:p>
            <a:r>
              <a:rPr lang="en-US" dirty="0"/>
              <a:t>802.24 will provide a venue for collaboration (joint meetings) at Plenary</a:t>
            </a:r>
          </a:p>
          <a:p>
            <a:endParaRPr lang="en-US" dirty="0"/>
          </a:p>
          <a:p>
            <a:pPr marL="457200" lvl="1" indent="0">
              <a:buNone/>
            </a:pPr>
            <a:endParaRPr lang="en-US" dirty="0"/>
          </a:p>
        </p:txBody>
      </p:sp>
      <p:sp>
        <p:nvSpPr>
          <p:cNvPr id="4" name="Footer Placeholder 3">
            <a:extLst>
              <a:ext uri="{FF2B5EF4-FFF2-40B4-BE49-F238E27FC236}">
                <a16:creationId xmlns:a16="http://schemas.microsoft.com/office/drawing/2014/main" id="{75D6E43E-38E9-43E0-A435-A2E3A8900FD5}"/>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87C950DA-ED37-47C6-9855-58DF3CAC13FC}"/>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26808930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2F315-F810-4D64-A691-A55E9D45772C}"/>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D146FED7-F909-48D0-B0F1-1F32F3555FDE}"/>
              </a:ext>
            </a:extLst>
          </p:cNvPr>
          <p:cNvSpPr>
            <a:spLocks noGrp="1"/>
          </p:cNvSpPr>
          <p:nvPr>
            <p:ph idx="1"/>
          </p:nvPr>
        </p:nvSpPr>
        <p:spPr/>
        <p:txBody>
          <a:bodyPr>
            <a:normAutofit fontScale="70000" lnSpcReduction="20000"/>
          </a:bodyPr>
          <a:lstStyle/>
          <a:p>
            <a:r>
              <a:rPr lang="en-US" dirty="0"/>
              <a:t>802.21 to provide text contributions</a:t>
            </a:r>
          </a:p>
          <a:p>
            <a:r>
              <a:rPr lang="en-US" dirty="0"/>
              <a:t>Goal is to have the real time white paper by 2020?</a:t>
            </a:r>
          </a:p>
          <a:p>
            <a:r>
              <a:rPr lang="en-US" dirty="0"/>
              <a:t>Bring together various working groups to solve issues for VR and performance. </a:t>
            </a:r>
          </a:p>
          <a:p>
            <a:r>
              <a:rPr lang="en-US" dirty="0"/>
              <a:t>Application space is driven by ever increasing resolution. Target HDMI 1.2 specification. Resolution and frame rate drive data rate.  Can it be compressed? </a:t>
            </a:r>
          </a:p>
          <a:p>
            <a:endParaRPr lang="en-US" dirty="0"/>
          </a:p>
          <a:p>
            <a:endParaRPr lang="en-US" dirty="0"/>
          </a:p>
          <a:p>
            <a:r>
              <a:rPr lang="en-US" dirty="0"/>
              <a:t>This can be seen as alternative to 5G approaches, but standards-based and lower cost to use.</a:t>
            </a:r>
          </a:p>
          <a:p>
            <a:pPr lvl="1"/>
            <a:r>
              <a:rPr lang="en-US" dirty="0"/>
              <a:t>Show how Wi-Fi technology can provide an equally good or better result and performance (bandwidth and low jitter and low latency)</a:t>
            </a:r>
          </a:p>
          <a:p>
            <a:r>
              <a:rPr lang="en-US" dirty="0"/>
              <a:t>Map identified uses cases on to various IEEE 802 standards.</a:t>
            </a:r>
          </a:p>
          <a:p>
            <a:endParaRPr lang="en-US" dirty="0"/>
          </a:p>
          <a:p>
            <a:pPr lvl="1"/>
            <a:endParaRPr lang="en-US" dirty="0"/>
          </a:p>
        </p:txBody>
      </p:sp>
      <p:sp>
        <p:nvSpPr>
          <p:cNvPr id="4" name="Footer Placeholder 3">
            <a:extLst>
              <a:ext uri="{FF2B5EF4-FFF2-40B4-BE49-F238E27FC236}">
                <a16:creationId xmlns:a16="http://schemas.microsoft.com/office/drawing/2014/main" id="{F342D73E-05D6-4960-93E8-46A865A33D7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429D234-ABE2-4202-8EA6-6EEB2D0E1B57}"/>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26831491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Wednesday 802.24</a:t>
            </a:r>
            <a:br>
              <a:rPr lang="en-US" dirty="0"/>
            </a:br>
            <a:r>
              <a:rPr lang="en-US" dirty="0"/>
              <a:t>TAG</a:t>
            </a:r>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a:prstGeom prst="rect">
            <a:avLst/>
          </a:prstGeom>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40426141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384A0-2963-48AA-BFFE-E58A6C6C371A}"/>
              </a:ext>
            </a:extLst>
          </p:cNvPr>
          <p:cNvSpPr>
            <a:spLocks noGrp="1"/>
          </p:cNvSpPr>
          <p:nvPr>
            <p:ph type="title"/>
          </p:nvPr>
        </p:nvSpPr>
        <p:spPr/>
        <p:txBody>
          <a:bodyPr/>
          <a:lstStyle/>
          <a:p>
            <a:r>
              <a:rPr lang="en-US" dirty="0"/>
              <a:t>Liaison with IEC SEG8</a:t>
            </a:r>
          </a:p>
        </p:txBody>
      </p:sp>
      <p:sp>
        <p:nvSpPr>
          <p:cNvPr id="3" name="Content Placeholder 2">
            <a:extLst>
              <a:ext uri="{FF2B5EF4-FFF2-40B4-BE49-F238E27FC236}">
                <a16:creationId xmlns:a16="http://schemas.microsoft.com/office/drawing/2014/main" id="{3CE183CC-2751-4475-8AB7-07F1082CA6B6}"/>
              </a:ext>
            </a:extLst>
          </p:cNvPr>
          <p:cNvSpPr>
            <a:spLocks noGrp="1"/>
          </p:cNvSpPr>
          <p:nvPr>
            <p:ph idx="1"/>
          </p:nvPr>
        </p:nvSpPr>
        <p:spPr/>
        <p:txBody>
          <a:bodyPr>
            <a:normAutofit fontScale="70000" lnSpcReduction="20000"/>
          </a:bodyPr>
          <a:lstStyle/>
          <a:p>
            <a:r>
              <a:rPr lang="en-US" dirty="0"/>
              <a:t>Scope of SEG8:</a:t>
            </a:r>
          </a:p>
          <a:p>
            <a:pPr lvl="1"/>
            <a:r>
              <a:rPr lang="en-US" dirty="0"/>
              <a:t>Assess, provide an overview and prioritization of the evolution of technical development and standardization in the field of communication technologies and architectures</a:t>
            </a:r>
          </a:p>
          <a:p>
            <a:pPr lvl="1"/>
            <a:r>
              <a:rPr lang="en-US" dirty="0"/>
              <a:t>The report includes aspects relevant to both Smart Grid and IoT. </a:t>
            </a:r>
          </a:p>
          <a:p>
            <a:endParaRPr lang="en-US" dirty="0"/>
          </a:p>
          <a:p>
            <a:r>
              <a:rPr lang="en-US" dirty="0"/>
              <a:t>New Document shared in 802.24 Private Area</a:t>
            </a:r>
          </a:p>
          <a:p>
            <a:pPr lvl="1"/>
            <a:r>
              <a:rPr lang="en-US" dirty="0"/>
              <a:t>IEC_SEG8_Deliverable 3_Market Trend_Meeting_Review_010419_v3_clean.pdf</a:t>
            </a:r>
          </a:p>
          <a:p>
            <a:pPr lvl="1"/>
            <a:endParaRPr lang="en-US" dirty="0"/>
          </a:p>
          <a:p>
            <a:endParaRPr lang="en-US" dirty="0"/>
          </a:p>
          <a:p>
            <a:r>
              <a:rPr lang="en-US" dirty="0"/>
              <a:t>Final Opportunity to review and comment as SEG8 is finishing in next few months</a:t>
            </a:r>
          </a:p>
          <a:p>
            <a:r>
              <a:rPr lang="en-US" dirty="0"/>
              <a:t>No specific comments to reply to SEG8</a:t>
            </a:r>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5D481B45-5A8F-44E4-9889-BD142320ADA8}"/>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3187CD47-C46E-4423-ABDA-C954C7296C81}"/>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24643036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1456F2-DD6B-422D-A338-7198FE67D6C4}"/>
              </a:ext>
            </a:extLst>
          </p:cNvPr>
          <p:cNvSpPr>
            <a:spLocks noGrp="1"/>
          </p:cNvSpPr>
          <p:nvPr>
            <p:ph type="title"/>
          </p:nvPr>
        </p:nvSpPr>
        <p:spPr/>
        <p:txBody>
          <a:bodyPr/>
          <a:lstStyle/>
          <a:p>
            <a:r>
              <a:rPr lang="en-US" dirty="0"/>
              <a:t>P2413 Liaison</a:t>
            </a:r>
          </a:p>
        </p:txBody>
      </p:sp>
      <p:sp>
        <p:nvSpPr>
          <p:cNvPr id="3" name="Content Placeholder 2">
            <a:extLst>
              <a:ext uri="{FF2B5EF4-FFF2-40B4-BE49-F238E27FC236}">
                <a16:creationId xmlns:a16="http://schemas.microsoft.com/office/drawing/2014/main" id="{C3DDAA9F-21D6-4D6D-A642-C160F1CFF65C}"/>
              </a:ext>
            </a:extLst>
          </p:cNvPr>
          <p:cNvSpPr>
            <a:spLocks noGrp="1"/>
          </p:cNvSpPr>
          <p:nvPr>
            <p:ph idx="1"/>
          </p:nvPr>
        </p:nvSpPr>
        <p:spPr/>
        <p:txBody>
          <a:bodyPr/>
          <a:lstStyle/>
          <a:p>
            <a:r>
              <a:rPr lang="en-US" dirty="0"/>
              <a:t>P2413-D0.4.6.pdf currently in Sponsor Ballot</a:t>
            </a:r>
          </a:p>
          <a:p>
            <a:endParaRPr lang="en-US" dirty="0"/>
          </a:p>
          <a:p>
            <a:r>
              <a:rPr lang="en-US" dirty="0"/>
              <a:t>Available in 802.24 Private Area</a:t>
            </a:r>
          </a:p>
          <a:p>
            <a:endParaRPr lang="en-US" dirty="0"/>
          </a:p>
        </p:txBody>
      </p:sp>
      <p:sp>
        <p:nvSpPr>
          <p:cNvPr id="4" name="Footer Placeholder 3">
            <a:extLst>
              <a:ext uri="{FF2B5EF4-FFF2-40B4-BE49-F238E27FC236}">
                <a16:creationId xmlns:a16="http://schemas.microsoft.com/office/drawing/2014/main" id="{5244878C-3D55-4F3A-8E55-FC0FAA00D44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9429EE79-D504-4905-ACA2-9B90D4DA91D4}"/>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35789118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EBEF15-236D-4A76-9138-6948EC1FCF34}"/>
              </a:ext>
            </a:extLst>
          </p:cNvPr>
          <p:cNvSpPr>
            <a:spLocks noGrp="1"/>
          </p:cNvSpPr>
          <p:nvPr>
            <p:ph type="title"/>
          </p:nvPr>
        </p:nvSpPr>
        <p:spPr/>
        <p:txBody>
          <a:bodyPr/>
          <a:lstStyle/>
          <a:p>
            <a:r>
              <a:rPr lang="en-US" dirty="0"/>
              <a:t>ATIS TOPS Liaison</a:t>
            </a:r>
          </a:p>
        </p:txBody>
      </p:sp>
      <p:sp>
        <p:nvSpPr>
          <p:cNvPr id="3" name="Content Placeholder 2">
            <a:extLst>
              <a:ext uri="{FF2B5EF4-FFF2-40B4-BE49-F238E27FC236}">
                <a16:creationId xmlns:a16="http://schemas.microsoft.com/office/drawing/2014/main" id="{E878EF43-BF71-430F-834C-8681FE0093D4}"/>
              </a:ext>
            </a:extLst>
          </p:cNvPr>
          <p:cNvSpPr>
            <a:spLocks noGrp="1"/>
          </p:cNvSpPr>
          <p:nvPr>
            <p:ph idx="1"/>
          </p:nvPr>
        </p:nvSpPr>
        <p:spPr>
          <a:xfrm>
            <a:off x="914400" y="1600200"/>
            <a:ext cx="10363200" cy="4495800"/>
          </a:xfrm>
        </p:spPr>
        <p:txBody>
          <a:bodyPr>
            <a:normAutofit fontScale="92500" lnSpcReduction="20000"/>
          </a:bodyPr>
          <a:lstStyle/>
          <a:p>
            <a:r>
              <a:rPr lang="en-US" dirty="0"/>
              <a:t>802.24 provided comments to ATIS in document</a:t>
            </a:r>
          </a:p>
          <a:p>
            <a:pPr lvl="1"/>
            <a:r>
              <a:rPr lang="en-US" dirty="0"/>
              <a:t>802.24-19-0004r2 (IoT_Characteristics_Matrix.xlsx)</a:t>
            </a:r>
          </a:p>
          <a:p>
            <a:r>
              <a:rPr lang="en-US" dirty="0"/>
              <a:t>ATIS expressed thanks to the 802.24 TAG for comments on the IoT Matrix.</a:t>
            </a:r>
          </a:p>
          <a:p>
            <a:r>
              <a:rPr lang="en-US" dirty="0"/>
              <a:t>There was one follow up question for the TAG:</a:t>
            </a:r>
          </a:p>
          <a:p>
            <a:pPr lvl="1"/>
            <a:r>
              <a:rPr lang="en-US" dirty="0"/>
              <a:t>We did have one question regarding the notes provided for the Smart Transmission grid category.  Could you help us understand the comment “this category mixes several applications with differing requirements and characteristics”?</a:t>
            </a:r>
          </a:p>
          <a:p>
            <a:r>
              <a:rPr lang="en-US" dirty="0"/>
              <a:t>Clarified in discussion that there are sensor applications and teleprotection applications</a:t>
            </a:r>
          </a:p>
        </p:txBody>
      </p:sp>
      <p:sp>
        <p:nvSpPr>
          <p:cNvPr id="4" name="Footer Placeholder 3">
            <a:extLst>
              <a:ext uri="{FF2B5EF4-FFF2-40B4-BE49-F238E27FC236}">
                <a16:creationId xmlns:a16="http://schemas.microsoft.com/office/drawing/2014/main" id="{D88D516E-7C53-4AA1-A9A8-6395CCCED6DD}"/>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D98C8965-A7AF-4B98-AFFA-9E65476A4523}"/>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15937876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897C65-9EC1-4F12-8AE5-269AB9D57099}"/>
              </a:ext>
            </a:extLst>
          </p:cNvPr>
          <p:cNvSpPr>
            <a:spLocks noGrp="1"/>
          </p:cNvSpPr>
          <p:nvPr>
            <p:ph type="title"/>
          </p:nvPr>
        </p:nvSpPr>
        <p:spPr/>
        <p:txBody>
          <a:bodyPr/>
          <a:lstStyle/>
          <a:p>
            <a:r>
              <a:rPr lang="en-US" dirty="0"/>
              <a:t>ATIS TOPS</a:t>
            </a:r>
          </a:p>
        </p:txBody>
      </p:sp>
      <p:sp>
        <p:nvSpPr>
          <p:cNvPr id="3" name="Content Placeholder 2">
            <a:extLst>
              <a:ext uri="{FF2B5EF4-FFF2-40B4-BE49-F238E27FC236}">
                <a16:creationId xmlns:a16="http://schemas.microsoft.com/office/drawing/2014/main" id="{15C33842-F8DA-4B4C-8F3E-5C7BDC2D21E3}"/>
              </a:ext>
            </a:extLst>
          </p:cNvPr>
          <p:cNvSpPr>
            <a:spLocks noGrp="1"/>
          </p:cNvSpPr>
          <p:nvPr>
            <p:ph idx="1"/>
          </p:nvPr>
        </p:nvSpPr>
        <p:spPr/>
        <p:txBody>
          <a:bodyPr/>
          <a:lstStyle/>
          <a:p>
            <a:r>
              <a:rPr lang="en-US" dirty="0"/>
              <a:t>Discussion and response</a:t>
            </a:r>
          </a:p>
        </p:txBody>
      </p:sp>
      <p:sp>
        <p:nvSpPr>
          <p:cNvPr id="4" name="Footer Placeholder 3">
            <a:extLst>
              <a:ext uri="{FF2B5EF4-FFF2-40B4-BE49-F238E27FC236}">
                <a16:creationId xmlns:a16="http://schemas.microsoft.com/office/drawing/2014/main" id="{2C772D8A-B9EA-48B7-9710-9033D0EFB1C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94F29957-5526-4438-9A5D-FE8EA9E8A379}"/>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191686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1676400"/>
            <a:ext cx="10439400" cy="4495800"/>
          </a:xfrm>
          <a:ln/>
        </p:spPr>
        <p:txBody>
          <a:bodyPr>
            <a:normAutofit fontScale="700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solidFill>
                  <a:schemeClr val="bg1">
                    <a:lumMod val="75000"/>
                  </a:schemeClr>
                </a:solidFill>
              </a:rPr>
              <a:t>802.24.2	IoT TG			Chris </a:t>
            </a:r>
            <a:r>
              <a:rPr lang="en-US" altLang="en-US" dirty="0" err="1">
                <a:solidFill>
                  <a:schemeClr val="bg1">
                    <a:lumMod val="75000"/>
                  </a:schemeClr>
                </a:solidFill>
              </a:rPr>
              <a:t>DiMinico</a:t>
            </a:r>
            <a:endParaRPr lang="en-US" altLang="en-US" dirty="0">
              <a:solidFill>
                <a:schemeClr val="bg1">
                  <a:lumMod val="75000"/>
                </a:schemeClr>
              </a:solidFill>
            </a:endParaRPr>
          </a:p>
          <a:p>
            <a:r>
              <a:rPr lang="en-US" altLang="en-US" dirty="0"/>
              <a:t>26 Voting Members</a:t>
            </a:r>
          </a:p>
          <a:p>
            <a:pPr marL="342900" lvl="1" indent="-342900">
              <a:buFontTx/>
              <a:buChar char="•"/>
            </a:pPr>
            <a:r>
              <a:rPr lang="en-US" altLang="en-US" dirty="0"/>
              <a:t>Agenda: 	</a:t>
            </a:r>
            <a:r>
              <a:rPr lang="en-US" dirty="0"/>
              <a:t>24-19-0011-00</a:t>
            </a:r>
            <a:endParaRPr lang="en-US" altLang="en-US" dirty="0"/>
          </a:p>
          <a:p>
            <a:r>
              <a:rPr lang="en-US" altLang="en-US" dirty="0"/>
              <a:t>Meetings for the Week</a:t>
            </a:r>
          </a:p>
          <a:p>
            <a:pPr lvl="1"/>
            <a:r>
              <a:rPr lang="en-US" altLang="en-US" dirty="0"/>
              <a:t>Tuesday PM2		24</a:t>
            </a:r>
          </a:p>
          <a:p>
            <a:pPr lvl="1"/>
            <a:r>
              <a:rPr lang="en-US" altLang="en-US" dirty="0"/>
              <a:t>Wednesday PM2		24.1</a:t>
            </a:r>
          </a:p>
          <a:p>
            <a:pPr lvl="1"/>
            <a:endParaRPr lang="en-US" altLang="en-US" dirty="0"/>
          </a:p>
          <a:p>
            <a:r>
              <a:rPr lang="en-US" altLang="en-US" dirty="0"/>
              <a:t>Manual attendance tracking for 802.1 &amp; 802.3 members	</a:t>
            </a:r>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2</a:t>
            </a:fld>
            <a:endParaRPr lang="en-US" altLang="en-US"/>
          </a:p>
        </p:txBody>
      </p:sp>
    </p:spTree>
    <p:extLst>
      <p:ext uri="{BB962C8B-B14F-4D97-AF65-F5344CB8AC3E}">
        <p14:creationId xmlns:p14="http://schemas.microsoft.com/office/powerpoint/2010/main" val="18965148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B0C0A-4CF0-4BE5-A8BA-E99B82019517}"/>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98CDD10A-D17A-4D19-ACDF-E56AB68C17C6}"/>
              </a:ext>
            </a:extLst>
          </p:cNvPr>
          <p:cNvSpPr>
            <a:spLocks noGrp="1"/>
          </p:cNvSpPr>
          <p:nvPr>
            <p:ph idx="1"/>
          </p:nvPr>
        </p:nvSpPr>
        <p:spPr>
          <a:xfrm>
            <a:off x="914400" y="1981200"/>
            <a:ext cx="10515600" cy="4114800"/>
          </a:xfrm>
        </p:spPr>
        <p:txBody>
          <a:bodyPr>
            <a:normAutofit fontScale="70000" lnSpcReduction="20000"/>
          </a:bodyPr>
          <a:lstStyle/>
          <a:p>
            <a:r>
              <a:rPr lang="en-US" dirty="0"/>
              <a:t>Achieving low latency with IEEE 802 standards</a:t>
            </a:r>
          </a:p>
          <a:p>
            <a:pPr lvl="1"/>
            <a:r>
              <a:rPr lang="en-US" dirty="0"/>
              <a:t>Including wired and wireless communications</a:t>
            </a:r>
          </a:p>
          <a:p>
            <a:pPr lvl="1"/>
            <a:r>
              <a:rPr lang="en-US" dirty="0"/>
              <a:t>An alternative (or complement) to 5G URLLC</a:t>
            </a:r>
          </a:p>
          <a:p>
            <a:r>
              <a:rPr lang="en-US" dirty="0"/>
              <a:t>A set of vertical applications enabled by low latency</a:t>
            </a:r>
          </a:p>
          <a:p>
            <a:r>
              <a:rPr lang="en-US" dirty="0"/>
              <a:t>The challenges of reliable low latency in unlicensed spectrum.  </a:t>
            </a:r>
          </a:p>
          <a:p>
            <a:pPr lvl="1"/>
            <a:r>
              <a:rPr lang="en-US" dirty="0"/>
              <a:t>Adapting TSN’s “FRER” feature</a:t>
            </a:r>
          </a:p>
          <a:p>
            <a:pPr lvl="1"/>
            <a:r>
              <a:rPr lang="en-US" dirty="0"/>
              <a:t>Adapting 802 wireless to licensed spectrum?</a:t>
            </a:r>
          </a:p>
          <a:p>
            <a:pPr lvl="1"/>
            <a:r>
              <a:rPr lang="en-US" dirty="0"/>
              <a:t>Operating over multiple bands or channels?</a:t>
            </a:r>
          </a:p>
          <a:p>
            <a:r>
              <a:rPr lang="en-US" dirty="0"/>
              <a:t>Special cases for high data rates for immersive video</a:t>
            </a:r>
          </a:p>
          <a:p>
            <a:endParaRPr lang="en-US" dirty="0"/>
          </a:p>
          <a:p>
            <a:r>
              <a:rPr lang="en-US" dirty="0"/>
              <a:t>Oliver Holland to lead white paper development</a:t>
            </a:r>
          </a:p>
          <a:p>
            <a:pPr lvl="1"/>
            <a:r>
              <a:rPr lang="en-US" dirty="0"/>
              <a:t>Current Draft </a:t>
            </a:r>
            <a:r>
              <a:rPr lang="en-US" dirty="0">
                <a:hlinkClick r:id="rId2"/>
              </a:rPr>
              <a:t>802.24-19-0003r1</a:t>
            </a:r>
            <a:endParaRPr lang="en-US" dirty="0"/>
          </a:p>
          <a:p>
            <a:endParaRPr lang="en-US" dirty="0"/>
          </a:p>
          <a:p>
            <a:endParaRPr lang="en-US" dirty="0"/>
          </a:p>
        </p:txBody>
      </p:sp>
      <p:sp>
        <p:nvSpPr>
          <p:cNvPr id="4" name="Footer Placeholder 3">
            <a:extLst>
              <a:ext uri="{FF2B5EF4-FFF2-40B4-BE49-F238E27FC236}">
                <a16:creationId xmlns:a16="http://schemas.microsoft.com/office/drawing/2014/main" id="{3543921C-5A9E-4DC6-A37F-41CCD028BB4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2EB8714-5E0B-4F8F-992B-5DCC1227A6C3}"/>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20</a:t>
            </a:fld>
            <a:endParaRPr lang="en-US" altLang="en-US"/>
          </a:p>
        </p:txBody>
      </p:sp>
    </p:spTree>
    <p:extLst>
      <p:ext uri="{BB962C8B-B14F-4D97-AF65-F5344CB8AC3E}">
        <p14:creationId xmlns:p14="http://schemas.microsoft.com/office/powerpoint/2010/main" val="5306394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C89D2-0202-49F6-BCC6-172EAC1F18B3}"/>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FDDC01EF-0306-46D5-88B6-C7CDDAE2C8C5}"/>
              </a:ext>
            </a:extLst>
          </p:cNvPr>
          <p:cNvSpPr>
            <a:spLocks noGrp="1"/>
          </p:cNvSpPr>
          <p:nvPr>
            <p:ph idx="1"/>
          </p:nvPr>
        </p:nvSpPr>
        <p:spPr/>
        <p:txBody>
          <a:bodyPr>
            <a:normAutofit fontScale="47500" lnSpcReduction="20000"/>
          </a:bodyPr>
          <a:lstStyle/>
          <a:p>
            <a:r>
              <a:rPr lang="en-US" dirty="0"/>
              <a:t>AR/VR</a:t>
            </a:r>
          </a:p>
          <a:p>
            <a:pPr lvl="1"/>
            <a:r>
              <a:rPr lang="en-US" dirty="0"/>
              <a:t>Take 802.21 white paper, dissect use cases and requirements. </a:t>
            </a:r>
          </a:p>
          <a:p>
            <a:endParaRPr lang="en-US" dirty="0"/>
          </a:p>
          <a:p>
            <a:r>
              <a:rPr lang="en-US" dirty="0"/>
              <a:t>Goal for white paper </a:t>
            </a:r>
          </a:p>
          <a:p>
            <a:pPr lvl="1"/>
            <a:r>
              <a:rPr lang="en-US" dirty="0"/>
              <a:t>Influence 802.11be or other groups working in low-latency areas</a:t>
            </a:r>
          </a:p>
          <a:p>
            <a:pPr lvl="1"/>
            <a:r>
              <a:rPr lang="en-US" dirty="0"/>
              <a:t>Outreach to other standard groups</a:t>
            </a:r>
          </a:p>
          <a:p>
            <a:pPr lvl="1"/>
            <a:endParaRPr lang="en-US" dirty="0"/>
          </a:p>
          <a:p>
            <a:r>
              <a:rPr lang="en-US" dirty="0"/>
              <a:t>Action Plan after May meeting:</a:t>
            </a:r>
          </a:p>
          <a:p>
            <a:pPr lvl="1"/>
            <a:r>
              <a:rPr lang="en-US" dirty="0"/>
              <a:t>Dillon will take 802.21 white paper “21-18-0061-04-0000-a-white-paper-on-use-cases-and-requirements-for-supporting-hmd-based-vr-applications” and use as source text for next revision of White Paper draft “24-19-0003-03-0000-low-latency-communication-white-paper”</a:t>
            </a:r>
          </a:p>
          <a:p>
            <a:pPr lvl="1"/>
            <a:r>
              <a:rPr lang="en-US" dirty="0"/>
              <a:t>Check with Alan Jones to see if there is an interest in creating a contribution based in RTA TIG output. </a:t>
            </a:r>
          </a:p>
          <a:p>
            <a:pPr lvl="1"/>
            <a:r>
              <a:rPr lang="en-US" dirty="0"/>
              <a:t>Tim will take some use cases from TSN white paper for utility applications</a:t>
            </a:r>
          </a:p>
          <a:p>
            <a:endParaRPr lang="en-US" dirty="0"/>
          </a:p>
          <a:p>
            <a:r>
              <a:rPr lang="en-US" dirty="0"/>
              <a:t>Consider a section to distinguish between latency and jitter implications. </a:t>
            </a:r>
          </a:p>
          <a:p>
            <a:r>
              <a:rPr lang="en-US" dirty="0"/>
              <a:t>Low latency also has implications on reliability, predictability, </a:t>
            </a:r>
            <a:r>
              <a:rPr lang="en-US" dirty="0" err="1"/>
              <a:t>etc</a:t>
            </a:r>
            <a:endParaRPr lang="en-US" dirty="0"/>
          </a:p>
          <a:p>
            <a:endParaRPr lang="en-US" dirty="0"/>
          </a:p>
          <a:p>
            <a:r>
              <a:rPr lang="en-US" dirty="0"/>
              <a:t>Notes captured into draft: Current </a:t>
            </a:r>
            <a:r>
              <a:rPr lang="en-US"/>
              <a:t>Draft 802.24-19-0003r2</a:t>
            </a:r>
            <a:endParaRPr lang="en-US" dirty="0"/>
          </a:p>
          <a:p>
            <a:endParaRPr lang="en-US" dirty="0"/>
          </a:p>
          <a:p>
            <a:pPr lvl="1"/>
            <a:endParaRPr lang="en-US" dirty="0"/>
          </a:p>
        </p:txBody>
      </p:sp>
      <p:sp>
        <p:nvSpPr>
          <p:cNvPr id="4" name="Footer Placeholder 3">
            <a:extLst>
              <a:ext uri="{FF2B5EF4-FFF2-40B4-BE49-F238E27FC236}">
                <a16:creationId xmlns:a16="http://schemas.microsoft.com/office/drawing/2014/main" id="{3D2E5E79-1175-411E-8A70-E890417C54D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7229E10-BB67-4BD2-B55B-06AE098F6B24}"/>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19028739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5D8E80-FAE4-4D1C-BB26-62581BB50E44}"/>
              </a:ext>
            </a:extLst>
          </p:cNvPr>
          <p:cNvSpPr>
            <a:spLocks noGrp="1"/>
          </p:cNvSpPr>
          <p:nvPr>
            <p:ph type="title"/>
          </p:nvPr>
        </p:nvSpPr>
        <p:spPr/>
        <p:txBody>
          <a:bodyPr/>
          <a:lstStyle/>
          <a:p>
            <a:r>
              <a:rPr lang="en-US" dirty="0"/>
              <a:t>“Network Integration” action item</a:t>
            </a:r>
          </a:p>
        </p:txBody>
      </p:sp>
      <p:sp>
        <p:nvSpPr>
          <p:cNvPr id="3" name="Content Placeholder 2">
            <a:extLst>
              <a:ext uri="{FF2B5EF4-FFF2-40B4-BE49-F238E27FC236}">
                <a16:creationId xmlns:a16="http://schemas.microsoft.com/office/drawing/2014/main" id="{76EB2320-95F5-4729-9627-50B6204D8250}"/>
              </a:ext>
            </a:extLst>
          </p:cNvPr>
          <p:cNvSpPr>
            <a:spLocks noGrp="1"/>
          </p:cNvSpPr>
          <p:nvPr>
            <p:ph idx="1"/>
          </p:nvPr>
        </p:nvSpPr>
        <p:spPr>
          <a:xfrm>
            <a:off x="914400" y="1981200"/>
            <a:ext cx="9982200" cy="4572000"/>
          </a:xfrm>
        </p:spPr>
        <p:txBody>
          <a:bodyPr>
            <a:normAutofit lnSpcReduction="10000"/>
          </a:bodyPr>
          <a:lstStyle/>
          <a:p>
            <a:pPr lvl="1"/>
            <a:r>
              <a:rPr lang="en-US" dirty="0"/>
              <a:t>Define the value and differentiation of the IEEE 802 architecture in the context of vertical markets</a:t>
            </a:r>
          </a:p>
          <a:p>
            <a:pPr lvl="1"/>
            <a:r>
              <a:rPr lang="en-US" dirty="0"/>
              <a:t>How is IEEE 802 better suited to deployment in the communication infrastructure of private enterprise, industry, and the individual user? </a:t>
            </a:r>
          </a:p>
          <a:p>
            <a:pPr lvl="2"/>
            <a:r>
              <a:rPr lang="en-US" dirty="0"/>
              <a:t>Compared to network architectures oriented towards service providers</a:t>
            </a:r>
          </a:p>
          <a:p>
            <a:pPr lvl="1"/>
            <a:r>
              <a:rPr lang="en-US" dirty="0"/>
              <a:t>The IEEE 802 architecture enables networks that are like Ethernet: Well understood, mature, predictable. A “cleaner” integration of disparate technologies under the common architecture and addressing.</a:t>
            </a:r>
          </a:p>
        </p:txBody>
      </p:sp>
      <p:sp>
        <p:nvSpPr>
          <p:cNvPr id="4" name="Footer Placeholder 3">
            <a:extLst>
              <a:ext uri="{FF2B5EF4-FFF2-40B4-BE49-F238E27FC236}">
                <a16:creationId xmlns:a16="http://schemas.microsoft.com/office/drawing/2014/main" id="{3140B0F3-6E64-42A0-96FF-7B657BBDB0A4}"/>
              </a:ext>
            </a:extLst>
          </p:cNvPr>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3B66C2B-BB44-4AF5-8592-E040D2BCA6A9}"/>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17481104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4BB3A8-1B07-4D18-A7D7-8536DFA110A0}"/>
              </a:ext>
            </a:extLst>
          </p:cNvPr>
          <p:cNvSpPr>
            <a:spLocks noGrp="1"/>
          </p:cNvSpPr>
          <p:nvPr>
            <p:ph type="title"/>
          </p:nvPr>
        </p:nvSpPr>
        <p:spPr/>
        <p:txBody>
          <a:bodyPr/>
          <a:lstStyle/>
          <a:p>
            <a:r>
              <a:rPr lang="en-US" dirty="0"/>
              <a:t>Review of 802.1CF in this context</a:t>
            </a:r>
          </a:p>
        </p:txBody>
      </p:sp>
      <p:sp>
        <p:nvSpPr>
          <p:cNvPr id="3" name="Content Placeholder 2">
            <a:extLst>
              <a:ext uri="{FF2B5EF4-FFF2-40B4-BE49-F238E27FC236}">
                <a16:creationId xmlns:a16="http://schemas.microsoft.com/office/drawing/2014/main" id="{93242D2C-C780-4167-B905-05792F84377E}"/>
              </a:ext>
            </a:extLst>
          </p:cNvPr>
          <p:cNvSpPr>
            <a:spLocks noGrp="1"/>
          </p:cNvSpPr>
          <p:nvPr>
            <p:ph idx="1"/>
          </p:nvPr>
        </p:nvSpPr>
        <p:spPr>
          <a:xfrm>
            <a:off x="965202" y="1523999"/>
            <a:ext cx="10617197" cy="5136080"/>
          </a:xfrm>
        </p:spPr>
        <p:txBody>
          <a:bodyPr>
            <a:normAutofit fontScale="62500" lnSpcReduction="20000"/>
          </a:bodyPr>
          <a:lstStyle/>
          <a:p>
            <a:r>
              <a:rPr lang="en-US" dirty="0"/>
              <a:t>Introductory Presentation</a:t>
            </a:r>
          </a:p>
          <a:p>
            <a:pPr lvl="1"/>
            <a:r>
              <a:rPr lang="en-US" dirty="0"/>
              <a:t>Max Riegel  “Thoughts on IEEE 802 network integration with respect to P802.1CF”  24-18-0026r0</a:t>
            </a:r>
          </a:p>
          <a:p>
            <a:r>
              <a:rPr lang="en-US" dirty="0"/>
              <a:t>Discussion</a:t>
            </a:r>
          </a:p>
          <a:p>
            <a:pPr lvl="1"/>
            <a:r>
              <a:rPr lang="en-US" dirty="0"/>
              <a:t>Based on many discussions of the place of 802.11 in 5G. </a:t>
            </a:r>
          </a:p>
          <a:p>
            <a:pPr lvl="1"/>
            <a:r>
              <a:rPr lang="en-US" dirty="0"/>
              <a:t>5G SC</a:t>
            </a:r>
          </a:p>
          <a:p>
            <a:pPr lvl="2"/>
            <a:r>
              <a:rPr lang="en-US" dirty="0"/>
              <a:t>Conclusions – AANI integrating 802.11 into 5G domain.  Nothing corresponding in 3GPP</a:t>
            </a:r>
          </a:p>
          <a:p>
            <a:pPr lvl="2"/>
            <a:r>
              <a:rPr lang="en-US" dirty="0"/>
              <a:t>Industry connections – NENDICA</a:t>
            </a:r>
          </a:p>
          <a:p>
            <a:pPr lvl="3"/>
            <a:r>
              <a:rPr lang="en-US" dirty="0"/>
              <a:t>Flexible Factory IoT, Data Center Bridging</a:t>
            </a:r>
          </a:p>
          <a:p>
            <a:pPr lvl="1"/>
            <a:r>
              <a:rPr lang="en-US" dirty="0"/>
              <a:t>What’s missing – a picture of 802 as a peer to 5G</a:t>
            </a:r>
          </a:p>
          <a:p>
            <a:pPr lvl="1"/>
            <a:r>
              <a:rPr lang="en-US" dirty="0"/>
              <a:t>5G promises they will do “everything”</a:t>
            </a:r>
          </a:p>
          <a:p>
            <a:pPr lvl="2"/>
            <a:r>
              <a:rPr lang="en-US" dirty="0"/>
              <a:t>But, they don’t define any wired standards, but they support them</a:t>
            </a:r>
          </a:p>
          <a:p>
            <a:pPr lvl="1"/>
            <a:r>
              <a:rPr lang="en-US" dirty="0"/>
              <a:t>5G requires an extensive PLMN to support it. </a:t>
            </a:r>
          </a:p>
          <a:p>
            <a:pPr lvl="2"/>
            <a:r>
              <a:rPr lang="en-US" dirty="0"/>
              <a:t>It is designed to help the cellular operator grow their market</a:t>
            </a:r>
          </a:p>
          <a:p>
            <a:pPr lvl="1"/>
            <a:r>
              <a:rPr lang="en-US" dirty="0"/>
              <a:t>Verticals might not want an operator in the middle of their network</a:t>
            </a:r>
          </a:p>
          <a:p>
            <a:pPr lvl="2"/>
            <a:r>
              <a:rPr lang="en-US" dirty="0"/>
              <a:t>However, private 4G or 5G networks are possible</a:t>
            </a:r>
          </a:p>
          <a:p>
            <a:pPr lvl="1"/>
            <a:r>
              <a:rPr lang="en-US" dirty="0"/>
              <a:t>Value proposition: 802 networks are customer-owned</a:t>
            </a:r>
          </a:p>
          <a:p>
            <a:pPr lvl="2"/>
            <a:r>
              <a:rPr lang="en-US" dirty="0"/>
              <a:t>Example – Santa Clara Emergency services issues</a:t>
            </a:r>
          </a:p>
        </p:txBody>
      </p:sp>
      <p:sp>
        <p:nvSpPr>
          <p:cNvPr id="4" name="Footer Placeholder 3">
            <a:extLst>
              <a:ext uri="{FF2B5EF4-FFF2-40B4-BE49-F238E27FC236}">
                <a16:creationId xmlns:a16="http://schemas.microsoft.com/office/drawing/2014/main" id="{FE50B737-7C73-4370-B8E7-C22BF958A215}"/>
              </a:ext>
            </a:extLst>
          </p:cNvPr>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98D8350E-D1B6-4DFD-A839-A94D05CD74A9}"/>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23</a:t>
            </a:fld>
            <a:endParaRPr lang="en-US" altLang="en-US"/>
          </a:p>
        </p:txBody>
      </p:sp>
    </p:spTree>
    <p:extLst>
      <p:ext uri="{BB962C8B-B14F-4D97-AF65-F5344CB8AC3E}">
        <p14:creationId xmlns:p14="http://schemas.microsoft.com/office/powerpoint/2010/main" val="29024034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C098D0-10A0-48BA-8E1C-FD4CC0A6D1F7}"/>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BC0800B9-0D2A-4F04-9595-C1738FF87698}"/>
              </a:ext>
            </a:extLst>
          </p:cNvPr>
          <p:cNvSpPr>
            <a:spLocks noGrp="1"/>
          </p:cNvSpPr>
          <p:nvPr>
            <p:ph idx="1"/>
          </p:nvPr>
        </p:nvSpPr>
        <p:spPr/>
        <p:txBody>
          <a:bodyPr>
            <a:normAutofit fontScale="85000" lnSpcReduction="20000"/>
          </a:bodyPr>
          <a:lstStyle/>
          <a:p>
            <a:r>
              <a:rPr lang="en-US" dirty="0"/>
              <a:t>Is there a need for an IEEE 802 activity for improving provisioning:</a:t>
            </a:r>
          </a:p>
          <a:p>
            <a:pPr lvl="1"/>
            <a:r>
              <a:rPr lang="en-US" dirty="0"/>
              <a:t>Security</a:t>
            </a:r>
          </a:p>
          <a:p>
            <a:pPr lvl="1"/>
            <a:r>
              <a:rPr lang="en-US" dirty="0"/>
              <a:t>Network Health</a:t>
            </a:r>
          </a:p>
          <a:p>
            <a:pPr lvl="1"/>
            <a:r>
              <a:rPr lang="en-US" dirty="0"/>
              <a:t>Better sharing and coexistence in spectrum</a:t>
            </a:r>
          </a:p>
          <a:p>
            <a:r>
              <a:rPr lang="en-US" dirty="0"/>
              <a:t>What can IEEE 802 do to enable “SD-WAN” types of services for the heterogeneous network in a vertical?</a:t>
            </a:r>
          </a:p>
          <a:p>
            <a:pPr lvl="1"/>
            <a:r>
              <a:rPr lang="en-US" dirty="0"/>
              <a:t>Application-sensitive provisioning</a:t>
            </a:r>
          </a:p>
          <a:p>
            <a:pPr lvl="1"/>
            <a:r>
              <a:rPr lang="en-US" dirty="0"/>
              <a:t>What is the role of edge computing?</a:t>
            </a:r>
          </a:p>
          <a:p>
            <a:pPr lvl="1"/>
            <a:r>
              <a:rPr lang="en-US" dirty="0"/>
              <a:t>What is the IEEE 802 analogy for 5G Network Slices?</a:t>
            </a:r>
          </a:p>
          <a:p>
            <a:pPr lvl="2"/>
            <a:r>
              <a:rPr lang="en-US" dirty="0"/>
              <a:t>Slices to be adapted to the set of application requirements</a:t>
            </a:r>
          </a:p>
          <a:p>
            <a:pPr lvl="2"/>
            <a:endParaRPr lang="en-US" dirty="0"/>
          </a:p>
        </p:txBody>
      </p:sp>
      <p:sp>
        <p:nvSpPr>
          <p:cNvPr id="4" name="Footer Placeholder 3">
            <a:extLst>
              <a:ext uri="{FF2B5EF4-FFF2-40B4-BE49-F238E27FC236}">
                <a16:creationId xmlns:a16="http://schemas.microsoft.com/office/drawing/2014/main" id="{B3A5D178-54E9-4552-BBD1-A88A3A9FEE15}"/>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25D9533-11BC-4234-9F8C-66A651FE64B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24</a:t>
            </a:fld>
            <a:endParaRPr lang="en-US" altLang="en-US"/>
          </a:p>
        </p:txBody>
      </p:sp>
    </p:spTree>
    <p:extLst>
      <p:ext uri="{BB962C8B-B14F-4D97-AF65-F5344CB8AC3E}">
        <p14:creationId xmlns:p14="http://schemas.microsoft.com/office/powerpoint/2010/main" val="42271611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30C44C-702B-44F4-AC9A-44E625E283B6}"/>
              </a:ext>
            </a:extLst>
          </p:cNvPr>
          <p:cNvSpPr>
            <a:spLocks noGrp="1"/>
          </p:cNvSpPr>
          <p:nvPr>
            <p:ph type="title"/>
          </p:nvPr>
        </p:nvSpPr>
        <p:spPr/>
        <p:txBody>
          <a:bodyPr/>
          <a:lstStyle/>
          <a:p>
            <a:r>
              <a:rPr lang="en-US" dirty="0"/>
              <a:t>Points For Whitepaper Outline</a:t>
            </a:r>
          </a:p>
        </p:txBody>
      </p:sp>
      <p:sp>
        <p:nvSpPr>
          <p:cNvPr id="3" name="Content Placeholder 2">
            <a:extLst>
              <a:ext uri="{FF2B5EF4-FFF2-40B4-BE49-F238E27FC236}">
                <a16:creationId xmlns:a16="http://schemas.microsoft.com/office/drawing/2014/main" id="{631FFA78-CAE9-4A48-A287-31B5F31D1F0E}"/>
              </a:ext>
            </a:extLst>
          </p:cNvPr>
          <p:cNvSpPr>
            <a:spLocks noGrp="1"/>
          </p:cNvSpPr>
          <p:nvPr>
            <p:ph idx="1"/>
          </p:nvPr>
        </p:nvSpPr>
        <p:spPr/>
        <p:txBody>
          <a:bodyPr>
            <a:normAutofit fontScale="77500" lnSpcReduction="20000"/>
          </a:bodyPr>
          <a:lstStyle/>
          <a:p>
            <a:r>
              <a:rPr lang="en-US" dirty="0"/>
              <a:t>IEEE 802 is a transport network</a:t>
            </a:r>
          </a:p>
          <a:p>
            <a:r>
              <a:rPr lang="en-US" dirty="0"/>
              <a:t>IEEE 802 is Layer 2</a:t>
            </a:r>
          </a:p>
          <a:p>
            <a:r>
              <a:rPr lang="en-US" dirty="0"/>
              <a:t>3GPP RAN is layer 3 only, Layer 2 is not available</a:t>
            </a:r>
          </a:p>
          <a:p>
            <a:r>
              <a:rPr lang="en-US" dirty="0"/>
              <a:t>Direct support of IPv4 and IPv6 or pure layer 2 protocols</a:t>
            </a:r>
          </a:p>
          <a:p>
            <a:r>
              <a:rPr lang="en-US" dirty="0"/>
              <a:t>Trade-off between flexibility (L2) and scalability (L3)</a:t>
            </a:r>
          </a:p>
          <a:p>
            <a:pPr lvl="1"/>
            <a:r>
              <a:rPr lang="en-US" dirty="0"/>
              <a:t>Routing provides path to higher scale</a:t>
            </a:r>
          </a:p>
          <a:p>
            <a:pPr lvl="1"/>
            <a:r>
              <a:rPr lang="en-US" dirty="0"/>
              <a:t>Smaller scale provide more flexibility</a:t>
            </a:r>
          </a:p>
          <a:p>
            <a:pPr lvl="1"/>
            <a:r>
              <a:rPr lang="en-US" dirty="0"/>
              <a:t>Smaller scale provides opportunity for real-time</a:t>
            </a:r>
          </a:p>
          <a:p>
            <a:pPr lvl="1"/>
            <a:r>
              <a:rPr lang="en-US" dirty="0"/>
              <a:t>IEEE 802 can route via L3 when needed. 3GPP cannot offer L2</a:t>
            </a:r>
          </a:p>
          <a:p>
            <a:pPr lvl="1"/>
            <a:r>
              <a:rPr lang="en-US" dirty="0"/>
              <a:t>IEEE 802 can also offer L2 routing when appropriate (e.g. 802.15.10)</a:t>
            </a:r>
          </a:p>
          <a:p>
            <a:pPr lvl="2"/>
            <a:r>
              <a:rPr lang="en-US" dirty="0"/>
              <a:t>Not an alternative to L3 routing, but there to address a different problem</a:t>
            </a:r>
          </a:p>
          <a:p>
            <a:endParaRPr lang="en-US" dirty="0"/>
          </a:p>
          <a:p>
            <a:endParaRPr lang="en-US" dirty="0"/>
          </a:p>
        </p:txBody>
      </p:sp>
      <p:sp>
        <p:nvSpPr>
          <p:cNvPr id="4" name="Footer Placeholder 3">
            <a:extLst>
              <a:ext uri="{FF2B5EF4-FFF2-40B4-BE49-F238E27FC236}">
                <a16:creationId xmlns:a16="http://schemas.microsoft.com/office/drawing/2014/main" id="{61CB9D65-4559-42A5-9E43-08E22C08577D}"/>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46BA8213-9768-4E5E-AE2E-F8D61C51CD3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25</a:t>
            </a:fld>
            <a:endParaRPr lang="en-US" altLang="en-US"/>
          </a:p>
        </p:txBody>
      </p:sp>
    </p:spTree>
    <p:extLst>
      <p:ext uri="{BB962C8B-B14F-4D97-AF65-F5344CB8AC3E}">
        <p14:creationId xmlns:p14="http://schemas.microsoft.com/office/powerpoint/2010/main" val="13280707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D4A99C-2D70-40A8-BD54-6044096AB104}"/>
              </a:ext>
            </a:extLst>
          </p:cNvPr>
          <p:cNvSpPr>
            <a:spLocks noGrp="1"/>
          </p:cNvSpPr>
          <p:nvPr>
            <p:ph type="title"/>
          </p:nvPr>
        </p:nvSpPr>
        <p:spPr/>
        <p:txBody>
          <a:bodyPr/>
          <a:lstStyle/>
          <a:p>
            <a:r>
              <a:rPr lang="en-US" dirty="0"/>
              <a:t>Points For Whitepaper Outline</a:t>
            </a:r>
          </a:p>
        </p:txBody>
      </p:sp>
      <p:sp>
        <p:nvSpPr>
          <p:cNvPr id="3" name="Content Placeholder 2">
            <a:extLst>
              <a:ext uri="{FF2B5EF4-FFF2-40B4-BE49-F238E27FC236}">
                <a16:creationId xmlns:a16="http://schemas.microsoft.com/office/drawing/2014/main" id="{DFF70757-3062-430B-83B4-BBC5ED018C55}"/>
              </a:ext>
            </a:extLst>
          </p:cNvPr>
          <p:cNvSpPr>
            <a:spLocks noGrp="1"/>
          </p:cNvSpPr>
          <p:nvPr>
            <p:ph idx="1"/>
          </p:nvPr>
        </p:nvSpPr>
        <p:spPr/>
        <p:txBody>
          <a:bodyPr>
            <a:normAutofit fontScale="85000" lnSpcReduction="10000"/>
          </a:bodyPr>
          <a:lstStyle/>
          <a:p>
            <a:r>
              <a:rPr lang="en-US" dirty="0"/>
              <a:t>802 does not provide as many means control a specific end device and it’s traffic on a path.</a:t>
            </a:r>
          </a:p>
          <a:p>
            <a:pPr lvl="1"/>
            <a:r>
              <a:rPr lang="en-US" dirty="0"/>
              <a:t>There are some management facilities in some standards</a:t>
            </a:r>
          </a:p>
          <a:p>
            <a:r>
              <a:rPr lang="en-US" dirty="0"/>
              <a:t>3GPP networks provide more tools for subscriber management  </a:t>
            </a:r>
          </a:p>
          <a:p>
            <a:r>
              <a:rPr lang="en-US" dirty="0"/>
              <a:t>802 provides local networks that may be (but don’t have to be) connected into an Internet. </a:t>
            </a:r>
          </a:p>
          <a:p>
            <a:r>
              <a:rPr lang="en-US" dirty="0"/>
              <a:t>Operator networks are focused on services for single devices, while 802 networks support and include multiple devices (networks of networks) – devices can communicate with each other as well as with other networks</a:t>
            </a:r>
          </a:p>
          <a:p>
            <a:endParaRPr lang="en-US" dirty="0"/>
          </a:p>
        </p:txBody>
      </p:sp>
      <p:sp>
        <p:nvSpPr>
          <p:cNvPr id="4" name="Footer Placeholder 3">
            <a:extLst>
              <a:ext uri="{FF2B5EF4-FFF2-40B4-BE49-F238E27FC236}">
                <a16:creationId xmlns:a16="http://schemas.microsoft.com/office/drawing/2014/main" id="{7D4F4FB6-BED4-4D4F-BDD2-1BF7A0DBE4D1}"/>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B6B0C930-1A61-4913-9431-12F911ED997D}"/>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26</a:t>
            </a:fld>
            <a:endParaRPr lang="en-US" altLang="en-US"/>
          </a:p>
        </p:txBody>
      </p:sp>
    </p:spTree>
    <p:extLst>
      <p:ext uri="{BB962C8B-B14F-4D97-AF65-F5344CB8AC3E}">
        <p14:creationId xmlns:p14="http://schemas.microsoft.com/office/powerpoint/2010/main" val="34209364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AEDA9B-D774-4B9A-88D3-AA743C4E79BE}"/>
              </a:ext>
            </a:extLst>
          </p:cNvPr>
          <p:cNvSpPr>
            <a:spLocks noGrp="1"/>
          </p:cNvSpPr>
          <p:nvPr>
            <p:ph type="title"/>
          </p:nvPr>
        </p:nvSpPr>
        <p:spPr/>
        <p:txBody>
          <a:bodyPr/>
          <a:lstStyle/>
          <a:p>
            <a:r>
              <a:rPr lang="en-US" dirty="0"/>
              <a:t>Points For Whitepaper Outline: Re: </a:t>
            </a:r>
            <a:br>
              <a:rPr lang="en-US" dirty="0"/>
            </a:br>
            <a:r>
              <a:rPr lang="en-US" dirty="0"/>
              <a:t>Non-802 wireless IoT networks</a:t>
            </a:r>
          </a:p>
        </p:txBody>
      </p:sp>
      <p:sp>
        <p:nvSpPr>
          <p:cNvPr id="3" name="Content Placeholder 2">
            <a:extLst>
              <a:ext uri="{FF2B5EF4-FFF2-40B4-BE49-F238E27FC236}">
                <a16:creationId xmlns:a16="http://schemas.microsoft.com/office/drawing/2014/main" id="{7B6C08DF-1780-4D55-85A7-CB4E0B420BC8}"/>
              </a:ext>
            </a:extLst>
          </p:cNvPr>
          <p:cNvSpPr>
            <a:spLocks noGrp="1"/>
          </p:cNvSpPr>
          <p:nvPr>
            <p:ph idx="1"/>
          </p:nvPr>
        </p:nvSpPr>
        <p:spPr>
          <a:xfrm>
            <a:off x="914400" y="1600200"/>
            <a:ext cx="10363200" cy="4953000"/>
          </a:xfrm>
        </p:spPr>
        <p:txBody>
          <a:bodyPr>
            <a:normAutofit fontScale="55000" lnSpcReduction="20000"/>
          </a:bodyPr>
          <a:lstStyle/>
          <a:p>
            <a:r>
              <a:rPr lang="en-US" dirty="0"/>
              <a:t>Commercial, proprietary IoT services</a:t>
            </a:r>
          </a:p>
          <a:p>
            <a:pPr lvl="1"/>
            <a:r>
              <a:rPr lang="en-US" dirty="0"/>
              <a:t>They don’t have an ethernet like L2. The system does not have the concept of a LAN.  It is terminal to central “gateway” only. Star topology only. </a:t>
            </a:r>
          </a:p>
          <a:p>
            <a:pPr lvl="1"/>
            <a:r>
              <a:rPr lang="en-US" dirty="0"/>
              <a:t>Similar to LTE UE to UE traffic that must route through core.  (DTD Proximity services have addressed that to some extent)</a:t>
            </a:r>
          </a:p>
          <a:p>
            <a:r>
              <a:rPr lang="en-US" dirty="0"/>
              <a:t>5G URLLC, and MMTC. </a:t>
            </a:r>
          </a:p>
          <a:p>
            <a:pPr lvl="1"/>
            <a:r>
              <a:rPr lang="en-US" dirty="0"/>
              <a:t>IEEE 802 has already developed TSN in wired, and now being developed for wireless. </a:t>
            </a:r>
          </a:p>
          <a:p>
            <a:pPr lvl="1"/>
            <a:r>
              <a:rPr lang="en-US" dirty="0"/>
              <a:t>Latency is impossible to guarantee in unlicensed, shared spectrum. However it can be highly optimized by the MAC layer.</a:t>
            </a:r>
          </a:p>
          <a:p>
            <a:pPr lvl="1"/>
            <a:r>
              <a:rPr lang="en-US" dirty="0"/>
              <a:t>IEEE 802 has a history and internal coordination of coexistence between different standards operating in unlicensed spectrum.  3GPP is oriented towards exclusively licensed spectrum, “sharing” is a foreign concept. </a:t>
            </a:r>
          </a:p>
          <a:p>
            <a:r>
              <a:rPr lang="en-US" dirty="0"/>
              <a:t>3GPP has a common strategy for the three use cases. IEEE 802 has a common architecture, but not a common business strategy.</a:t>
            </a:r>
          </a:p>
          <a:p>
            <a:pPr lvl="1"/>
            <a:r>
              <a:rPr lang="en-US" dirty="0"/>
              <a:t>License exempt can provide higher economic value per MHz of spectrum. </a:t>
            </a:r>
          </a:p>
          <a:p>
            <a:pPr lvl="1"/>
            <a:r>
              <a:rPr lang="en-US" dirty="0"/>
              <a:t>See </a:t>
            </a:r>
            <a:r>
              <a:rPr lang="en-US" dirty="0">
                <a:hlinkClick r:id="rId2"/>
              </a:rPr>
              <a:t>WFA economic value</a:t>
            </a:r>
            <a:r>
              <a:rPr lang="en-US" dirty="0"/>
              <a:t>. </a:t>
            </a:r>
            <a:r>
              <a:rPr lang="en-US" dirty="0">
                <a:hlinkClick r:id="rId3"/>
              </a:rPr>
              <a:t>Cisco Visual Networking Index</a:t>
            </a:r>
            <a:r>
              <a:rPr lang="en-US" dirty="0"/>
              <a:t>. Wi-Fi carries more data than all cellular spectrum</a:t>
            </a:r>
          </a:p>
          <a:p>
            <a:pPr lvl="1"/>
            <a:r>
              <a:rPr lang="en-US" dirty="0"/>
              <a:t>Wi-Fi created the expectation of broadband wireless that led to the development of LTE</a:t>
            </a:r>
          </a:p>
          <a:p>
            <a:pPr lvl="1"/>
            <a:endParaRPr lang="en-US" dirty="0"/>
          </a:p>
          <a:p>
            <a:r>
              <a:rPr lang="en-US" dirty="0"/>
              <a:t>What would it look like to combine multiple IEEE 802 standards into a single offering? </a:t>
            </a:r>
          </a:p>
          <a:p>
            <a:pPr lvl="1"/>
            <a:r>
              <a:rPr lang="en-US" dirty="0"/>
              <a:t>Some vendors already do that – integrating 802 technologies into systems.</a:t>
            </a:r>
          </a:p>
          <a:p>
            <a:pPr lvl="1"/>
            <a:r>
              <a:rPr lang="en-US" dirty="0"/>
              <a:t>The “Package” offered by the “5G” ecosystem is clearly articulated. </a:t>
            </a:r>
          </a:p>
          <a:p>
            <a:pPr lvl="1"/>
            <a:r>
              <a:rPr lang="en-US" dirty="0"/>
              <a:t>What is the comparable offering from IEEE 802? </a:t>
            </a:r>
          </a:p>
        </p:txBody>
      </p:sp>
      <p:sp>
        <p:nvSpPr>
          <p:cNvPr id="4" name="Footer Placeholder 3">
            <a:extLst>
              <a:ext uri="{FF2B5EF4-FFF2-40B4-BE49-F238E27FC236}">
                <a16:creationId xmlns:a16="http://schemas.microsoft.com/office/drawing/2014/main" id="{B6ADD57B-77B8-479B-93FB-3AC8F09B11CB}"/>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1E193F71-7939-4CD3-BE68-7D9A6B89ADCA}"/>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27</a:t>
            </a:fld>
            <a:endParaRPr lang="en-US" altLang="en-US"/>
          </a:p>
        </p:txBody>
      </p:sp>
    </p:spTree>
    <p:extLst>
      <p:ext uri="{BB962C8B-B14F-4D97-AF65-F5344CB8AC3E}">
        <p14:creationId xmlns:p14="http://schemas.microsoft.com/office/powerpoint/2010/main" val="27642246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E02C8C-246E-4AC4-B245-FDE387AAA180}"/>
              </a:ext>
            </a:extLst>
          </p:cNvPr>
          <p:cNvSpPr>
            <a:spLocks noGrp="1"/>
          </p:cNvSpPr>
          <p:nvPr>
            <p:ph type="title"/>
          </p:nvPr>
        </p:nvSpPr>
        <p:spPr/>
        <p:txBody>
          <a:bodyPr/>
          <a:lstStyle/>
          <a:p>
            <a:r>
              <a:rPr lang="en-US" dirty="0"/>
              <a:t>Points For Whitepaper Outline</a:t>
            </a:r>
          </a:p>
        </p:txBody>
      </p:sp>
      <p:sp>
        <p:nvSpPr>
          <p:cNvPr id="3" name="Content Placeholder 2">
            <a:extLst>
              <a:ext uri="{FF2B5EF4-FFF2-40B4-BE49-F238E27FC236}">
                <a16:creationId xmlns:a16="http://schemas.microsoft.com/office/drawing/2014/main" id="{07266A28-CE15-4B45-92FF-750C43DFA8BA}"/>
              </a:ext>
            </a:extLst>
          </p:cNvPr>
          <p:cNvSpPr>
            <a:spLocks noGrp="1"/>
          </p:cNvSpPr>
          <p:nvPr>
            <p:ph idx="1"/>
          </p:nvPr>
        </p:nvSpPr>
        <p:spPr/>
        <p:txBody>
          <a:bodyPr>
            <a:normAutofit fontScale="55000" lnSpcReduction="20000"/>
          </a:bodyPr>
          <a:lstStyle/>
          <a:p>
            <a:r>
              <a:rPr lang="en-US" dirty="0"/>
              <a:t>IEEE needs to think about how to create that package without a “subscription model”</a:t>
            </a:r>
          </a:p>
          <a:p>
            <a:pPr lvl="1"/>
            <a:r>
              <a:rPr lang="en-US" dirty="0"/>
              <a:t>IEEE 802 is often free</a:t>
            </a:r>
          </a:p>
          <a:p>
            <a:r>
              <a:rPr lang="en-US" dirty="0"/>
              <a:t>IEEE 802 is deployed in vertical markets, where the network is owned and operated by the user of the services.</a:t>
            </a:r>
          </a:p>
          <a:p>
            <a:r>
              <a:rPr lang="en-US" dirty="0"/>
              <a:t>Are there other models for IEEE 802 other than subscription that can provide ancillary economic value?</a:t>
            </a:r>
          </a:p>
          <a:p>
            <a:pPr lvl="1"/>
            <a:r>
              <a:rPr lang="en-US" dirty="0"/>
              <a:t>Is management of shared spectrum a candidate?</a:t>
            </a:r>
          </a:p>
          <a:p>
            <a:r>
              <a:rPr lang="en-US" dirty="0"/>
              <a:t>IEEE 802 and unlicensed spectrum enables faster innovation</a:t>
            </a:r>
          </a:p>
          <a:p>
            <a:pPr lvl="1"/>
            <a:r>
              <a:rPr lang="en-US" dirty="0"/>
              <a:t>Many of the breakthrough innovations were not as planned</a:t>
            </a:r>
          </a:p>
          <a:p>
            <a:pPr lvl="1"/>
            <a:endParaRPr lang="en-US" dirty="0"/>
          </a:p>
          <a:p>
            <a:r>
              <a:rPr lang="en-US" dirty="0"/>
              <a:t>The story of why IEEE 802 complements everything else, and everything else (alone) is not sufficient.</a:t>
            </a:r>
          </a:p>
          <a:p>
            <a:r>
              <a:rPr lang="en-US" dirty="0"/>
              <a:t>IoT is built around many specialized niches. The challenge is meeting the diverse requirements.  IEEE 802 provides multiple standards to address multiple IoT applications.</a:t>
            </a:r>
          </a:p>
        </p:txBody>
      </p:sp>
      <p:sp>
        <p:nvSpPr>
          <p:cNvPr id="4" name="Footer Placeholder 3">
            <a:extLst>
              <a:ext uri="{FF2B5EF4-FFF2-40B4-BE49-F238E27FC236}">
                <a16:creationId xmlns:a16="http://schemas.microsoft.com/office/drawing/2014/main" id="{8331B74D-75BC-403F-AFEE-E04500A3720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BF724023-AAC9-4D72-B29C-B261E7F5B733}"/>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28</a:t>
            </a:fld>
            <a:endParaRPr lang="en-US" altLang="en-US"/>
          </a:p>
        </p:txBody>
      </p:sp>
    </p:spTree>
    <p:extLst>
      <p:ext uri="{BB962C8B-B14F-4D97-AF65-F5344CB8AC3E}">
        <p14:creationId xmlns:p14="http://schemas.microsoft.com/office/powerpoint/2010/main" val="3411468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001C9-E376-4DF8-9BF6-60901B3E15B1}"/>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25F2CF68-157A-4033-BD60-D52BEAC9A473}"/>
              </a:ext>
            </a:extLst>
          </p:cNvPr>
          <p:cNvSpPr>
            <a:spLocks noGrp="1"/>
          </p:cNvSpPr>
          <p:nvPr>
            <p:ph idx="1"/>
          </p:nvPr>
        </p:nvSpPr>
        <p:spPr/>
        <p:txBody>
          <a:bodyPr/>
          <a:lstStyle/>
          <a:p>
            <a:r>
              <a:rPr lang="en-US" dirty="0"/>
              <a:t>Develop TOC for white paper from these points</a:t>
            </a:r>
          </a:p>
          <a:p>
            <a:endParaRPr lang="en-US" dirty="0"/>
          </a:p>
          <a:p>
            <a:r>
              <a:rPr lang="en-US" dirty="0"/>
              <a:t>Volunteers requested provide text contributions for white paper</a:t>
            </a:r>
          </a:p>
          <a:p>
            <a:endParaRPr lang="en-US" dirty="0"/>
          </a:p>
          <a:p>
            <a:endParaRPr lang="en-US" dirty="0"/>
          </a:p>
        </p:txBody>
      </p:sp>
      <p:sp>
        <p:nvSpPr>
          <p:cNvPr id="4" name="Footer Placeholder 3">
            <a:extLst>
              <a:ext uri="{FF2B5EF4-FFF2-40B4-BE49-F238E27FC236}">
                <a16:creationId xmlns:a16="http://schemas.microsoft.com/office/drawing/2014/main" id="{B7CFF186-9736-43C3-9F71-8E830389870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9D7872B-F5E7-41F6-9DDF-2B98B1C72D4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29</a:t>
            </a:fld>
            <a:endParaRPr lang="en-US" altLang="en-US"/>
          </a:p>
        </p:txBody>
      </p:sp>
    </p:spTree>
    <p:extLst>
      <p:ext uri="{BB962C8B-B14F-4D97-AF65-F5344CB8AC3E}">
        <p14:creationId xmlns:p14="http://schemas.microsoft.com/office/powerpoint/2010/main" val="26883324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228600"/>
            <a:ext cx="7772400" cy="381000"/>
          </a:xfrm>
        </p:spPr>
        <p:txBody>
          <a:bodyPr>
            <a:normAutofit fontScale="90000"/>
          </a:bodyPr>
          <a:lstStyle/>
          <a:p>
            <a:r>
              <a:rPr lang="en-US" sz="2400" dirty="0">
                <a:solidFill>
                  <a:srgbClr val="7030A0"/>
                </a:solidFill>
              </a:rPr>
              <a:t>Agenda – 802.24-19-0011r2</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3</a:t>
            </a:fld>
            <a:endParaRPr lang="en-US" altLang="en-US"/>
          </a:p>
        </p:txBody>
      </p:sp>
      <p:graphicFrame>
        <p:nvGraphicFramePr>
          <p:cNvPr id="6" name="Table 5">
            <a:extLst>
              <a:ext uri="{FF2B5EF4-FFF2-40B4-BE49-F238E27FC236}">
                <a16:creationId xmlns:a16="http://schemas.microsoft.com/office/drawing/2014/main" id="{EED5A776-1C9C-400F-A4CF-2B018024ADEF}"/>
              </a:ext>
            </a:extLst>
          </p:cNvPr>
          <p:cNvGraphicFramePr>
            <a:graphicFrameLocks noGrp="1"/>
          </p:cNvGraphicFramePr>
          <p:nvPr>
            <p:extLst>
              <p:ext uri="{D42A27DB-BD31-4B8C-83A1-F6EECF244321}">
                <p14:modId xmlns:p14="http://schemas.microsoft.com/office/powerpoint/2010/main" val="3982871041"/>
              </p:ext>
            </p:extLst>
          </p:nvPr>
        </p:nvGraphicFramePr>
        <p:xfrm>
          <a:off x="914401" y="838200"/>
          <a:ext cx="10566398" cy="5410198"/>
        </p:xfrm>
        <a:graphic>
          <a:graphicData uri="http://schemas.openxmlformats.org/drawingml/2006/table">
            <a:tbl>
              <a:tblPr>
                <a:tableStyleId>{5C22544A-7EE6-4342-B048-85BDC9FD1C3A}</a:tableStyleId>
              </a:tblPr>
              <a:tblGrid>
                <a:gridCol w="787270">
                  <a:extLst>
                    <a:ext uri="{9D8B030D-6E8A-4147-A177-3AD203B41FA5}">
                      <a16:colId xmlns:a16="http://schemas.microsoft.com/office/drawing/2014/main" val="614105980"/>
                    </a:ext>
                  </a:extLst>
                </a:gridCol>
                <a:gridCol w="6977373">
                  <a:extLst>
                    <a:ext uri="{9D8B030D-6E8A-4147-A177-3AD203B41FA5}">
                      <a16:colId xmlns:a16="http://schemas.microsoft.com/office/drawing/2014/main" val="187079256"/>
                    </a:ext>
                  </a:extLst>
                </a:gridCol>
                <a:gridCol w="1377723">
                  <a:extLst>
                    <a:ext uri="{9D8B030D-6E8A-4147-A177-3AD203B41FA5}">
                      <a16:colId xmlns:a16="http://schemas.microsoft.com/office/drawing/2014/main" val="314283167"/>
                    </a:ext>
                  </a:extLst>
                </a:gridCol>
                <a:gridCol w="636762">
                  <a:extLst>
                    <a:ext uri="{9D8B030D-6E8A-4147-A177-3AD203B41FA5}">
                      <a16:colId xmlns:a16="http://schemas.microsoft.com/office/drawing/2014/main" val="1098247655"/>
                    </a:ext>
                  </a:extLst>
                </a:gridCol>
                <a:gridCol w="787270">
                  <a:extLst>
                    <a:ext uri="{9D8B030D-6E8A-4147-A177-3AD203B41FA5}">
                      <a16:colId xmlns:a16="http://schemas.microsoft.com/office/drawing/2014/main" val="1808744850"/>
                    </a:ext>
                  </a:extLst>
                </a:gridCol>
              </a:tblGrid>
              <a:tr h="227174">
                <a:tc gridSpan="2">
                  <a:txBody>
                    <a:bodyPr/>
                    <a:lstStyle/>
                    <a:p>
                      <a:pPr algn="l" fontAlgn="b"/>
                      <a:r>
                        <a:rPr lang="en-US" sz="1100" u="none" strike="noStrike">
                          <a:effectLst/>
                        </a:rPr>
                        <a:t>802.24 Agenda - May 2019, Atlanta, Georgia, USA</a:t>
                      </a:r>
                      <a:endParaRPr lang="en-US" sz="1100" b="1" i="0" u="none" strike="noStrike">
                        <a:solidFill>
                          <a:srgbClr val="000000"/>
                        </a:solidFill>
                        <a:effectLst/>
                        <a:latin typeface="Arial1"/>
                      </a:endParaRPr>
                    </a:p>
                  </a:txBody>
                  <a:tcPr marL="8530" marR="8530" marT="8530" marB="0" anchor="b"/>
                </a:tc>
                <a:tc hMerge="1">
                  <a:txBody>
                    <a:bodyPr/>
                    <a:lstStyle/>
                    <a:p>
                      <a:endParaRPr lang="en-US"/>
                    </a:p>
                  </a:txBody>
                  <a:tcPr/>
                </a:tc>
                <a:tc gridSpan="2">
                  <a:txBody>
                    <a:bodyPr/>
                    <a:lstStyle/>
                    <a:p>
                      <a:pPr algn="l" fontAlgn="b"/>
                      <a:r>
                        <a:rPr lang="en-US" sz="1100" u="none" strike="noStrike" dirty="0">
                          <a:effectLst/>
                        </a:rPr>
                        <a:t>24-19-0011-02-0000</a:t>
                      </a:r>
                      <a:endParaRPr lang="en-US" sz="1100" b="1" i="0" u="none" strike="noStrike" dirty="0">
                        <a:solidFill>
                          <a:srgbClr val="000000"/>
                        </a:solidFill>
                        <a:effectLst/>
                        <a:latin typeface="Arial1"/>
                      </a:endParaRPr>
                    </a:p>
                  </a:txBody>
                  <a:tcPr marL="8530" marR="8530" marT="8530" marB="0" anchor="b"/>
                </a:tc>
                <a:tc hMerge="1">
                  <a:txBody>
                    <a:bodyPr/>
                    <a:lstStyle/>
                    <a:p>
                      <a:endParaRPr lang="en-US"/>
                    </a:p>
                  </a:txBody>
                  <a:tcPr/>
                </a:tc>
                <a:tc>
                  <a:txBody>
                    <a:bodyPr/>
                    <a:lstStyle/>
                    <a:p>
                      <a:pPr algn="l" fontAlgn="b"/>
                      <a:endParaRPr lang="en-US" sz="900" b="0" i="0" u="none" strike="noStrike">
                        <a:solidFill>
                          <a:srgbClr val="000000"/>
                        </a:solidFill>
                        <a:effectLst/>
                        <a:latin typeface="Arial1"/>
                      </a:endParaRPr>
                    </a:p>
                  </a:txBody>
                  <a:tcPr marL="8530" marR="8530" marT="8530" marB="0" anchor="b"/>
                </a:tc>
                <a:extLst>
                  <a:ext uri="{0D108BD9-81ED-4DB2-BD59-A6C34878D82A}">
                    <a16:rowId xmlns:a16="http://schemas.microsoft.com/office/drawing/2014/main" val="3362704155"/>
                  </a:ext>
                </a:extLst>
              </a:tr>
              <a:tr h="216356">
                <a:tc>
                  <a:txBody>
                    <a:bodyPr/>
                    <a:lstStyle/>
                    <a:p>
                      <a:pPr algn="ctr" fontAlgn="b"/>
                      <a:endParaRPr lang="en-US" sz="900" b="0" i="0" u="none" strike="noStrike">
                        <a:solidFill>
                          <a:srgbClr val="000000"/>
                        </a:solidFill>
                        <a:effectLst/>
                        <a:latin typeface="Times New Roman1"/>
                      </a:endParaRPr>
                    </a:p>
                  </a:txBody>
                  <a:tcPr marL="8530" marR="8530" marT="8530" marB="0" anchor="b"/>
                </a:tc>
                <a:tc>
                  <a:txBody>
                    <a:bodyPr/>
                    <a:lstStyle/>
                    <a:p>
                      <a:pPr algn="l" fontAlgn="b"/>
                      <a:endParaRPr lang="en-US" sz="900" b="0" i="0" u="none" strike="noStrike">
                        <a:solidFill>
                          <a:srgbClr val="000000"/>
                        </a:solidFill>
                        <a:effectLst/>
                        <a:latin typeface="Times New Roman1"/>
                      </a:endParaRPr>
                    </a:p>
                  </a:txBody>
                  <a:tcPr marL="8530" marR="8530" marT="8530" marB="0" anchor="b"/>
                </a:tc>
                <a:tc>
                  <a:txBody>
                    <a:bodyPr/>
                    <a:lstStyle/>
                    <a:p>
                      <a:pPr algn="l" fontAlgn="b"/>
                      <a:endParaRPr lang="en-US" sz="1000" b="0" i="0" u="none" strike="noStrike">
                        <a:solidFill>
                          <a:srgbClr val="000000"/>
                        </a:solidFill>
                        <a:effectLst/>
                        <a:latin typeface="Times New Roman1"/>
                      </a:endParaRPr>
                    </a:p>
                  </a:txBody>
                  <a:tcPr marL="8530" marR="8530" marT="8530" marB="0" anchor="b"/>
                </a:tc>
                <a:tc>
                  <a:txBody>
                    <a:bodyPr/>
                    <a:lstStyle/>
                    <a:p>
                      <a:pPr algn="l" fontAlgn="b"/>
                      <a:endParaRPr lang="en-US" sz="900" b="0" i="0" u="none" strike="noStrike">
                        <a:solidFill>
                          <a:srgbClr val="000000"/>
                        </a:solidFill>
                        <a:effectLst/>
                        <a:latin typeface="Times New Roman" panose="02020603050405020304" pitchFamily="18" charset="0"/>
                      </a:endParaRPr>
                    </a:p>
                  </a:txBody>
                  <a:tcPr marL="8530" marR="8530" marT="8530" marB="0" anchor="b"/>
                </a:tc>
                <a:tc>
                  <a:txBody>
                    <a:bodyPr/>
                    <a:lstStyle/>
                    <a:p>
                      <a:pPr algn="l" fontAlgn="b"/>
                      <a:endParaRPr lang="en-US" sz="1000" b="0" i="0" u="none" strike="noStrike">
                        <a:solidFill>
                          <a:srgbClr val="000000"/>
                        </a:solidFill>
                        <a:effectLst/>
                        <a:latin typeface="Times New Roman1"/>
                      </a:endParaRPr>
                    </a:p>
                  </a:txBody>
                  <a:tcPr marL="8530" marR="8530" marT="8530" marB="0" anchor="b"/>
                </a:tc>
                <a:extLst>
                  <a:ext uri="{0D108BD9-81ED-4DB2-BD59-A6C34878D82A}">
                    <a16:rowId xmlns:a16="http://schemas.microsoft.com/office/drawing/2014/main" val="2159258059"/>
                  </a:ext>
                </a:extLst>
              </a:tr>
              <a:tr h="223424">
                <a:tc>
                  <a:txBody>
                    <a:bodyPr/>
                    <a:lstStyle/>
                    <a:p>
                      <a:pPr algn="ctr" fontAlgn="t"/>
                      <a:r>
                        <a:rPr lang="en-US" sz="1100" u="none" strike="noStrike">
                          <a:effectLst/>
                        </a:rPr>
                        <a:t>1</a:t>
                      </a:r>
                      <a:endParaRPr lang="en-US" sz="1100" b="1" i="0" u="none" strike="noStrike">
                        <a:solidFill>
                          <a:srgbClr val="000000"/>
                        </a:solidFill>
                        <a:effectLst/>
                        <a:latin typeface="Times New Roman1"/>
                      </a:endParaRPr>
                    </a:p>
                  </a:txBody>
                  <a:tcPr marL="8530" marR="8530" marT="8530" marB="0"/>
                </a:tc>
                <a:tc>
                  <a:txBody>
                    <a:bodyPr/>
                    <a:lstStyle/>
                    <a:p>
                      <a:pPr algn="ctr" fontAlgn="b"/>
                      <a:r>
                        <a:rPr lang="en-US" sz="1100" u="none" strike="noStrike">
                          <a:effectLst/>
                        </a:rPr>
                        <a:t>Tuesday PM2 session</a:t>
                      </a:r>
                      <a:endParaRPr lang="en-US" sz="1100" b="1" i="0" u="none" strike="noStrike">
                        <a:solidFill>
                          <a:srgbClr val="000000"/>
                        </a:solidFill>
                        <a:effectLst/>
                        <a:latin typeface="Times New Roman1"/>
                      </a:endParaRPr>
                    </a:p>
                  </a:txBody>
                  <a:tcPr marL="8530" marR="8530" marT="8530" marB="0" anchor="b"/>
                </a:tc>
                <a:tc>
                  <a:txBody>
                    <a:bodyPr/>
                    <a:lstStyle/>
                    <a:p>
                      <a:pPr algn="l" fontAlgn="b"/>
                      <a:endParaRPr lang="en-US" sz="1000" b="0" i="0" u="none" strike="noStrike">
                        <a:solidFill>
                          <a:srgbClr val="000000"/>
                        </a:solidFill>
                        <a:effectLst/>
                        <a:latin typeface="Arial1"/>
                      </a:endParaRPr>
                    </a:p>
                  </a:txBody>
                  <a:tcPr marL="8530" marR="8530" marT="8530" marB="0" anchor="b"/>
                </a:tc>
                <a:tc>
                  <a:txBody>
                    <a:bodyPr/>
                    <a:lstStyle/>
                    <a:p>
                      <a:pPr algn="l" fontAlgn="b"/>
                      <a:endParaRPr lang="en-US" sz="1000" b="0" i="0" u="none" strike="noStrike">
                        <a:solidFill>
                          <a:srgbClr val="000000"/>
                        </a:solidFill>
                        <a:effectLst/>
                        <a:latin typeface="Times New Roman" panose="02020603050405020304" pitchFamily="18" charset="0"/>
                      </a:endParaRPr>
                    </a:p>
                  </a:txBody>
                  <a:tcPr marL="8530" marR="8530" marT="8530" marB="0" anchor="b"/>
                </a:tc>
                <a:tc>
                  <a:txBody>
                    <a:bodyPr/>
                    <a:lstStyle/>
                    <a:p>
                      <a:pPr algn="l" fontAlgn="b"/>
                      <a:endParaRPr lang="en-US" sz="1000" b="0" i="0" u="none" strike="noStrike">
                        <a:solidFill>
                          <a:srgbClr val="000000"/>
                        </a:solidFill>
                        <a:effectLst/>
                        <a:latin typeface="Arial1"/>
                      </a:endParaRPr>
                    </a:p>
                  </a:txBody>
                  <a:tcPr marL="8530" marR="8530" marT="8530" marB="0" anchor="b"/>
                </a:tc>
                <a:extLst>
                  <a:ext uri="{0D108BD9-81ED-4DB2-BD59-A6C34878D82A}">
                    <a16:rowId xmlns:a16="http://schemas.microsoft.com/office/drawing/2014/main" val="1302183106"/>
                  </a:ext>
                </a:extLst>
              </a:tr>
              <a:tr h="216356">
                <a:tc>
                  <a:txBody>
                    <a:bodyPr/>
                    <a:lstStyle/>
                    <a:p>
                      <a:pPr algn="ctr" fontAlgn="t"/>
                      <a:r>
                        <a:rPr lang="en-US" sz="1000" u="none" strike="noStrike">
                          <a:effectLst/>
                        </a:rPr>
                        <a:t>1.1</a:t>
                      </a:r>
                      <a:endParaRPr lang="en-US" sz="1000" b="0" i="0" u="none" strike="noStrike">
                        <a:solidFill>
                          <a:srgbClr val="000000"/>
                        </a:solidFill>
                        <a:effectLst/>
                        <a:latin typeface="Times New Roman1"/>
                      </a:endParaRPr>
                    </a:p>
                  </a:txBody>
                  <a:tcPr marL="8530" marR="8530" marT="8530" marB="0"/>
                </a:tc>
                <a:tc>
                  <a:txBody>
                    <a:bodyPr/>
                    <a:lstStyle/>
                    <a:p>
                      <a:pPr algn="l" fontAlgn="t"/>
                      <a:r>
                        <a:rPr lang="en-US" sz="1000" u="none" strike="noStrike" dirty="0">
                          <a:effectLst/>
                        </a:rPr>
                        <a:t>Call session to order, present “Guidelines for IEEE SA meetings”, Quorum</a:t>
                      </a:r>
                      <a:endParaRPr lang="en-US" sz="1000" b="0" i="0" u="none" strike="noStrike" dirty="0">
                        <a:solidFill>
                          <a:srgbClr val="000000"/>
                        </a:solidFill>
                        <a:effectLst/>
                        <a:latin typeface="Times New Roman" panose="02020603050405020304" pitchFamily="18" charset="0"/>
                      </a:endParaRPr>
                    </a:p>
                  </a:txBody>
                  <a:tcPr marL="8530" marR="8530" marT="8530" marB="0"/>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8530" marR="8530" marT="8530" marB="0" anchor="b"/>
                </a:tc>
                <a:tc>
                  <a:txBody>
                    <a:bodyPr/>
                    <a:lstStyle/>
                    <a:p>
                      <a:pPr algn="r" fontAlgn="b"/>
                      <a:r>
                        <a:rPr lang="en-US" sz="1000" u="none" strike="noStrike">
                          <a:effectLst/>
                        </a:rPr>
                        <a:t>5</a:t>
                      </a:r>
                      <a:endParaRPr lang="en-US" sz="1000" b="0" i="0" u="none" strike="noStrike">
                        <a:solidFill>
                          <a:srgbClr val="000000"/>
                        </a:solidFill>
                        <a:effectLst/>
                        <a:latin typeface="Times New Roman" panose="02020603050405020304" pitchFamily="18" charset="0"/>
                      </a:endParaRPr>
                    </a:p>
                  </a:txBody>
                  <a:tcPr marL="8530" marR="8530" marT="8530" marB="0" anchor="b"/>
                </a:tc>
                <a:tc>
                  <a:txBody>
                    <a:bodyPr/>
                    <a:lstStyle/>
                    <a:p>
                      <a:pPr algn="r" fontAlgn="b"/>
                      <a:r>
                        <a:rPr lang="en-US" sz="1000" u="none" strike="noStrike">
                          <a:effectLst/>
                        </a:rPr>
                        <a:t>4:00 PM</a:t>
                      </a:r>
                      <a:endParaRPr lang="en-US" sz="1000" b="0" i="0" u="none" strike="noStrike">
                        <a:solidFill>
                          <a:srgbClr val="000000"/>
                        </a:solidFill>
                        <a:effectLst/>
                        <a:latin typeface="Times New Roman1"/>
                      </a:endParaRPr>
                    </a:p>
                  </a:txBody>
                  <a:tcPr marL="8530" marR="8530" marT="8530" marB="0" anchor="b"/>
                </a:tc>
                <a:extLst>
                  <a:ext uri="{0D108BD9-81ED-4DB2-BD59-A6C34878D82A}">
                    <a16:rowId xmlns:a16="http://schemas.microsoft.com/office/drawing/2014/main" val="2453779563"/>
                  </a:ext>
                </a:extLst>
              </a:tr>
              <a:tr h="216356">
                <a:tc>
                  <a:txBody>
                    <a:bodyPr/>
                    <a:lstStyle/>
                    <a:p>
                      <a:pPr algn="ctr" fontAlgn="t"/>
                      <a:r>
                        <a:rPr lang="en-US" sz="1000" u="none" strike="noStrike">
                          <a:effectLst/>
                        </a:rPr>
                        <a:t>1.2</a:t>
                      </a:r>
                      <a:endParaRPr lang="en-US" sz="1000" b="0" i="0" u="none" strike="noStrike">
                        <a:solidFill>
                          <a:srgbClr val="000000"/>
                        </a:solidFill>
                        <a:effectLst/>
                        <a:latin typeface="Times New Roman1"/>
                      </a:endParaRPr>
                    </a:p>
                  </a:txBody>
                  <a:tcPr marL="8530" marR="8530" marT="8530" marB="0"/>
                </a:tc>
                <a:tc>
                  <a:txBody>
                    <a:bodyPr/>
                    <a:lstStyle/>
                    <a:p>
                      <a:pPr algn="l" fontAlgn="t"/>
                      <a:r>
                        <a:rPr lang="en-US" sz="1000" u="none" strike="noStrike">
                          <a:effectLst/>
                        </a:rPr>
                        <a:t>Review of Agenda / Approval of Agenda</a:t>
                      </a:r>
                      <a:endParaRPr lang="en-US" sz="1000" b="0" i="0" u="none" strike="noStrike">
                        <a:solidFill>
                          <a:srgbClr val="000000"/>
                        </a:solidFill>
                        <a:effectLst/>
                        <a:latin typeface="Times New Roman" panose="02020603050405020304" pitchFamily="18" charset="0"/>
                      </a:endParaRPr>
                    </a:p>
                  </a:txBody>
                  <a:tcPr marL="8530" marR="8530" marT="8530" marB="0"/>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8530" marR="8530" marT="8530" marB="0" anchor="b"/>
                </a:tc>
                <a:tc>
                  <a:txBody>
                    <a:bodyPr/>
                    <a:lstStyle/>
                    <a:p>
                      <a:pPr algn="r" fontAlgn="b"/>
                      <a:r>
                        <a:rPr lang="en-US" sz="1000" u="none" strike="noStrike">
                          <a:effectLst/>
                        </a:rPr>
                        <a:t>5</a:t>
                      </a:r>
                      <a:endParaRPr lang="en-US" sz="1000" b="0" i="0" u="none" strike="noStrike">
                        <a:solidFill>
                          <a:srgbClr val="000000"/>
                        </a:solidFill>
                        <a:effectLst/>
                        <a:latin typeface="Times New Roman" panose="02020603050405020304" pitchFamily="18" charset="0"/>
                      </a:endParaRPr>
                    </a:p>
                  </a:txBody>
                  <a:tcPr marL="8530" marR="8530" marT="8530" marB="0" anchor="b"/>
                </a:tc>
                <a:tc>
                  <a:txBody>
                    <a:bodyPr/>
                    <a:lstStyle/>
                    <a:p>
                      <a:pPr algn="r" fontAlgn="b"/>
                      <a:r>
                        <a:rPr lang="en-US" sz="1000" u="none" strike="noStrike">
                          <a:effectLst/>
                        </a:rPr>
                        <a:t>4:05 PM</a:t>
                      </a:r>
                      <a:endParaRPr lang="en-US" sz="1000" b="0" i="0" u="none" strike="noStrike">
                        <a:solidFill>
                          <a:srgbClr val="000000"/>
                        </a:solidFill>
                        <a:effectLst/>
                        <a:latin typeface="Times New Roman1"/>
                      </a:endParaRPr>
                    </a:p>
                  </a:txBody>
                  <a:tcPr marL="8530" marR="8530" marT="8530" marB="0" anchor="b"/>
                </a:tc>
                <a:extLst>
                  <a:ext uri="{0D108BD9-81ED-4DB2-BD59-A6C34878D82A}">
                    <a16:rowId xmlns:a16="http://schemas.microsoft.com/office/drawing/2014/main" val="3419168713"/>
                  </a:ext>
                </a:extLst>
              </a:tr>
              <a:tr h="216356">
                <a:tc>
                  <a:txBody>
                    <a:bodyPr/>
                    <a:lstStyle/>
                    <a:p>
                      <a:pPr algn="ctr" fontAlgn="t"/>
                      <a:r>
                        <a:rPr lang="en-US" sz="1000" u="none" strike="noStrike">
                          <a:effectLst/>
                        </a:rPr>
                        <a:t>1.3</a:t>
                      </a:r>
                      <a:endParaRPr lang="en-US" sz="1000" b="0" i="0" u="none" strike="noStrike">
                        <a:solidFill>
                          <a:srgbClr val="000000"/>
                        </a:solidFill>
                        <a:effectLst/>
                        <a:latin typeface="Times New Roman1"/>
                      </a:endParaRPr>
                    </a:p>
                  </a:txBody>
                  <a:tcPr marL="8530" marR="8530" marT="8530" marB="0"/>
                </a:tc>
                <a:tc>
                  <a:txBody>
                    <a:bodyPr/>
                    <a:lstStyle/>
                    <a:p>
                      <a:pPr algn="l" fontAlgn="t"/>
                      <a:r>
                        <a:rPr lang="en-US" sz="1000" u="none" strike="noStrike">
                          <a:effectLst/>
                        </a:rPr>
                        <a:t>Approve minutes from prior TAG meeting</a:t>
                      </a:r>
                      <a:endParaRPr lang="en-US" sz="1000" b="0" i="0" u="none" strike="noStrike">
                        <a:solidFill>
                          <a:srgbClr val="000000"/>
                        </a:solidFill>
                        <a:effectLst/>
                        <a:latin typeface="Times New Roman" panose="02020603050405020304" pitchFamily="18" charset="0"/>
                      </a:endParaRPr>
                    </a:p>
                  </a:txBody>
                  <a:tcPr marL="8530" marR="8530" marT="8530" marB="0"/>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8530" marR="8530" marT="8530" marB="0" anchor="b"/>
                </a:tc>
                <a:tc>
                  <a:txBody>
                    <a:bodyPr/>
                    <a:lstStyle/>
                    <a:p>
                      <a:pPr algn="r" fontAlgn="b"/>
                      <a:r>
                        <a:rPr lang="en-US" sz="1000" u="none" strike="noStrike">
                          <a:effectLst/>
                        </a:rPr>
                        <a:t>5</a:t>
                      </a:r>
                      <a:endParaRPr lang="en-US" sz="1000" b="0" i="0" u="none" strike="noStrike">
                        <a:solidFill>
                          <a:srgbClr val="000000"/>
                        </a:solidFill>
                        <a:effectLst/>
                        <a:latin typeface="Times New Roman" panose="02020603050405020304" pitchFamily="18" charset="0"/>
                      </a:endParaRPr>
                    </a:p>
                  </a:txBody>
                  <a:tcPr marL="8530" marR="8530" marT="8530" marB="0" anchor="b"/>
                </a:tc>
                <a:tc>
                  <a:txBody>
                    <a:bodyPr/>
                    <a:lstStyle/>
                    <a:p>
                      <a:pPr algn="r" fontAlgn="b"/>
                      <a:r>
                        <a:rPr lang="en-US" sz="1000" u="none" strike="noStrike">
                          <a:effectLst/>
                        </a:rPr>
                        <a:t>4:10 PM</a:t>
                      </a:r>
                      <a:endParaRPr lang="en-US" sz="1000" b="0" i="0" u="none" strike="noStrike">
                        <a:solidFill>
                          <a:srgbClr val="000000"/>
                        </a:solidFill>
                        <a:effectLst/>
                        <a:latin typeface="Times New Roman1"/>
                      </a:endParaRPr>
                    </a:p>
                  </a:txBody>
                  <a:tcPr marL="8530" marR="8530" marT="8530" marB="0" anchor="b"/>
                </a:tc>
                <a:extLst>
                  <a:ext uri="{0D108BD9-81ED-4DB2-BD59-A6C34878D82A}">
                    <a16:rowId xmlns:a16="http://schemas.microsoft.com/office/drawing/2014/main" val="1557432252"/>
                  </a:ext>
                </a:extLst>
              </a:tr>
              <a:tr h="216356">
                <a:tc>
                  <a:txBody>
                    <a:bodyPr/>
                    <a:lstStyle/>
                    <a:p>
                      <a:pPr algn="ctr" fontAlgn="t"/>
                      <a:r>
                        <a:rPr lang="en-US" sz="1000" u="none" strike="noStrike">
                          <a:effectLst/>
                        </a:rPr>
                        <a:t>1.4</a:t>
                      </a:r>
                      <a:endParaRPr lang="en-US" sz="1000" b="0" i="0" u="none" strike="noStrike">
                        <a:solidFill>
                          <a:srgbClr val="000000"/>
                        </a:solidFill>
                        <a:effectLst/>
                        <a:latin typeface="Times New Roman1"/>
                      </a:endParaRPr>
                    </a:p>
                  </a:txBody>
                  <a:tcPr marL="8530" marR="8530" marT="8530" marB="0"/>
                </a:tc>
                <a:tc>
                  <a:txBody>
                    <a:bodyPr/>
                    <a:lstStyle/>
                    <a:p>
                      <a:pPr algn="l" fontAlgn="t"/>
                      <a:r>
                        <a:rPr lang="en-US" sz="1000" u="none" strike="noStrike">
                          <a:effectLst/>
                        </a:rPr>
                        <a:t>Introduction/meeting objectives / Review action items from previous meeting</a:t>
                      </a:r>
                      <a:endParaRPr lang="en-US" sz="1000" b="0" i="0" u="none" strike="noStrike">
                        <a:solidFill>
                          <a:srgbClr val="000000"/>
                        </a:solidFill>
                        <a:effectLst/>
                        <a:latin typeface="Times New Roman" panose="02020603050405020304" pitchFamily="18" charset="0"/>
                      </a:endParaRPr>
                    </a:p>
                  </a:txBody>
                  <a:tcPr marL="8530" marR="8530" marT="8530" marB="0"/>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8530" marR="8530" marT="8530" marB="0" anchor="b"/>
                </a:tc>
                <a:tc>
                  <a:txBody>
                    <a:bodyPr/>
                    <a:lstStyle/>
                    <a:p>
                      <a:pPr algn="r" fontAlgn="b"/>
                      <a:r>
                        <a:rPr lang="en-US" sz="1000" u="none" strike="noStrike">
                          <a:effectLst/>
                        </a:rPr>
                        <a:t>5</a:t>
                      </a:r>
                      <a:endParaRPr lang="en-US" sz="1000" b="0" i="0" u="none" strike="noStrike">
                        <a:solidFill>
                          <a:srgbClr val="000000"/>
                        </a:solidFill>
                        <a:effectLst/>
                        <a:latin typeface="Times New Roman" panose="02020603050405020304" pitchFamily="18" charset="0"/>
                      </a:endParaRPr>
                    </a:p>
                  </a:txBody>
                  <a:tcPr marL="8530" marR="8530" marT="8530" marB="0" anchor="b"/>
                </a:tc>
                <a:tc>
                  <a:txBody>
                    <a:bodyPr/>
                    <a:lstStyle/>
                    <a:p>
                      <a:pPr algn="r" fontAlgn="b"/>
                      <a:r>
                        <a:rPr lang="en-US" sz="1000" u="none" strike="noStrike">
                          <a:effectLst/>
                        </a:rPr>
                        <a:t>4:15 PM</a:t>
                      </a:r>
                      <a:endParaRPr lang="en-US" sz="1000" b="0" i="0" u="none" strike="noStrike">
                        <a:solidFill>
                          <a:srgbClr val="000000"/>
                        </a:solidFill>
                        <a:effectLst/>
                        <a:latin typeface="Times New Roman1"/>
                      </a:endParaRPr>
                    </a:p>
                  </a:txBody>
                  <a:tcPr marL="8530" marR="8530" marT="8530" marB="0" anchor="b"/>
                </a:tc>
                <a:extLst>
                  <a:ext uri="{0D108BD9-81ED-4DB2-BD59-A6C34878D82A}">
                    <a16:rowId xmlns:a16="http://schemas.microsoft.com/office/drawing/2014/main" val="2188264782"/>
                  </a:ext>
                </a:extLst>
              </a:tr>
              <a:tr h="216356">
                <a:tc>
                  <a:txBody>
                    <a:bodyPr/>
                    <a:lstStyle/>
                    <a:p>
                      <a:pPr algn="ctr" fontAlgn="t"/>
                      <a:r>
                        <a:rPr lang="en-US" sz="1000" u="none" strike="noStrike">
                          <a:effectLst/>
                        </a:rPr>
                        <a:t>1.5</a:t>
                      </a:r>
                      <a:endParaRPr lang="en-US" sz="1000" b="0" i="0" u="none" strike="noStrike">
                        <a:solidFill>
                          <a:srgbClr val="000000"/>
                        </a:solidFill>
                        <a:effectLst/>
                        <a:latin typeface="Times New Roman1"/>
                      </a:endParaRPr>
                    </a:p>
                  </a:txBody>
                  <a:tcPr marL="8530" marR="8530" marT="8530" marB="0"/>
                </a:tc>
                <a:tc>
                  <a:txBody>
                    <a:bodyPr/>
                    <a:lstStyle/>
                    <a:p>
                      <a:pPr algn="l" fontAlgn="t"/>
                      <a:r>
                        <a:rPr lang="en-US" sz="1000" u="none" strike="noStrike">
                          <a:effectLst/>
                        </a:rPr>
                        <a:t>Liaison Review </a:t>
                      </a:r>
                      <a:endParaRPr lang="en-US" sz="1000" b="0" i="0" u="none" strike="noStrike">
                        <a:solidFill>
                          <a:srgbClr val="000000"/>
                        </a:solidFill>
                        <a:effectLst/>
                        <a:latin typeface="Times New Roman" panose="02020603050405020304" pitchFamily="18" charset="0"/>
                      </a:endParaRPr>
                    </a:p>
                  </a:txBody>
                  <a:tcPr marL="8530" marR="8530" marT="8530" marB="0"/>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8530" marR="8530" marT="8530" marB="0" anchor="b"/>
                </a:tc>
                <a:tc>
                  <a:txBody>
                    <a:bodyPr/>
                    <a:lstStyle/>
                    <a:p>
                      <a:pPr algn="r" fontAlgn="b"/>
                      <a:r>
                        <a:rPr lang="en-US" sz="1000" u="none" strike="noStrike">
                          <a:effectLst/>
                        </a:rPr>
                        <a:t>10</a:t>
                      </a:r>
                      <a:endParaRPr lang="en-US" sz="1000" b="0" i="0" u="none" strike="noStrike">
                        <a:solidFill>
                          <a:srgbClr val="000000"/>
                        </a:solidFill>
                        <a:effectLst/>
                        <a:latin typeface="Times New Roman" panose="02020603050405020304" pitchFamily="18" charset="0"/>
                      </a:endParaRPr>
                    </a:p>
                  </a:txBody>
                  <a:tcPr marL="8530" marR="8530" marT="8530" marB="0" anchor="b"/>
                </a:tc>
                <a:tc>
                  <a:txBody>
                    <a:bodyPr/>
                    <a:lstStyle/>
                    <a:p>
                      <a:pPr algn="r" fontAlgn="b"/>
                      <a:r>
                        <a:rPr lang="en-US" sz="1000" u="none" strike="noStrike">
                          <a:effectLst/>
                        </a:rPr>
                        <a:t>4:20 PM</a:t>
                      </a:r>
                      <a:endParaRPr lang="en-US" sz="1000" b="0" i="0" u="none" strike="noStrike">
                        <a:solidFill>
                          <a:srgbClr val="000000"/>
                        </a:solidFill>
                        <a:effectLst/>
                        <a:latin typeface="Times New Roman1"/>
                      </a:endParaRPr>
                    </a:p>
                  </a:txBody>
                  <a:tcPr marL="8530" marR="8530" marT="8530" marB="0" anchor="b"/>
                </a:tc>
                <a:extLst>
                  <a:ext uri="{0D108BD9-81ED-4DB2-BD59-A6C34878D82A}">
                    <a16:rowId xmlns:a16="http://schemas.microsoft.com/office/drawing/2014/main" val="3884204943"/>
                  </a:ext>
                </a:extLst>
              </a:tr>
              <a:tr h="216356">
                <a:tc>
                  <a:txBody>
                    <a:bodyPr/>
                    <a:lstStyle/>
                    <a:p>
                      <a:pPr algn="ctr" fontAlgn="t"/>
                      <a:r>
                        <a:rPr lang="en-US" sz="1000" u="none" strike="noStrike">
                          <a:effectLst/>
                        </a:rPr>
                        <a:t>1.6</a:t>
                      </a:r>
                      <a:endParaRPr lang="en-US" sz="1000" b="0" i="0" u="none" strike="noStrike">
                        <a:solidFill>
                          <a:srgbClr val="000000"/>
                        </a:solidFill>
                        <a:effectLst/>
                        <a:latin typeface="Times New Roman1"/>
                      </a:endParaRPr>
                    </a:p>
                  </a:txBody>
                  <a:tcPr marL="8530" marR="8530" marT="8530" marB="0"/>
                </a:tc>
                <a:tc>
                  <a:txBody>
                    <a:bodyPr/>
                    <a:lstStyle/>
                    <a:p>
                      <a:pPr algn="l" fontAlgn="t"/>
                      <a:r>
                        <a:rPr lang="en-US" sz="1000" u="none" strike="noStrike">
                          <a:effectLst/>
                        </a:rPr>
                        <a:t>802.24.1 Smart Grid Task Group </a:t>
                      </a:r>
                      <a:endParaRPr lang="en-US" sz="1000" b="0" i="0" u="none" strike="noStrike">
                        <a:solidFill>
                          <a:srgbClr val="000000"/>
                        </a:solidFill>
                        <a:effectLst/>
                        <a:latin typeface="Times New Roman" panose="02020603050405020304" pitchFamily="18" charset="0"/>
                      </a:endParaRPr>
                    </a:p>
                  </a:txBody>
                  <a:tcPr marL="8530" marR="8530" marT="8530" marB="0"/>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8530" marR="8530" marT="8530" marB="0" anchor="b"/>
                </a:tc>
                <a:tc>
                  <a:txBody>
                    <a:bodyPr/>
                    <a:lstStyle/>
                    <a:p>
                      <a:pPr algn="r" fontAlgn="b"/>
                      <a:r>
                        <a:rPr lang="en-US" sz="1000" u="none" strike="noStrike">
                          <a:effectLst/>
                        </a:rPr>
                        <a:t>0</a:t>
                      </a:r>
                      <a:endParaRPr lang="en-US" sz="1000" b="0" i="0" u="none" strike="noStrike">
                        <a:solidFill>
                          <a:srgbClr val="000000"/>
                        </a:solidFill>
                        <a:effectLst/>
                        <a:latin typeface="Times New Roman" panose="02020603050405020304" pitchFamily="18" charset="0"/>
                      </a:endParaRPr>
                    </a:p>
                  </a:txBody>
                  <a:tcPr marL="8530" marR="8530" marT="8530" marB="0" anchor="b"/>
                </a:tc>
                <a:tc>
                  <a:txBody>
                    <a:bodyPr/>
                    <a:lstStyle/>
                    <a:p>
                      <a:pPr algn="r" fontAlgn="b"/>
                      <a:r>
                        <a:rPr lang="en-US" sz="1000" u="none" strike="noStrike">
                          <a:effectLst/>
                        </a:rPr>
                        <a:t>4:30 PM</a:t>
                      </a:r>
                      <a:endParaRPr lang="en-US" sz="1000" b="0" i="0" u="none" strike="noStrike">
                        <a:solidFill>
                          <a:srgbClr val="000000"/>
                        </a:solidFill>
                        <a:effectLst/>
                        <a:latin typeface="Times New Roman1"/>
                      </a:endParaRPr>
                    </a:p>
                  </a:txBody>
                  <a:tcPr marL="8530" marR="8530" marT="8530" marB="0" anchor="b"/>
                </a:tc>
                <a:extLst>
                  <a:ext uri="{0D108BD9-81ED-4DB2-BD59-A6C34878D82A}">
                    <a16:rowId xmlns:a16="http://schemas.microsoft.com/office/drawing/2014/main" val="3729006610"/>
                  </a:ext>
                </a:extLst>
              </a:tr>
              <a:tr h="216356">
                <a:tc>
                  <a:txBody>
                    <a:bodyPr/>
                    <a:lstStyle/>
                    <a:p>
                      <a:pPr algn="ctr" fontAlgn="t"/>
                      <a:r>
                        <a:rPr lang="en-US" sz="1000" u="none" strike="noStrike">
                          <a:effectLst/>
                        </a:rPr>
                        <a:t>1.7</a:t>
                      </a:r>
                      <a:endParaRPr lang="en-US" sz="1000" b="0" i="0" u="none" strike="noStrike">
                        <a:solidFill>
                          <a:srgbClr val="000000"/>
                        </a:solidFill>
                        <a:effectLst/>
                        <a:latin typeface="Times New Roman1"/>
                      </a:endParaRPr>
                    </a:p>
                  </a:txBody>
                  <a:tcPr marL="8530" marR="8530" marT="8530" marB="0"/>
                </a:tc>
                <a:tc>
                  <a:txBody>
                    <a:bodyPr/>
                    <a:lstStyle/>
                    <a:p>
                      <a:pPr algn="l" fontAlgn="t"/>
                      <a:r>
                        <a:rPr lang="en-US" sz="1000" u="none" strike="noStrike">
                          <a:effectLst/>
                        </a:rPr>
                        <a:t>ITU and regulatory items</a:t>
                      </a:r>
                      <a:endParaRPr lang="en-US" sz="1000" b="0" i="0" u="none" strike="noStrike">
                        <a:solidFill>
                          <a:srgbClr val="000000"/>
                        </a:solidFill>
                        <a:effectLst/>
                        <a:latin typeface="Times New Roman" panose="02020603050405020304" pitchFamily="18" charset="0"/>
                      </a:endParaRPr>
                    </a:p>
                  </a:txBody>
                  <a:tcPr marL="8530" marR="8530" marT="8530" marB="0"/>
                </a:tc>
                <a:tc>
                  <a:txBody>
                    <a:bodyPr/>
                    <a:lstStyle/>
                    <a:p>
                      <a:pPr algn="l" fontAlgn="b"/>
                      <a:r>
                        <a:rPr lang="en-US" sz="1000" u="none" strike="noStrike">
                          <a:effectLst/>
                        </a:rPr>
                        <a:t>Godfrey/Holcomb</a:t>
                      </a:r>
                      <a:endParaRPr lang="en-US" sz="1000" b="0" i="0" u="none" strike="noStrike">
                        <a:solidFill>
                          <a:srgbClr val="000000"/>
                        </a:solidFill>
                        <a:effectLst/>
                        <a:latin typeface="Times New Roman" panose="02020603050405020304" pitchFamily="18" charset="0"/>
                      </a:endParaRPr>
                    </a:p>
                  </a:txBody>
                  <a:tcPr marL="8530" marR="8530" marT="8530" marB="0" anchor="b"/>
                </a:tc>
                <a:tc>
                  <a:txBody>
                    <a:bodyPr/>
                    <a:lstStyle/>
                    <a:p>
                      <a:pPr algn="r" fontAlgn="b"/>
                      <a:r>
                        <a:rPr lang="en-US" sz="1000" u="none" strike="noStrike">
                          <a:effectLst/>
                        </a:rPr>
                        <a:t>15</a:t>
                      </a:r>
                      <a:endParaRPr lang="en-US" sz="1000" b="0" i="0" u="none" strike="noStrike">
                        <a:solidFill>
                          <a:srgbClr val="000000"/>
                        </a:solidFill>
                        <a:effectLst/>
                        <a:latin typeface="Times New Roman" panose="02020603050405020304" pitchFamily="18" charset="0"/>
                      </a:endParaRPr>
                    </a:p>
                  </a:txBody>
                  <a:tcPr marL="8530" marR="8530" marT="8530" marB="0" anchor="b"/>
                </a:tc>
                <a:tc>
                  <a:txBody>
                    <a:bodyPr/>
                    <a:lstStyle/>
                    <a:p>
                      <a:pPr algn="r" fontAlgn="b"/>
                      <a:r>
                        <a:rPr lang="en-US" sz="1000" u="none" strike="noStrike">
                          <a:effectLst/>
                        </a:rPr>
                        <a:t>4:30 PM</a:t>
                      </a:r>
                      <a:endParaRPr lang="en-US" sz="1000" b="0" i="0" u="none" strike="noStrike">
                        <a:solidFill>
                          <a:srgbClr val="000000"/>
                        </a:solidFill>
                        <a:effectLst/>
                        <a:latin typeface="Times New Roman1"/>
                      </a:endParaRPr>
                    </a:p>
                  </a:txBody>
                  <a:tcPr marL="8530" marR="8530" marT="8530" marB="0" anchor="b"/>
                </a:tc>
                <a:extLst>
                  <a:ext uri="{0D108BD9-81ED-4DB2-BD59-A6C34878D82A}">
                    <a16:rowId xmlns:a16="http://schemas.microsoft.com/office/drawing/2014/main" val="1589513460"/>
                  </a:ext>
                </a:extLst>
              </a:tr>
              <a:tr h="397374">
                <a:tc>
                  <a:txBody>
                    <a:bodyPr/>
                    <a:lstStyle/>
                    <a:p>
                      <a:pPr algn="ctr" fontAlgn="t"/>
                      <a:r>
                        <a:rPr lang="en-US" sz="1000" u="none" strike="noStrike">
                          <a:effectLst/>
                        </a:rPr>
                        <a:t>1.8</a:t>
                      </a:r>
                      <a:endParaRPr lang="en-US" sz="1000" b="0" i="0" u="none" strike="noStrike">
                        <a:solidFill>
                          <a:srgbClr val="000000"/>
                        </a:solidFill>
                        <a:effectLst/>
                        <a:latin typeface="Times New Roman1"/>
                      </a:endParaRPr>
                    </a:p>
                  </a:txBody>
                  <a:tcPr marL="8530" marR="8530" marT="8530" marB="0"/>
                </a:tc>
                <a:tc>
                  <a:txBody>
                    <a:bodyPr/>
                    <a:lstStyle/>
                    <a:p>
                      <a:pPr algn="l" fontAlgn="t"/>
                      <a:r>
                        <a:rPr lang="en-US" sz="1000" u="none" strike="noStrike">
                          <a:effectLst/>
                        </a:rPr>
                        <a:t>Collaboration with 802.21: 'Network Enablers for Seamless HMD-based VR (Virtual Reality)’ </a:t>
                      </a:r>
                      <a:endParaRPr lang="en-US" sz="1000" b="0" i="0" u="none" strike="noStrike">
                        <a:solidFill>
                          <a:srgbClr val="000000"/>
                        </a:solidFill>
                        <a:effectLst/>
                        <a:latin typeface="Times New Roman" panose="02020603050405020304" pitchFamily="18" charset="0"/>
                      </a:endParaRPr>
                    </a:p>
                  </a:txBody>
                  <a:tcPr marL="8530" marR="8530" marT="8530" marB="0"/>
                </a:tc>
                <a:tc>
                  <a:txBody>
                    <a:bodyPr/>
                    <a:lstStyle/>
                    <a:p>
                      <a:pPr algn="l" fontAlgn="b"/>
                      <a:r>
                        <a:rPr lang="en-US" sz="1000" u="none" strike="noStrike">
                          <a:effectLst/>
                        </a:rPr>
                        <a:t>Godfrey / Das</a:t>
                      </a:r>
                      <a:endParaRPr lang="en-US" sz="1000" b="0" i="0" u="none" strike="noStrike">
                        <a:solidFill>
                          <a:srgbClr val="000000"/>
                        </a:solidFill>
                        <a:effectLst/>
                        <a:latin typeface="Times New Roman" panose="02020603050405020304" pitchFamily="18" charset="0"/>
                      </a:endParaRPr>
                    </a:p>
                  </a:txBody>
                  <a:tcPr marL="8530" marR="8530" marT="8530" marB="0" anchor="b"/>
                </a:tc>
                <a:tc>
                  <a:txBody>
                    <a:bodyPr/>
                    <a:lstStyle/>
                    <a:p>
                      <a:pPr algn="r" fontAlgn="b"/>
                      <a:r>
                        <a:rPr lang="en-US" sz="1000" u="none" strike="noStrike">
                          <a:effectLst/>
                        </a:rPr>
                        <a:t>30</a:t>
                      </a:r>
                      <a:endParaRPr lang="en-US" sz="1000" b="0" i="0" u="none" strike="noStrike">
                        <a:solidFill>
                          <a:srgbClr val="000000"/>
                        </a:solidFill>
                        <a:effectLst/>
                        <a:latin typeface="Times New Roman" panose="02020603050405020304" pitchFamily="18" charset="0"/>
                      </a:endParaRPr>
                    </a:p>
                  </a:txBody>
                  <a:tcPr marL="8530" marR="8530" marT="8530" marB="0" anchor="b"/>
                </a:tc>
                <a:tc>
                  <a:txBody>
                    <a:bodyPr/>
                    <a:lstStyle/>
                    <a:p>
                      <a:pPr algn="r" fontAlgn="b"/>
                      <a:r>
                        <a:rPr lang="en-US" sz="1000" u="none" strike="noStrike">
                          <a:effectLst/>
                        </a:rPr>
                        <a:t>4:45 PM</a:t>
                      </a:r>
                      <a:endParaRPr lang="en-US" sz="1000" b="0" i="0" u="none" strike="noStrike">
                        <a:solidFill>
                          <a:srgbClr val="000000"/>
                        </a:solidFill>
                        <a:effectLst/>
                        <a:latin typeface="Times New Roman1"/>
                      </a:endParaRPr>
                    </a:p>
                  </a:txBody>
                  <a:tcPr marL="8530" marR="8530" marT="8530" marB="0" anchor="b"/>
                </a:tc>
                <a:extLst>
                  <a:ext uri="{0D108BD9-81ED-4DB2-BD59-A6C34878D82A}">
                    <a16:rowId xmlns:a16="http://schemas.microsoft.com/office/drawing/2014/main" val="1945494431"/>
                  </a:ext>
                </a:extLst>
              </a:tr>
              <a:tr h="216356">
                <a:tc>
                  <a:txBody>
                    <a:bodyPr/>
                    <a:lstStyle/>
                    <a:p>
                      <a:pPr algn="ctr" fontAlgn="t"/>
                      <a:r>
                        <a:rPr lang="en-US" sz="1000" u="none" strike="noStrike">
                          <a:effectLst/>
                        </a:rPr>
                        <a:t>1.9</a:t>
                      </a:r>
                      <a:endParaRPr lang="en-US" sz="1000" b="0" i="0" u="none" strike="noStrike">
                        <a:solidFill>
                          <a:srgbClr val="000000"/>
                        </a:solidFill>
                        <a:effectLst/>
                        <a:latin typeface="Times New Roman1"/>
                      </a:endParaRPr>
                    </a:p>
                  </a:txBody>
                  <a:tcPr marL="8530" marR="8530" marT="8530" marB="0"/>
                </a:tc>
                <a:tc>
                  <a:txBody>
                    <a:bodyPr/>
                    <a:lstStyle/>
                    <a:p>
                      <a:pPr algn="l" fontAlgn="t"/>
                      <a:r>
                        <a:rPr lang="en-US" sz="1000" u="none" strike="noStrike">
                          <a:effectLst/>
                        </a:rPr>
                        <a:t>Progressing "Network Integration" concept into a project</a:t>
                      </a:r>
                      <a:endParaRPr lang="en-US" sz="1000" b="0" i="0" u="none" strike="noStrike">
                        <a:solidFill>
                          <a:srgbClr val="000000"/>
                        </a:solidFill>
                        <a:effectLst/>
                        <a:latin typeface="Times New Roman" panose="02020603050405020304" pitchFamily="18" charset="0"/>
                      </a:endParaRPr>
                    </a:p>
                  </a:txBody>
                  <a:tcPr marL="8530" marR="8530" marT="8530" marB="0"/>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8530" marR="8530" marT="8530" marB="0" anchor="b"/>
                </a:tc>
                <a:tc>
                  <a:txBody>
                    <a:bodyPr/>
                    <a:lstStyle/>
                    <a:p>
                      <a:pPr algn="r" fontAlgn="b"/>
                      <a:r>
                        <a:rPr lang="en-US" sz="1000" u="none" strike="noStrike">
                          <a:effectLst/>
                        </a:rPr>
                        <a:t>30</a:t>
                      </a:r>
                      <a:endParaRPr lang="en-US" sz="1000" b="0" i="0" u="none" strike="noStrike">
                        <a:solidFill>
                          <a:srgbClr val="000000"/>
                        </a:solidFill>
                        <a:effectLst/>
                        <a:latin typeface="Times New Roman" panose="02020603050405020304" pitchFamily="18" charset="0"/>
                      </a:endParaRPr>
                    </a:p>
                  </a:txBody>
                  <a:tcPr marL="8530" marR="8530" marT="8530" marB="0" anchor="b"/>
                </a:tc>
                <a:tc>
                  <a:txBody>
                    <a:bodyPr/>
                    <a:lstStyle/>
                    <a:p>
                      <a:pPr algn="r" fontAlgn="b"/>
                      <a:r>
                        <a:rPr lang="en-US" sz="1000" u="none" strike="noStrike">
                          <a:effectLst/>
                        </a:rPr>
                        <a:t>5:15 PM</a:t>
                      </a:r>
                      <a:endParaRPr lang="en-US" sz="1000" b="0" i="0" u="none" strike="noStrike">
                        <a:solidFill>
                          <a:srgbClr val="000000"/>
                        </a:solidFill>
                        <a:effectLst/>
                        <a:latin typeface="Times New Roman1"/>
                      </a:endParaRPr>
                    </a:p>
                  </a:txBody>
                  <a:tcPr marL="8530" marR="8530" marT="8530" marB="0" anchor="b"/>
                </a:tc>
                <a:extLst>
                  <a:ext uri="{0D108BD9-81ED-4DB2-BD59-A6C34878D82A}">
                    <a16:rowId xmlns:a16="http://schemas.microsoft.com/office/drawing/2014/main" val="3685482590"/>
                  </a:ext>
                </a:extLst>
              </a:tr>
              <a:tr h="216356">
                <a:tc>
                  <a:txBody>
                    <a:bodyPr/>
                    <a:lstStyle/>
                    <a:p>
                      <a:pPr algn="ctr" fontAlgn="t"/>
                      <a:r>
                        <a:rPr lang="en-US" sz="1000" u="none" strike="noStrike">
                          <a:effectLst/>
                        </a:rPr>
                        <a:t>2</a:t>
                      </a:r>
                      <a:endParaRPr lang="en-US" sz="1000" b="0" i="0" u="none" strike="noStrike">
                        <a:solidFill>
                          <a:srgbClr val="000000"/>
                        </a:solidFill>
                        <a:effectLst/>
                        <a:latin typeface="Times New Roman1"/>
                      </a:endParaRPr>
                    </a:p>
                  </a:txBody>
                  <a:tcPr marL="8530" marR="8530" marT="8530" marB="0"/>
                </a:tc>
                <a:tc>
                  <a:txBody>
                    <a:bodyPr/>
                    <a:lstStyle/>
                    <a:p>
                      <a:pPr algn="l" fontAlgn="b"/>
                      <a:r>
                        <a:rPr lang="en-US" sz="1000" u="none" strike="noStrike">
                          <a:effectLst/>
                        </a:rPr>
                        <a:t>Recess </a:t>
                      </a:r>
                      <a:endParaRPr lang="en-US" sz="1000" b="0" i="0" u="none" strike="noStrike">
                        <a:solidFill>
                          <a:srgbClr val="000000"/>
                        </a:solidFill>
                        <a:effectLst/>
                        <a:latin typeface="Times New Roman" panose="02020603050405020304" pitchFamily="18" charset="0"/>
                      </a:endParaRPr>
                    </a:p>
                  </a:txBody>
                  <a:tcPr marL="8530" marR="8530" marT="8530" marB="0" anchor="b"/>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8530" marR="8530" marT="8530" marB="0" anchor="b"/>
                </a:tc>
                <a:tc>
                  <a:txBody>
                    <a:bodyPr/>
                    <a:lstStyle/>
                    <a:p>
                      <a:pPr algn="r" fontAlgn="b"/>
                      <a:r>
                        <a:rPr lang="en-US" sz="1000" u="none" strike="noStrike">
                          <a:effectLst/>
                        </a:rPr>
                        <a:t>0</a:t>
                      </a:r>
                      <a:endParaRPr lang="en-US" sz="1000" b="0" i="0" u="none" strike="noStrike">
                        <a:solidFill>
                          <a:srgbClr val="000000"/>
                        </a:solidFill>
                        <a:effectLst/>
                        <a:latin typeface="Times New Roman" panose="02020603050405020304" pitchFamily="18" charset="0"/>
                      </a:endParaRPr>
                    </a:p>
                  </a:txBody>
                  <a:tcPr marL="8530" marR="8530" marT="8530" marB="0" anchor="b"/>
                </a:tc>
                <a:tc>
                  <a:txBody>
                    <a:bodyPr/>
                    <a:lstStyle/>
                    <a:p>
                      <a:pPr algn="r" fontAlgn="b"/>
                      <a:r>
                        <a:rPr lang="en-US" sz="1000" u="none" strike="noStrike">
                          <a:effectLst/>
                        </a:rPr>
                        <a:t>5:45 PM</a:t>
                      </a:r>
                      <a:endParaRPr lang="en-US" sz="1000" b="0" i="0" u="none" strike="noStrike">
                        <a:solidFill>
                          <a:srgbClr val="000000"/>
                        </a:solidFill>
                        <a:effectLst/>
                        <a:latin typeface="Times New Roman1"/>
                      </a:endParaRPr>
                    </a:p>
                  </a:txBody>
                  <a:tcPr marL="8530" marR="8530" marT="8530" marB="0" anchor="b"/>
                </a:tc>
                <a:extLst>
                  <a:ext uri="{0D108BD9-81ED-4DB2-BD59-A6C34878D82A}">
                    <a16:rowId xmlns:a16="http://schemas.microsoft.com/office/drawing/2014/main" val="741042237"/>
                  </a:ext>
                </a:extLst>
              </a:tr>
              <a:tr h="259626">
                <a:tc>
                  <a:txBody>
                    <a:bodyPr/>
                    <a:lstStyle/>
                    <a:p>
                      <a:pPr algn="ctr" fontAlgn="t"/>
                      <a:endParaRPr lang="en-US" sz="1000" b="0" i="0" u="none" strike="noStrike">
                        <a:solidFill>
                          <a:srgbClr val="000000"/>
                        </a:solidFill>
                        <a:effectLst/>
                        <a:latin typeface="Times New Roman1"/>
                      </a:endParaRPr>
                    </a:p>
                  </a:txBody>
                  <a:tcPr marL="8530" marR="8530" marT="8530" marB="0"/>
                </a:tc>
                <a:tc>
                  <a:txBody>
                    <a:bodyPr/>
                    <a:lstStyle/>
                    <a:p>
                      <a:pPr algn="l" fontAlgn="b"/>
                      <a:endParaRPr lang="en-US" sz="1000" b="0" i="0" u="none" strike="noStrike">
                        <a:solidFill>
                          <a:srgbClr val="000000"/>
                        </a:solidFill>
                        <a:effectLst/>
                        <a:latin typeface="Calibri" panose="020F0502020204030204" pitchFamily="34" charset="0"/>
                      </a:endParaRPr>
                    </a:p>
                  </a:txBody>
                  <a:tcPr marL="8530" marR="8530" marT="8530" marB="0" anchor="b"/>
                </a:tc>
                <a:tc>
                  <a:txBody>
                    <a:bodyPr/>
                    <a:lstStyle/>
                    <a:p>
                      <a:pPr algn="l" fontAlgn="b"/>
                      <a:endParaRPr lang="en-US" sz="1000" b="0" i="0" u="none" strike="noStrike">
                        <a:solidFill>
                          <a:srgbClr val="000000"/>
                        </a:solidFill>
                        <a:effectLst/>
                        <a:latin typeface="Times New Roman" panose="02020603050405020304" pitchFamily="18" charset="0"/>
                      </a:endParaRPr>
                    </a:p>
                  </a:txBody>
                  <a:tcPr marL="8530" marR="8530" marT="8530" marB="0" anchor="b"/>
                </a:tc>
                <a:tc>
                  <a:txBody>
                    <a:bodyPr/>
                    <a:lstStyle/>
                    <a:p>
                      <a:pPr algn="l" fontAlgn="b"/>
                      <a:endParaRPr lang="en-US" sz="1000" b="0" i="0" u="none" strike="noStrike">
                        <a:solidFill>
                          <a:srgbClr val="000000"/>
                        </a:solidFill>
                        <a:effectLst/>
                        <a:latin typeface="Times New Roman" panose="02020603050405020304" pitchFamily="18" charset="0"/>
                      </a:endParaRPr>
                    </a:p>
                  </a:txBody>
                  <a:tcPr marL="8530" marR="8530" marT="8530" marB="0" anchor="b"/>
                </a:tc>
                <a:tc>
                  <a:txBody>
                    <a:bodyPr/>
                    <a:lstStyle/>
                    <a:p>
                      <a:pPr algn="l" fontAlgn="b"/>
                      <a:endParaRPr lang="en-US" sz="1000" b="0" i="0" u="none" strike="noStrike">
                        <a:solidFill>
                          <a:srgbClr val="000000"/>
                        </a:solidFill>
                        <a:effectLst/>
                        <a:latin typeface="Times New Roman1"/>
                      </a:endParaRPr>
                    </a:p>
                  </a:txBody>
                  <a:tcPr marL="8530" marR="8530" marT="8530" marB="0" anchor="b"/>
                </a:tc>
                <a:extLst>
                  <a:ext uri="{0D108BD9-81ED-4DB2-BD59-A6C34878D82A}">
                    <a16:rowId xmlns:a16="http://schemas.microsoft.com/office/drawing/2014/main" val="2205180211"/>
                  </a:ext>
                </a:extLst>
              </a:tr>
              <a:tr h="227174">
                <a:tc>
                  <a:txBody>
                    <a:bodyPr/>
                    <a:lstStyle/>
                    <a:p>
                      <a:pPr algn="ctr" fontAlgn="t"/>
                      <a:r>
                        <a:rPr lang="en-US" sz="1100" u="none" strike="noStrike">
                          <a:effectLst/>
                        </a:rPr>
                        <a:t>2</a:t>
                      </a:r>
                      <a:endParaRPr lang="en-US" sz="1100" b="1" i="0" u="none" strike="noStrike">
                        <a:solidFill>
                          <a:srgbClr val="000000"/>
                        </a:solidFill>
                        <a:effectLst/>
                        <a:latin typeface="Times New Roman1"/>
                      </a:endParaRPr>
                    </a:p>
                  </a:txBody>
                  <a:tcPr marL="8530" marR="8530" marT="8530" marB="0"/>
                </a:tc>
                <a:tc>
                  <a:txBody>
                    <a:bodyPr/>
                    <a:lstStyle/>
                    <a:p>
                      <a:pPr algn="ctr" fontAlgn="b"/>
                      <a:r>
                        <a:rPr lang="en-US" sz="1100" u="none" strike="noStrike">
                          <a:effectLst/>
                        </a:rPr>
                        <a:t>Wednesday PM2 session</a:t>
                      </a:r>
                      <a:endParaRPr lang="en-US" sz="1100" b="1" i="0" u="none" strike="noStrike">
                        <a:solidFill>
                          <a:srgbClr val="000000"/>
                        </a:solidFill>
                        <a:effectLst/>
                        <a:latin typeface="Times New Roman1"/>
                      </a:endParaRPr>
                    </a:p>
                  </a:txBody>
                  <a:tcPr marL="8530" marR="8530" marT="8530" marB="0" anchor="b"/>
                </a:tc>
                <a:tc>
                  <a:txBody>
                    <a:bodyPr/>
                    <a:lstStyle/>
                    <a:p>
                      <a:pPr algn="l" fontAlgn="b"/>
                      <a:endParaRPr lang="en-US" sz="1000" b="0" i="0" u="none" strike="noStrike">
                        <a:solidFill>
                          <a:srgbClr val="000000"/>
                        </a:solidFill>
                        <a:effectLst/>
                        <a:latin typeface="Arial1"/>
                      </a:endParaRPr>
                    </a:p>
                  </a:txBody>
                  <a:tcPr marL="8530" marR="8530" marT="8530" marB="0" anchor="b"/>
                </a:tc>
                <a:tc>
                  <a:txBody>
                    <a:bodyPr/>
                    <a:lstStyle/>
                    <a:p>
                      <a:pPr algn="l" fontAlgn="b"/>
                      <a:endParaRPr lang="en-US" sz="1000" b="0" i="0" u="none" strike="noStrike">
                        <a:solidFill>
                          <a:srgbClr val="000000"/>
                        </a:solidFill>
                        <a:effectLst/>
                        <a:latin typeface="Times New Roman" panose="02020603050405020304" pitchFamily="18" charset="0"/>
                      </a:endParaRPr>
                    </a:p>
                  </a:txBody>
                  <a:tcPr marL="8530" marR="8530" marT="8530" marB="0" anchor="b"/>
                </a:tc>
                <a:tc>
                  <a:txBody>
                    <a:bodyPr/>
                    <a:lstStyle/>
                    <a:p>
                      <a:pPr algn="l" fontAlgn="b"/>
                      <a:endParaRPr lang="en-US" sz="1000" b="0" i="0" u="none" strike="noStrike">
                        <a:solidFill>
                          <a:srgbClr val="000000"/>
                        </a:solidFill>
                        <a:effectLst/>
                        <a:latin typeface="Times New Roman1"/>
                      </a:endParaRPr>
                    </a:p>
                  </a:txBody>
                  <a:tcPr marL="8530" marR="8530" marT="8530" marB="0" anchor="b"/>
                </a:tc>
                <a:extLst>
                  <a:ext uri="{0D108BD9-81ED-4DB2-BD59-A6C34878D82A}">
                    <a16:rowId xmlns:a16="http://schemas.microsoft.com/office/drawing/2014/main" val="4174592843"/>
                  </a:ext>
                </a:extLst>
              </a:tr>
              <a:tr h="216356">
                <a:tc>
                  <a:txBody>
                    <a:bodyPr/>
                    <a:lstStyle/>
                    <a:p>
                      <a:pPr algn="ctr" fontAlgn="t"/>
                      <a:r>
                        <a:rPr lang="en-US" sz="900" u="none" strike="noStrike">
                          <a:effectLst/>
                        </a:rPr>
                        <a:t>2.1</a:t>
                      </a:r>
                      <a:endParaRPr lang="en-US" sz="900" b="0" i="0" u="none" strike="noStrike">
                        <a:solidFill>
                          <a:srgbClr val="000000"/>
                        </a:solidFill>
                        <a:effectLst/>
                        <a:latin typeface="Times New Roman1"/>
                      </a:endParaRPr>
                    </a:p>
                  </a:txBody>
                  <a:tcPr marL="8530" marR="8530" marT="8530" marB="0"/>
                </a:tc>
                <a:tc>
                  <a:txBody>
                    <a:bodyPr/>
                    <a:lstStyle/>
                    <a:p>
                      <a:pPr algn="l" fontAlgn="b"/>
                      <a:r>
                        <a:rPr lang="en-US" sz="1000" u="none" strike="noStrike">
                          <a:effectLst/>
                        </a:rPr>
                        <a:t>Call to Order  802.24 TAG</a:t>
                      </a:r>
                      <a:endParaRPr lang="en-US" sz="1000" b="0" i="0" u="none" strike="noStrike">
                        <a:solidFill>
                          <a:srgbClr val="000000"/>
                        </a:solidFill>
                        <a:effectLst/>
                        <a:latin typeface="Times New Roman" panose="02020603050405020304" pitchFamily="18" charset="0"/>
                      </a:endParaRPr>
                    </a:p>
                  </a:txBody>
                  <a:tcPr marL="8530" marR="8530" marT="8530" marB="0" anchor="b"/>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8530" marR="8530" marT="8530" marB="0" anchor="b"/>
                </a:tc>
                <a:tc>
                  <a:txBody>
                    <a:bodyPr/>
                    <a:lstStyle/>
                    <a:p>
                      <a:pPr algn="r" fontAlgn="b"/>
                      <a:r>
                        <a:rPr lang="en-US" sz="1000" u="none" strike="noStrike">
                          <a:effectLst/>
                        </a:rPr>
                        <a:t>0</a:t>
                      </a:r>
                      <a:endParaRPr lang="en-US" sz="1000" b="0" i="0" u="none" strike="noStrike">
                        <a:solidFill>
                          <a:srgbClr val="000000"/>
                        </a:solidFill>
                        <a:effectLst/>
                        <a:latin typeface="Times New Roman" panose="02020603050405020304" pitchFamily="18" charset="0"/>
                      </a:endParaRPr>
                    </a:p>
                  </a:txBody>
                  <a:tcPr marL="8530" marR="8530" marT="8530" marB="0" anchor="b"/>
                </a:tc>
                <a:tc>
                  <a:txBody>
                    <a:bodyPr/>
                    <a:lstStyle/>
                    <a:p>
                      <a:pPr algn="r" fontAlgn="b"/>
                      <a:r>
                        <a:rPr lang="en-US" sz="1000" u="none" strike="noStrike">
                          <a:effectLst/>
                        </a:rPr>
                        <a:t>4:00 PM</a:t>
                      </a:r>
                      <a:endParaRPr lang="en-US" sz="1000" b="0" i="0" u="none" strike="noStrike">
                        <a:solidFill>
                          <a:srgbClr val="000000"/>
                        </a:solidFill>
                        <a:effectLst/>
                        <a:latin typeface="Times New Roman1"/>
                      </a:endParaRPr>
                    </a:p>
                  </a:txBody>
                  <a:tcPr marL="8530" marR="8530" marT="8530" marB="0" anchor="b"/>
                </a:tc>
                <a:extLst>
                  <a:ext uri="{0D108BD9-81ED-4DB2-BD59-A6C34878D82A}">
                    <a16:rowId xmlns:a16="http://schemas.microsoft.com/office/drawing/2014/main" val="1160078658"/>
                  </a:ext>
                </a:extLst>
              </a:tr>
              <a:tr h="216356">
                <a:tc>
                  <a:txBody>
                    <a:bodyPr/>
                    <a:lstStyle/>
                    <a:p>
                      <a:pPr algn="ctr" fontAlgn="t"/>
                      <a:r>
                        <a:rPr lang="en-US" sz="900" u="none" strike="noStrike">
                          <a:effectLst/>
                        </a:rPr>
                        <a:t>2.2</a:t>
                      </a:r>
                      <a:endParaRPr lang="en-US" sz="900" b="0" i="0" u="none" strike="noStrike">
                        <a:solidFill>
                          <a:srgbClr val="000000"/>
                        </a:solidFill>
                        <a:effectLst/>
                        <a:latin typeface="Times New Roman1"/>
                      </a:endParaRPr>
                    </a:p>
                  </a:txBody>
                  <a:tcPr marL="8530" marR="8530" marT="8530" marB="0"/>
                </a:tc>
                <a:tc>
                  <a:txBody>
                    <a:bodyPr/>
                    <a:lstStyle/>
                    <a:p>
                      <a:pPr algn="l" fontAlgn="t"/>
                      <a:r>
                        <a:rPr lang="en-US" sz="1000" u="none" strike="noStrike">
                          <a:effectLst/>
                        </a:rPr>
                        <a:t>Liasion Discussion of IEC SEG8 report "Deliverable 3_Market Trend_Meeting_Review"</a:t>
                      </a:r>
                      <a:endParaRPr lang="en-US" sz="1000" b="0" i="0" u="none" strike="noStrike">
                        <a:solidFill>
                          <a:srgbClr val="000000"/>
                        </a:solidFill>
                        <a:effectLst/>
                        <a:latin typeface="Times New Roman" panose="02020603050405020304" pitchFamily="18" charset="0"/>
                      </a:endParaRPr>
                    </a:p>
                  </a:txBody>
                  <a:tcPr marL="8530" marR="8530" marT="8530" marB="0"/>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8530" marR="8530" marT="8530" marB="0" anchor="b"/>
                </a:tc>
                <a:tc>
                  <a:txBody>
                    <a:bodyPr/>
                    <a:lstStyle/>
                    <a:p>
                      <a:pPr algn="r" fontAlgn="b"/>
                      <a:r>
                        <a:rPr lang="en-US" sz="1000" u="none" strike="noStrike">
                          <a:effectLst/>
                        </a:rPr>
                        <a:t>15</a:t>
                      </a:r>
                      <a:endParaRPr lang="en-US" sz="1000" b="0" i="0" u="none" strike="noStrike">
                        <a:solidFill>
                          <a:srgbClr val="000000"/>
                        </a:solidFill>
                        <a:effectLst/>
                        <a:latin typeface="Times New Roman" panose="02020603050405020304" pitchFamily="18" charset="0"/>
                      </a:endParaRPr>
                    </a:p>
                  </a:txBody>
                  <a:tcPr marL="8530" marR="8530" marT="8530" marB="0" anchor="b"/>
                </a:tc>
                <a:tc>
                  <a:txBody>
                    <a:bodyPr/>
                    <a:lstStyle/>
                    <a:p>
                      <a:pPr algn="r" fontAlgn="b"/>
                      <a:r>
                        <a:rPr lang="en-US" sz="1000" u="none" strike="noStrike">
                          <a:effectLst/>
                        </a:rPr>
                        <a:t>4:15 PM</a:t>
                      </a:r>
                      <a:endParaRPr lang="en-US" sz="1000" b="0" i="0" u="none" strike="noStrike">
                        <a:solidFill>
                          <a:srgbClr val="000000"/>
                        </a:solidFill>
                        <a:effectLst/>
                        <a:latin typeface="Times New Roman1"/>
                      </a:endParaRPr>
                    </a:p>
                  </a:txBody>
                  <a:tcPr marL="8530" marR="8530" marT="8530" marB="0" anchor="b"/>
                </a:tc>
                <a:extLst>
                  <a:ext uri="{0D108BD9-81ED-4DB2-BD59-A6C34878D82A}">
                    <a16:rowId xmlns:a16="http://schemas.microsoft.com/office/drawing/2014/main" val="3758445868"/>
                  </a:ext>
                </a:extLst>
              </a:tr>
              <a:tr h="216356">
                <a:tc>
                  <a:txBody>
                    <a:bodyPr/>
                    <a:lstStyle/>
                    <a:p>
                      <a:pPr algn="ctr" fontAlgn="t"/>
                      <a:r>
                        <a:rPr lang="en-US" sz="900" u="none" strike="noStrike">
                          <a:effectLst/>
                        </a:rPr>
                        <a:t>2.3</a:t>
                      </a:r>
                      <a:endParaRPr lang="en-US" sz="900" b="0" i="0" u="none" strike="noStrike">
                        <a:solidFill>
                          <a:srgbClr val="000000"/>
                        </a:solidFill>
                        <a:effectLst/>
                        <a:latin typeface="Times New Roman1"/>
                      </a:endParaRPr>
                    </a:p>
                  </a:txBody>
                  <a:tcPr marL="8530" marR="8530" marT="8530" marB="0"/>
                </a:tc>
                <a:tc>
                  <a:txBody>
                    <a:bodyPr/>
                    <a:lstStyle/>
                    <a:p>
                      <a:pPr algn="l" fontAlgn="t"/>
                      <a:r>
                        <a:rPr lang="en-US" sz="1000" u="none" strike="noStrike">
                          <a:effectLst/>
                        </a:rPr>
                        <a:t>Update on P2413 Liaison</a:t>
                      </a:r>
                      <a:endParaRPr lang="en-US" sz="1000" b="0" i="0" u="none" strike="noStrike">
                        <a:solidFill>
                          <a:srgbClr val="000000"/>
                        </a:solidFill>
                        <a:effectLst/>
                        <a:latin typeface="Times New Roman" panose="02020603050405020304" pitchFamily="18" charset="0"/>
                      </a:endParaRPr>
                    </a:p>
                  </a:txBody>
                  <a:tcPr marL="8530" marR="8530" marT="8530" marB="0"/>
                </a:tc>
                <a:tc>
                  <a:txBody>
                    <a:bodyPr/>
                    <a:lstStyle/>
                    <a:p>
                      <a:pPr algn="l" fontAlgn="b"/>
                      <a:r>
                        <a:rPr lang="en-US" sz="1000" u="none" strike="noStrike">
                          <a:effectLst/>
                        </a:rPr>
                        <a:t>Winkel?</a:t>
                      </a:r>
                      <a:endParaRPr lang="en-US" sz="1000" b="0" i="0" u="none" strike="noStrike">
                        <a:solidFill>
                          <a:srgbClr val="000000"/>
                        </a:solidFill>
                        <a:effectLst/>
                        <a:latin typeface="Times New Roman" panose="02020603050405020304" pitchFamily="18" charset="0"/>
                      </a:endParaRPr>
                    </a:p>
                  </a:txBody>
                  <a:tcPr marL="8530" marR="8530" marT="8530" marB="0" anchor="b"/>
                </a:tc>
                <a:tc>
                  <a:txBody>
                    <a:bodyPr/>
                    <a:lstStyle/>
                    <a:p>
                      <a:pPr algn="r" fontAlgn="b"/>
                      <a:r>
                        <a:rPr lang="en-US" sz="1000" u="none" strike="noStrike">
                          <a:effectLst/>
                        </a:rPr>
                        <a:t>15</a:t>
                      </a:r>
                      <a:endParaRPr lang="en-US" sz="1000" b="0" i="0" u="none" strike="noStrike">
                        <a:solidFill>
                          <a:srgbClr val="000000"/>
                        </a:solidFill>
                        <a:effectLst/>
                        <a:latin typeface="Times New Roman" panose="02020603050405020304" pitchFamily="18" charset="0"/>
                      </a:endParaRPr>
                    </a:p>
                  </a:txBody>
                  <a:tcPr marL="8530" marR="8530" marT="8530" marB="0" anchor="b"/>
                </a:tc>
                <a:tc>
                  <a:txBody>
                    <a:bodyPr/>
                    <a:lstStyle/>
                    <a:p>
                      <a:pPr algn="r" fontAlgn="b"/>
                      <a:r>
                        <a:rPr lang="en-US" sz="1000" u="none" strike="noStrike">
                          <a:effectLst/>
                        </a:rPr>
                        <a:t>4:30 PM</a:t>
                      </a:r>
                      <a:endParaRPr lang="en-US" sz="1000" b="0" i="0" u="none" strike="noStrike">
                        <a:solidFill>
                          <a:srgbClr val="000000"/>
                        </a:solidFill>
                        <a:effectLst/>
                        <a:latin typeface="Times New Roman1"/>
                      </a:endParaRPr>
                    </a:p>
                  </a:txBody>
                  <a:tcPr marL="8530" marR="8530" marT="8530" marB="0" anchor="b"/>
                </a:tc>
                <a:extLst>
                  <a:ext uri="{0D108BD9-81ED-4DB2-BD59-A6C34878D82A}">
                    <a16:rowId xmlns:a16="http://schemas.microsoft.com/office/drawing/2014/main" val="939974684"/>
                  </a:ext>
                </a:extLst>
              </a:tr>
              <a:tr h="216356">
                <a:tc>
                  <a:txBody>
                    <a:bodyPr/>
                    <a:lstStyle/>
                    <a:p>
                      <a:pPr algn="ctr" fontAlgn="t"/>
                      <a:r>
                        <a:rPr lang="en-US" sz="900" u="none" strike="noStrike">
                          <a:effectLst/>
                        </a:rPr>
                        <a:t>2.4</a:t>
                      </a:r>
                      <a:endParaRPr lang="en-US" sz="900" b="0" i="0" u="none" strike="noStrike">
                        <a:solidFill>
                          <a:srgbClr val="000000"/>
                        </a:solidFill>
                        <a:effectLst/>
                        <a:latin typeface="Times New Roman1"/>
                      </a:endParaRPr>
                    </a:p>
                  </a:txBody>
                  <a:tcPr marL="8530" marR="8530" marT="8530" marB="0"/>
                </a:tc>
                <a:tc>
                  <a:txBody>
                    <a:bodyPr/>
                    <a:lstStyle/>
                    <a:p>
                      <a:pPr algn="l" fontAlgn="t"/>
                      <a:r>
                        <a:rPr lang="en-US" sz="1000" u="none" strike="noStrike">
                          <a:effectLst/>
                        </a:rPr>
                        <a:t>Update on ATIS TOPS Liaison on IoT </a:t>
                      </a:r>
                      <a:endParaRPr lang="en-US" sz="1000" b="0" i="0" u="none" strike="noStrike">
                        <a:solidFill>
                          <a:srgbClr val="000000"/>
                        </a:solidFill>
                        <a:effectLst/>
                        <a:latin typeface="Times New Roman" panose="02020603050405020304" pitchFamily="18" charset="0"/>
                      </a:endParaRPr>
                    </a:p>
                  </a:txBody>
                  <a:tcPr marL="8530" marR="8530" marT="8530" marB="0"/>
                </a:tc>
                <a:tc>
                  <a:txBody>
                    <a:bodyPr/>
                    <a:lstStyle/>
                    <a:p>
                      <a:pPr algn="l" fontAlgn="b"/>
                      <a:r>
                        <a:rPr lang="en-US" sz="1000" u="none" strike="noStrike">
                          <a:effectLst/>
                        </a:rPr>
                        <a:t>Godfrey/Khatibi</a:t>
                      </a:r>
                      <a:endParaRPr lang="en-US" sz="1000" b="0" i="0" u="none" strike="noStrike">
                        <a:solidFill>
                          <a:srgbClr val="000000"/>
                        </a:solidFill>
                        <a:effectLst/>
                        <a:latin typeface="Times New Roman" panose="02020603050405020304" pitchFamily="18" charset="0"/>
                      </a:endParaRPr>
                    </a:p>
                  </a:txBody>
                  <a:tcPr marL="8530" marR="8530" marT="8530" marB="0" anchor="b"/>
                </a:tc>
                <a:tc>
                  <a:txBody>
                    <a:bodyPr/>
                    <a:lstStyle/>
                    <a:p>
                      <a:pPr algn="r" fontAlgn="b"/>
                      <a:r>
                        <a:rPr lang="en-US" sz="1000" u="none" strike="noStrike">
                          <a:effectLst/>
                        </a:rPr>
                        <a:t>15</a:t>
                      </a:r>
                      <a:endParaRPr lang="en-US" sz="1000" b="0" i="0" u="none" strike="noStrike">
                        <a:solidFill>
                          <a:srgbClr val="000000"/>
                        </a:solidFill>
                        <a:effectLst/>
                        <a:latin typeface="Times New Roman" panose="02020603050405020304" pitchFamily="18" charset="0"/>
                      </a:endParaRPr>
                    </a:p>
                  </a:txBody>
                  <a:tcPr marL="8530" marR="8530" marT="8530" marB="0" anchor="b"/>
                </a:tc>
                <a:tc>
                  <a:txBody>
                    <a:bodyPr/>
                    <a:lstStyle/>
                    <a:p>
                      <a:pPr algn="r" fontAlgn="b"/>
                      <a:r>
                        <a:rPr lang="en-US" sz="1000" u="none" strike="noStrike">
                          <a:effectLst/>
                        </a:rPr>
                        <a:t>4:45 PM</a:t>
                      </a:r>
                      <a:endParaRPr lang="en-US" sz="1000" b="0" i="0" u="none" strike="noStrike">
                        <a:solidFill>
                          <a:srgbClr val="000000"/>
                        </a:solidFill>
                        <a:effectLst/>
                        <a:latin typeface="Times New Roman1"/>
                      </a:endParaRPr>
                    </a:p>
                  </a:txBody>
                  <a:tcPr marL="8530" marR="8530" marT="8530" marB="0" anchor="b"/>
                </a:tc>
                <a:extLst>
                  <a:ext uri="{0D108BD9-81ED-4DB2-BD59-A6C34878D82A}">
                    <a16:rowId xmlns:a16="http://schemas.microsoft.com/office/drawing/2014/main" val="1966346779"/>
                  </a:ext>
                </a:extLst>
              </a:tr>
              <a:tr h="216356">
                <a:tc>
                  <a:txBody>
                    <a:bodyPr/>
                    <a:lstStyle/>
                    <a:p>
                      <a:pPr algn="ctr" fontAlgn="t"/>
                      <a:r>
                        <a:rPr lang="en-US" sz="900" u="none" strike="noStrike">
                          <a:effectLst/>
                        </a:rPr>
                        <a:t>2.4</a:t>
                      </a:r>
                      <a:endParaRPr lang="en-US" sz="900" b="0" i="0" u="none" strike="noStrike">
                        <a:solidFill>
                          <a:srgbClr val="000000"/>
                        </a:solidFill>
                        <a:effectLst/>
                        <a:latin typeface="Times New Roman1"/>
                      </a:endParaRPr>
                    </a:p>
                  </a:txBody>
                  <a:tcPr marL="8530" marR="8530" marT="8530" marB="0"/>
                </a:tc>
                <a:tc>
                  <a:txBody>
                    <a:bodyPr/>
                    <a:lstStyle/>
                    <a:p>
                      <a:pPr algn="l" fontAlgn="t"/>
                      <a:r>
                        <a:rPr lang="en-US" sz="1000" u="none" strike="noStrike" dirty="0">
                          <a:effectLst/>
                        </a:rPr>
                        <a:t>Low Latency White Paper</a:t>
                      </a:r>
                      <a:endParaRPr lang="en-US" sz="1000" b="0" i="0" u="none" strike="noStrike" dirty="0">
                        <a:solidFill>
                          <a:srgbClr val="000000"/>
                        </a:solidFill>
                        <a:effectLst/>
                        <a:latin typeface="Times New Roman" panose="02020603050405020304" pitchFamily="18" charset="0"/>
                      </a:endParaRPr>
                    </a:p>
                  </a:txBody>
                  <a:tcPr marL="8530" marR="8530" marT="8530" marB="0"/>
                </a:tc>
                <a:tc>
                  <a:txBody>
                    <a:bodyPr/>
                    <a:lstStyle/>
                    <a:p>
                      <a:pPr algn="l" fontAlgn="b"/>
                      <a:r>
                        <a:rPr lang="en-US" sz="1000" u="none" strike="noStrike">
                          <a:effectLst/>
                        </a:rPr>
                        <a:t>Holland</a:t>
                      </a:r>
                      <a:endParaRPr lang="en-US" sz="1000" b="0" i="0" u="none" strike="noStrike">
                        <a:solidFill>
                          <a:srgbClr val="000000"/>
                        </a:solidFill>
                        <a:effectLst/>
                        <a:latin typeface="Times New Roman" panose="02020603050405020304" pitchFamily="18" charset="0"/>
                      </a:endParaRPr>
                    </a:p>
                  </a:txBody>
                  <a:tcPr marL="8530" marR="8530" marT="8530" marB="0" anchor="b"/>
                </a:tc>
                <a:tc>
                  <a:txBody>
                    <a:bodyPr/>
                    <a:lstStyle/>
                    <a:p>
                      <a:pPr algn="r" fontAlgn="b"/>
                      <a:r>
                        <a:rPr lang="en-US" sz="1000" u="none" strike="noStrike">
                          <a:effectLst/>
                        </a:rPr>
                        <a:t>40</a:t>
                      </a:r>
                      <a:endParaRPr lang="en-US" sz="1000" b="0" i="0" u="none" strike="noStrike">
                        <a:solidFill>
                          <a:srgbClr val="000000"/>
                        </a:solidFill>
                        <a:effectLst/>
                        <a:latin typeface="Times New Roman" panose="02020603050405020304" pitchFamily="18" charset="0"/>
                      </a:endParaRPr>
                    </a:p>
                  </a:txBody>
                  <a:tcPr marL="8530" marR="8530" marT="8530" marB="0" anchor="b"/>
                </a:tc>
                <a:tc>
                  <a:txBody>
                    <a:bodyPr/>
                    <a:lstStyle/>
                    <a:p>
                      <a:pPr algn="r" fontAlgn="b"/>
                      <a:r>
                        <a:rPr lang="en-US" sz="1000" u="none" strike="noStrike">
                          <a:effectLst/>
                        </a:rPr>
                        <a:t>5:25 PM</a:t>
                      </a:r>
                      <a:endParaRPr lang="en-US" sz="1000" b="0" i="0" u="none" strike="noStrike">
                        <a:solidFill>
                          <a:srgbClr val="000000"/>
                        </a:solidFill>
                        <a:effectLst/>
                        <a:latin typeface="Times New Roman1"/>
                      </a:endParaRPr>
                    </a:p>
                  </a:txBody>
                  <a:tcPr marL="8530" marR="8530" marT="8530" marB="0" anchor="b"/>
                </a:tc>
                <a:extLst>
                  <a:ext uri="{0D108BD9-81ED-4DB2-BD59-A6C34878D82A}">
                    <a16:rowId xmlns:a16="http://schemas.microsoft.com/office/drawing/2014/main" val="3646834755"/>
                  </a:ext>
                </a:extLst>
              </a:tr>
              <a:tr h="397374">
                <a:tc>
                  <a:txBody>
                    <a:bodyPr/>
                    <a:lstStyle/>
                    <a:p>
                      <a:pPr algn="ctr" fontAlgn="t"/>
                      <a:r>
                        <a:rPr lang="en-US" sz="900" u="none" strike="noStrike">
                          <a:effectLst/>
                        </a:rPr>
                        <a:t>2.5</a:t>
                      </a:r>
                      <a:endParaRPr lang="en-US" sz="900" b="0" i="0" u="none" strike="noStrike">
                        <a:solidFill>
                          <a:srgbClr val="000000"/>
                        </a:solidFill>
                        <a:effectLst/>
                        <a:latin typeface="Times New Roman1"/>
                      </a:endParaRPr>
                    </a:p>
                  </a:txBody>
                  <a:tcPr marL="8530" marR="8530" marT="8530" marB="0"/>
                </a:tc>
                <a:tc>
                  <a:txBody>
                    <a:bodyPr/>
                    <a:lstStyle/>
                    <a:p>
                      <a:pPr algn="l" fontAlgn="t"/>
                      <a:r>
                        <a:rPr lang="en-US" sz="1000" u="none" strike="noStrike">
                          <a:effectLst/>
                        </a:rPr>
                        <a:t>Whitepaper/document for application-specific use cases of Sub 1GHz standards 802.15.4g and 802.11ah</a:t>
                      </a:r>
                      <a:endParaRPr lang="en-US" sz="1000" b="0" i="0" u="none" strike="noStrike">
                        <a:solidFill>
                          <a:srgbClr val="000000"/>
                        </a:solidFill>
                        <a:effectLst/>
                        <a:latin typeface="Times New Roman" panose="02020603050405020304" pitchFamily="18" charset="0"/>
                      </a:endParaRPr>
                    </a:p>
                  </a:txBody>
                  <a:tcPr marL="8530" marR="8530" marT="8530" marB="0"/>
                </a:tc>
                <a:tc>
                  <a:txBody>
                    <a:bodyPr/>
                    <a:lstStyle/>
                    <a:p>
                      <a:pPr algn="l" fontAlgn="b"/>
                      <a:r>
                        <a:rPr lang="en-US" sz="1000" u="none" strike="noStrike">
                          <a:effectLst/>
                        </a:rPr>
                        <a:t>Godfrey/Rolfe</a:t>
                      </a:r>
                      <a:endParaRPr lang="en-US" sz="1000" b="0" i="0" u="none" strike="noStrike">
                        <a:solidFill>
                          <a:srgbClr val="000000"/>
                        </a:solidFill>
                        <a:effectLst/>
                        <a:latin typeface="Times New Roman" panose="02020603050405020304" pitchFamily="18" charset="0"/>
                      </a:endParaRPr>
                    </a:p>
                  </a:txBody>
                  <a:tcPr marL="8530" marR="8530" marT="8530" marB="0" anchor="b"/>
                </a:tc>
                <a:tc>
                  <a:txBody>
                    <a:bodyPr/>
                    <a:lstStyle/>
                    <a:p>
                      <a:pPr algn="r" fontAlgn="b"/>
                      <a:r>
                        <a:rPr lang="en-US" sz="1000" u="none" strike="noStrike">
                          <a:effectLst/>
                        </a:rPr>
                        <a:t>15</a:t>
                      </a:r>
                      <a:endParaRPr lang="en-US" sz="1000" b="0" i="0" u="none" strike="noStrike">
                        <a:solidFill>
                          <a:srgbClr val="000000"/>
                        </a:solidFill>
                        <a:effectLst/>
                        <a:latin typeface="Times New Roman" panose="02020603050405020304" pitchFamily="18" charset="0"/>
                      </a:endParaRPr>
                    </a:p>
                  </a:txBody>
                  <a:tcPr marL="8530" marR="8530" marT="8530" marB="0" anchor="b"/>
                </a:tc>
                <a:tc>
                  <a:txBody>
                    <a:bodyPr/>
                    <a:lstStyle/>
                    <a:p>
                      <a:pPr algn="r" fontAlgn="b"/>
                      <a:r>
                        <a:rPr lang="en-US" sz="1000" u="none" strike="noStrike">
                          <a:effectLst/>
                        </a:rPr>
                        <a:t>5:40 PM</a:t>
                      </a:r>
                      <a:endParaRPr lang="en-US" sz="1000" b="0" i="0" u="none" strike="noStrike">
                        <a:solidFill>
                          <a:srgbClr val="000000"/>
                        </a:solidFill>
                        <a:effectLst/>
                        <a:latin typeface="Times New Roman1"/>
                      </a:endParaRPr>
                    </a:p>
                  </a:txBody>
                  <a:tcPr marL="8530" marR="8530" marT="8530" marB="0" anchor="b"/>
                </a:tc>
                <a:extLst>
                  <a:ext uri="{0D108BD9-81ED-4DB2-BD59-A6C34878D82A}">
                    <a16:rowId xmlns:a16="http://schemas.microsoft.com/office/drawing/2014/main" val="1452698267"/>
                  </a:ext>
                </a:extLst>
              </a:tr>
              <a:tr h="216356">
                <a:tc>
                  <a:txBody>
                    <a:bodyPr/>
                    <a:lstStyle/>
                    <a:p>
                      <a:pPr algn="ctr" fontAlgn="t"/>
                      <a:r>
                        <a:rPr lang="en-US" sz="900" u="none" strike="noStrike">
                          <a:effectLst/>
                        </a:rPr>
                        <a:t>2.6</a:t>
                      </a:r>
                      <a:endParaRPr lang="en-US" sz="900" b="0" i="0" u="none" strike="noStrike">
                        <a:solidFill>
                          <a:srgbClr val="000000"/>
                        </a:solidFill>
                        <a:effectLst/>
                        <a:latin typeface="Times New Roman1"/>
                      </a:endParaRPr>
                    </a:p>
                  </a:txBody>
                  <a:tcPr marL="8530" marR="8530" marT="8530" marB="0"/>
                </a:tc>
                <a:tc>
                  <a:txBody>
                    <a:bodyPr/>
                    <a:lstStyle/>
                    <a:p>
                      <a:pPr algn="l" fontAlgn="b"/>
                      <a:r>
                        <a:rPr lang="en-US" sz="1000" u="none" strike="noStrike">
                          <a:effectLst/>
                        </a:rPr>
                        <a:t>802.24 New Action Items, New Activities, AOB</a:t>
                      </a:r>
                      <a:endParaRPr lang="en-US" sz="1000" b="0" i="0" u="none" strike="noStrike">
                        <a:solidFill>
                          <a:srgbClr val="000000"/>
                        </a:solidFill>
                        <a:effectLst/>
                        <a:latin typeface="Times New Roman" panose="02020603050405020304" pitchFamily="18" charset="0"/>
                      </a:endParaRPr>
                    </a:p>
                  </a:txBody>
                  <a:tcPr marL="8530" marR="8530" marT="8530" marB="0" anchor="b"/>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8530" marR="8530" marT="8530" marB="0" anchor="b"/>
                </a:tc>
                <a:tc>
                  <a:txBody>
                    <a:bodyPr/>
                    <a:lstStyle/>
                    <a:p>
                      <a:pPr algn="r" fontAlgn="b"/>
                      <a:r>
                        <a:rPr lang="en-US" sz="1000" u="none" strike="noStrike">
                          <a:effectLst/>
                        </a:rPr>
                        <a:t>10</a:t>
                      </a:r>
                      <a:endParaRPr lang="en-US" sz="1000" b="0" i="0" u="none" strike="noStrike">
                        <a:solidFill>
                          <a:srgbClr val="000000"/>
                        </a:solidFill>
                        <a:effectLst/>
                        <a:latin typeface="Times New Roman" panose="02020603050405020304" pitchFamily="18" charset="0"/>
                      </a:endParaRPr>
                    </a:p>
                  </a:txBody>
                  <a:tcPr marL="8530" marR="8530" marT="8530" marB="0" anchor="b"/>
                </a:tc>
                <a:tc>
                  <a:txBody>
                    <a:bodyPr/>
                    <a:lstStyle/>
                    <a:p>
                      <a:pPr algn="r" fontAlgn="b"/>
                      <a:r>
                        <a:rPr lang="en-US" sz="1000" u="none" strike="noStrike">
                          <a:effectLst/>
                        </a:rPr>
                        <a:t>5:50 PM</a:t>
                      </a:r>
                      <a:endParaRPr lang="en-US" sz="1000" b="0" i="0" u="none" strike="noStrike">
                        <a:solidFill>
                          <a:srgbClr val="000000"/>
                        </a:solidFill>
                        <a:effectLst/>
                        <a:latin typeface="Times New Roman1"/>
                      </a:endParaRPr>
                    </a:p>
                  </a:txBody>
                  <a:tcPr marL="8530" marR="8530" marT="8530" marB="0" anchor="b"/>
                </a:tc>
                <a:extLst>
                  <a:ext uri="{0D108BD9-81ED-4DB2-BD59-A6C34878D82A}">
                    <a16:rowId xmlns:a16="http://schemas.microsoft.com/office/drawing/2014/main" val="3975433047"/>
                  </a:ext>
                </a:extLst>
              </a:tr>
              <a:tr h="216356">
                <a:tc>
                  <a:txBody>
                    <a:bodyPr/>
                    <a:lstStyle/>
                    <a:p>
                      <a:pPr algn="ctr" fontAlgn="t"/>
                      <a:r>
                        <a:rPr lang="en-US" sz="900" u="none" strike="noStrike">
                          <a:effectLst/>
                        </a:rPr>
                        <a:t>2.7</a:t>
                      </a:r>
                      <a:endParaRPr lang="en-US" sz="900" b="0" i="0" u="none" strike="noStrike">
                        <a:solidFill>
                          <a:srgbClr val="000000"/>
                        </a:solidFill>
                        <a:effectLst/>
                        <a:latin typeface="Times New Roman1"/>
                      </a:endParaRPr>
                    </a:p>
                  </a:txBody>
                  <a:tcPr marL="8530" marR="8530" marT="8530" marB="0"/>
                </a:tc>
                <a:tc>
                  <a:txBody>
                    <a:bodyPr/>
                    <a:lstStyle/>
                    <a:p>
                      <a:pPr algn="l" fontAlgn="b"/>
                      <a:r>
                        <a:rPr lang="en-US" sz="1000" u="none" strike="noStrike">
                          <a:effectLst/>
                        </a:rPr>
                        <a:t>Adjourn </a:t>
                      </a:r>
                      <a:endParaRPr lang="en-US" sz="1000" b="0" i="0" u="none" strike="noStrike">
                        <a:solidFill>
                          <a:srgbClr val="000000"/>
                        </a:solidFill>
                        <a:effectLst/>
                        <a:latin typeface="Times New Roman" panose="02020603050405020304" pitchFamily="18" charset="0"/>
                      </a:endParaRPr>
                    </a:p>
                  </a:txBody>
                  <a:tcPr marL="8530" marR="8530" marT="8530" marB="0" anchor="b"/>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8530" marR="8530" marT="8530" marB="0" anchor="b"/>
                </a:tc>
                <a:tc>
                  <a:txBody>
                    <a:bodyPr/>
                    <a:lstStyle/>
                    <a:p>
                      <a:pPr algn="r" fontAlgn="t"/>
                      <a:r>
                        <a:rPr lang="en-US" sz="1000" u="none" strike="noStrike">
                          <a:effectLst/>
                        </a:rPr>
                        <a:t>0</a:t>
                      </a:r>
                      <a:endParaRPr lang="en-US" sz="1000" b="0" i="0" u="none" strike="noStrike">
                        <a:solidFill>
                          <a:srgbClr val="000000"/>
                        </a:solidFill>
                        <a:effectLst/>
                        <a:latin typeface="Times New Roman" panose="02020603050405020304" pitchFamily="18" charset="0"/>
                      </a:endParaRPr>
                    </a:p>
                  </a:txBody>
                  <a:tcPr marL="8530" marR="8530" marT="8530" marB="0"/>
                </a:tc>
                <a:tc>
                  <a:txBody>
                    <a:bodyPr/>
                    <a:lstStyle/>
                    <a:p>
                      <a:pPr algn="r" fontAlgn="b"/>
                      <a:r>
                        <a:rPr lang="en-US" sz="1000" u="none" strike="noStrike" dirty="0">
                          <a:effectLst/>
                        </a:rPr>
                        <a:t>5:50 PM</a:t>
                      </a:r>
                      <a:endParaRPr lang="en-US" sz="1000" b="0" i="0" u="none" strike="noStrike" dirty="0">
                        <a:solidFill>
                          <a:srgbClr val="000000"/>
                        </a:solidFill>
                        <a:effectLst/>
                        <a:latin typeface="Times New Roman1"/>
                      </a:endParaRPr>
                    </a:p>
                  </a:txBody>
                  <a:tcPr marL="8530" marR="8530" marT="8530" marB="0" anchor="b"/>
                </a:tc>
                <a:extLst>
                  <a:ext uri="{0D108BD9-81ED-4DB2-BD59-A6C34878D82A}">
                    <a16:rowId xmlns:a16="http://schemas.microsoft.com/office/drawing/2014/main" val="2870292847"/>
                  </a:ext>
                </a:extLst>
              </a:tr>
            </a:tbl>
          </a:graphicData>
        </a:graphic>
      </p:graphicFrame>
    </p:spTree>
    <p:extLst>
      <p:ext uri="{BB962C8B-B14F-4D97-AF65-F5344CB8AC3E}">
        <p14:creationId xmlns:p14="http://schemas.microsoft.com/office/powerpoint/2010/main" val="11554155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202191-6511-409F-B8EC-587DAD486016}"/>
              </a:ext>
            </a:extLst>
          </p:cNvPr>
          <p:cNvSpPr>
            <a:spLocks noGrp="1"/>
          </p:cNvSpPr>
          <p:nvPr>
            <p:ph type="title"/>
          </p:nvPr>
        </p:nvSpPr>
        <p:spPr/>
        <p:txBody>
          <a:bodyPr/>
          <a:lstStyle/>
          <a:p>
            <a:r>
              <a:rPr lang="en-US" dirty="0"/>
              <a:t>802.15.4g and 802.11ah Coexistence (802.19.3)</a:t>
            </a:r>
          </a:p>
        </p:txBody>
      </p:sp>
      <p:sp>
        <p:nvSpPr>
          <p:cNvPr id="3" name="Content Placeholder 2">
            <a:extLst>
              <a:ext uri="{FF2B5EF4-FFF2-40B4-BE49-F238E27FC236}">
                <a16:creationId xmlns:a16="http://schemas.microsoft.com/office/drawing/2014/main" id="{F7145354-A845-4E5D-BB30-0B1066A95F6E}"/>
              </a:ext>
            </a:extLst>
          </p:cNvPr>
          <p:cNvSpPr>
            <a:spLocks noGrp="1"/>
          </p:cNvSpPr>
          <p:nvPr>
            <p:ph idx="1"/>
          </p:nvPr>
        </p:nvSpPr>
        <p:spPr>
          <a:xfrm>
            <a:off x="914400" y="1752600"/>
            <a:ext cx="10363200" cy="4722815"/>
          </a:xfrm>
        </p:spPr>
        <p:txBody>
          <a:bodyPr>
            <a:normAutofit fontScale="77500" lnSpcReduction="20000"/>
          </a:bodyPr>
          <a:lstStyle/>
          <a:p>
            <a:r>
              <a:rPr lang="en-US" dirty="0"/>
              <a:t>802.24 will develop a whitepaper/document for application-specific use cases. Identifying where each standard is most suitable, and how to make best use of other changes. </a:t>
            </a:r>
          </a:p>
          <a:p>
            <a:pPr lvl="2"/>
            <a:r>
              <a:rPr lang="en-US" dirty="0"/>
              <a:t>Identify use cases where 802.15.4g is not sufficient and both are needed</a:t>
            </a:r>
          </a:p>
          <a:p>
            <a:pPr lvl="2"/>
            <a:r>
              <a:rPr lang="en-US" dirty="0"/>
              <a:t>Could be choices of applications, channel guidelines, duty cycle,</a:t>
            </a:r>
          </a:p>
          <a:p>
            <a:pPr lvl="2"/>
            <a:r>
              <a:rPr lang="en-US" dirty="0"/>
              <a:t>Avoid perception that 802 standards are unable to coexist</a:t>
            </a:r>
          </a:p>
          <a:p>
            <a:pPr lvl="2"/>
            <a:r>
              <a:rPr lang="en-US" dirty="0"/>
              <a:t>Evaluate and describe potential application-level implications of delay/latency increases due to mutual interference</a:t>
            </a:r>
          </a:p>
          <a:p>
            <a:pPr lvl="2"/>
            <a:endParaRPr lang="en-US" dirty="0"/>
          </a:p>
          <a:p>
            <a:r>
              <a:rPr lang="en-US" dirty="0"/>
              <a:t>802.19.3 project schedule: </a:t>
            </a:r>
          </a:p>
          <a:p>
            <a:pPr lvl="1"/>
            <a:r>
              <a:rPr lang="en-US" dirty="0"/>
              <a:t>A draft ready by April</a:t>
            </a:r>
          </a:p>
          <a:p>
            <a:pPr lvl="1"/>
            <a:r>
              <a:rPr lang="en-US" dirty="0"/>
              <a:t>WG Ballot Sept 2019</a:t>
            </a:r>
          </a:p>
          <a:p>
            <a:pPr lvl="1"/>
            <a:r>
              <a:rPr lang="en-US" dirty="0"/>
              <a:t>SA Ballot November 2019</a:t>
            </a:r>
          </a:p>
          <a:p>
            <a:r>
              <a:rPr lang="en-US" dirty="0"/>
              <a:t>Plan to develop a white paper in 2</a:t>
            </a:r>
            <a:r>
              <a:rPr lang="en-US" baseline="30000" dirty="0"/>
              <a:t>nd</a:t>
            </a:r>
            <a:r>
              <a:rPr lang="en-US" dirty="0"/>
              <a:t> half of year. Review status in July</a:t>
            </a:r>
          </a:p>
          <a:p>
            <a:endParaRPr lang="en-US" dirty="0"/>
          </a:p>
          <a:p>
            <a:pPr marL="0" indent="0">
              <a:buNone/>
            </a:pPr>
            <a:endParaRPr lang="en-US" dirty="0"/>
          </a:p>
          <a:p>
            <a:pPr lvl="1"/>
            <a:endParaRPr lang="en-US" dirty="0"/>
          </a:p>
          <a:p>
            <a:endParaRPr lang="en-US" dirty="0"/>
          </a:p>
        </p:txBody>
      </p:sp>
      <p:sp>
        <p:nvSpPr>
          <p:cNvPr id="4" name="Footer Placeholder 3">
            <a:extLst>
              <a:ext uri="{FF2B5EF4-FFF2-40B4-BE49-F238E27FC236}">
                <a16:creationId xmlns:a16="http://schemas.microsoft.com/office/drawing/2014/main" id="{E202BF92-810B-4A60-862A-57EB0784A575}"/>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9BFE62EA-9A88-4C9E-9BF9-8DE88BC111C4}"/>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30</a:t>
            </a:fld>
            <a:endParaRPr lang="en-US" altLang="en-US"/>
          </a:p>
        </p:txBody>
      </p:sp>
    </p:spTree>
    <p:extLst>
      <p:ext uri="{BB962C8B-B14F-4D97-AF65-F5344CB8AC3E}">
        <p14:creationId xmlns:p14="http://schemas.microsoft.com/office/powerpoint/2010/main" val="8507670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2019 TAG Activity Plan</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914400" y="1752600"/>
            <a:ext cx="10668000" cy="4495800"/>
          </a:xfrm>
        </p:spPr>
        <p:txBody>
          <a:bodyPr>
            <a:normAutofit fontScale="70000" lnSpcReduction="20000"/>
          </a:bodyPr>
          <a:lstStyle/>
          <a:p>
            <a:r>
              <a:rPr lang="en-US" dirty="0"/>
              <a:t>“Low latency” White Paper </a:t>
            </a:r>
          </a:p>
          <a:p>
            <a:pPr lvl="1"/>
            <a:r>
              <a:rPr lang="en-US" dirty="0"/>
              <a:t>Include 802.21 AR/VR activity</a:t>
            </a:r>
          </a:p>
          <a:p>
            <a:pPr lvl="1"/>
            <a:r>
              <a:rPr lang="en-US" dirty="0"/>
              <a:t>Nendica FFIOT might also fit into this</a:t>
            </a:r>
          </a:p>
          <a:p>
            <a:r>
              <a:rPr lang="en-US" dirty="0"/>
              <a:t>“Network Integration” white paper about unique benefits of IEEE 802 architecture</a:t>
            </a:r>
          </a:p>
          <a:p>
            <a:endParaRPr lang="en-US" dirty="0"/>
          </a:p>
          <a:p>
            <a:r>
              <a:rPr lang="en-US" dirty="0"/>
              <a:t>A whitepaper/document for application-specific use cases of Sub 1GHz standards 802.15.4g and 802.11ah. Identifying where each standard is most suitable, and how to make best use of mechanisms proposed in 802.19.3 TG. </a:t>
            </a:r>
          </a:p>
          <a:p>
            <a:pPr lvl="1"/>
            <a:r>
              <a:rPr lang="en-US" dirty="0"/>
              <a:t>Can this also include applying 802.15.4s in sub-1GHz spectrum?</a:t>
            </a:r>
          </a:p>
          <a:p>
            <a:pPr lvl="1"/>
            <a:r>
              <a:rPr lang="en-US" dirty="0"/>
              <a:t>2H 2019 for starting</a:t>
            </a:r>
          </a:p>
          <a:p>
            <a:r>
              <a:rPr lang="en-US" dirty="0"/>
              <a:t>TBD</a:t>
            </a:r>
          </a:p>
          <a:p>
            <a:pPr lvl="1"/>
            <a:r>
              <a:rPr lang="en-US" dirty="0"/>
              <a:t>802.24 white paper on IoT and P2413</a:t>
            </a:r>
          </a:p>
          <a:p>
            <a:pPr lvl="1"/>
            <a:r>
              <a:rPr lang="en-US" dirty="0"/>
              <a:t>Update of first Smart Grid white paper to address latest amendments of 802.15.4 u, v, w, x, y, </a:t>
            </a:r>
            <a:r>
              <a:rPr lang="en-US" dirty="0" err="1"/>
              <a:t>Revmd</a:t>
            </a:r>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31</a:t>
            </a:fld>
            <a:endParaRPr lang="en-US" altLang="en-US"/>
          </a:p>
        </p:txBody>
      </p:sp>
    </p:spTree>
    <p:extLst>
      <p:ext uri="{BB962C8B-B14F-4D97-AF65-F5344CB8AC3E}">
        <p14:creationId xmlns:p14="http://schemas.microsoft.com/office/powerpoint/2010/main" val="303634190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914400" y="1828800"/>
            <a:ext cx="10439400" cy="4267200"/>
          </a:xfrm>
        </p:spPr>
        <p:txBody>
          <a:bodyPr>
            <a:normAutofit/>
          </a:bodyPr>
          <a:lstStyle/>
          <a:p>
            <a:r>
              <a:rPr lang="en-US" dirty="0"/>
              <a:t>Action Items from this meeting</a:t>
            </a:r>
          </a:p>
          <a:p>
            <a:pPr lvl="1"/>
            <a:r>
              <a:rPr lang="en-US" dirty="0"/>
              <a:t>See Slide 21 regarding low-latency white paper</a:t>
            </a:r>
          </a:p>
          <a:p>
            <a:pPr lvl="1"/>
            <a:endParaRPr lang="en-US" dirty="0"/>
          </a:p>
          <a:p>
            <a:r>
              <a:rPr lang="en-US" dirty="0"/>
              <a:t>Any New Business?</a:t>
            </a:r>
          </a:p>
          <a:p>
            <a:pPr lvl="1"/>
            <a:endParaRPr lang="en-US" dirty="0"/>
          </a:p>
          <a:p>
            <a:pPr marL="457200" lvl="1" indent="0">
              <a:buNone/>
            </a:pPr>
            <a:endParaRPr lang="en-US" dirty="0"/>
          </a:p>
          <a:p>
            <a:pPr marL="457200" lvl="1" indent="0">
              <a:buNone/>
            </a:pPr>
            <a:r>
              <a:rPr lang="en-US" dirty="0"/>
              <a:t>	</a:t>
            </a:r>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32</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1857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914400" y="1289050"/>
            <a:ext cx="10439400" cy="518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Text Box 2">
            <a:extLst>
              <a:ext uri="{FF2B5EF4-FFF2-40B4-BE49-F238E27FC236}">
                <a16:creationId xmlns:a16="http://schemas.microsoft.com/office/drawing/2014/main" id="{ADD93D48-1FCD-42A1-8CDB-A92FDD907FDE}"/>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
        <p:nvSpPr>
          <p:cNvPr id="23556" name="Text Box 3">
            <a:extLst>
              <a:ext uri="{FF2B5EF4-FFF2-40B4-BE49-F238E27FC236}">
                <a16:creationId xmlns:a16="http://schemas.microsoft.com/office/drawing/2014/main" id="{01D521F0-077A-4B7C-BED3-E54754B99070}"/>
              </a:ext>
            </a:extLst>
          </p:cNvPr>
          <p:cNvSpPr txBox="1">
            <a:spLocks noChangeArrowheads="1"/>
          </p:cNvSpPr>
          <p:nvPr/>
        </p:nvSpPr>
        <p:spPr bwMode="auto">
          <a:xfrm>
            <a:off x="5868991" y="6475416"/>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spcBef>
                <a:spcPct val="0"/>
              </a:spcBef>
              <a:buFontTx/>
              <a:buNone/>
            </a:pPr>
            <a:r>
              <a:rPr lang="en-US" altLang="en-US" sz="1200" b="0">
                <a:solidFill>
                  <a:srgbClr val="000000"/>
                </a:solidFill>
                <a:ea typeface="MS Gothic" panose="020B0609070205080204" pitchFamily="49" charset="-128"/>
              </a:rPr>
              <a:t>Slide </a:t>
            </a:r>
            <a:fld id="{49D9AE47-470D-4282-AF5B-698963B7244C}" type="slidenum">
              <a:rPr lang="en-US" altLang="en-US" sz="1200" b="0">
                <a:solidFill>
                  <a:srgbClr val="000000"/>
                </a:solidFill>
                <a:ea typeface="MS Gothic" panose="020B0609070205080204" pitchFamily="49" charset="-128"/>
              </a:rPr>
              <a:pPr>
                <a:spcBef>
                  <a:spcPct val="0"/>
                </a:spcBef>
                <a:buFontTx/>
                <a:buNone/>
              </a:pPr>
              <a:t>5</a:t>
            </a:fld>
            <a:endParaRPr lang="en-US" altLang="en-US" sz="1200" b="0">
              <a:solidFill>
                <a:srgbClr val="000000"/>
              </a:solidFill>
              <a:ea typeface="MS Gothic" panose="020B0609070205080204" pitchFamily="49" charset="-128"/>
            </a:endParaRPr>
          </a:p>
        </p:txBody>
      </p:sp>
      <p:sp>
        <p:nvSpPr>
          <p:cNvPr id="23557" name="Rectangle 4">
            <a:extLst>
              <a:ext uri="{FF2B5EF4-FFF2-40B4-BE49-F238E27FC236}">
                <a16:creationId xmlns:a16="http://schemas.microsoft.com/office/drawing/2014/main" id="{C3C62EF1-28CC-422B-8ACC-7F1087647ACE}"/>
              </a:ext>
            </a:extLst>
          </p:cNvPr>
          <p:cNvSpPr>
            <a:spLocks noGrp="1" noChangeArrowheads="1"/>
          </p:cNvSpPr>
          <p:nvPr>
            <p:ph type="title"/>
          </p:nvPr>
        </p:nvSpPr>
        <p:spPr>
          <a:xfrm>
            <a:off x="2209800" y="609603"/>
            <a:ext cx="8001000" cy="1160463"/>
          </a:xfrm>
        </p:spPr>
        <p:txBody>
          <a:bodyPr vert="horz" wrap="square" lIns="90000" tIns="46800" rIns="90000" bIns="46800" numCol="1" anchor="ctr" anchorCtr="0" compatLnSpc="1">
            <a:prstTxWarp prst="textNoShape">
              <a:avLst/>
            </a:prstTxWarp>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a:solidFill>
                  <a:srgbClr val="000000"/>
                </a:solidFill>
              </a:rPr>
              <a:t>Participation in IEEE 802 Meetings</a:t>
            </a:r>
          </a:p>
        </p:txBody>
      </p:sp>
      <p:sp>
        <p:nvSpPr>
          <p:cNvPr id="23558" name="Text Box 5">
            <a:extLst>
              <a:ext uri="{FF2B5EF4-FFF2-40B4-BE49-F238E27FC236}">
                <a16:creationId xmlns:a16="http://schemas.microsoft.com/office/drawing/2014/main" id="{B1AF009D-110E-415A-A4A5-3DB27F426B7A}"/>
              </a:ext>
            </a:extLst>
          </p:cNvPr>
          <p:cNvSpPr txBox="1">
            <a:spLocks noChangeArrowheads="1"/>
          </p:cNvSpPr>
          <p:nvPr/>
        </p:nvSpPr>
        <p:spPr bwMode="auto">
          <a:xfrm>
            <a:off x="876300" y="1828800"/>
            <a:ext cx="10668000" cy="464661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2400" b="1">
                <a:solidFill>
                  <a:schemeClr val="tx1"/>
                </a:solidFill>
                <a:latin typeface="Times New Roman" panose="02020603050405020304" pitchFamily="18" charset="0"/>
              </a:defRPr>
            </a:lvl1pPr>
            <a:lvl2pPr marL="742950" indent="-28575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2000">
                <a:solidFill>
                  <a:schemeClr val="tx1"/>
                </a:solidFill>
                <a:latin typeface="Times New Roman" panose="02020603050405020304" pitchFamily="18" charset="0"/>
              </a:defRPr>
            </a:lvl2pPr>
            <a:lvl3pPr marL="1143000" indent="-22860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chemeClr val="tx1"/>
                </a:solidFill>
                <a:latin typeface="Times New Roman" panose="02020603050405020304" pitchFamily="18" charset="0"/>
              </a:defRPr>
            </a:lvl3pPr>
            <a:lvl4pPr marL="1600200" indent="-22860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4pPr>
            <a:lvl5pPr marL="2057400" indent="-22860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Participation in any IEEE 802 meeting (Sponsor, Sponsor subgroup, Working Group, Working Group subgroup, etc.) is on an individual basis</a:t>
            </a:r>
          </a:p>
          <a:p>
            <a:pPr>
              <a:spcBef>
                <a:spcPct val="0"/>
              </a:spcBef>
              <a:buFontTx/>
              <a:buNone/>
            </a:pPr>
            <a:r>
              <a:rPr lang="en-US" altLang="en-US" sz="16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Participants in the IEEE standards development individual process shall act based on their qualifications and experience. (</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hlinkClick r:id="rId3"/>
              </a:rPr>
              <a:t>https://standards.ieee.org/develop/policies/bylaws/sb_bylaws.pdf section 5.2.1</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a:t>
            </a:r>
          </a:p>
          <a:p>
            <a:pPr>
              <a:spcBef>
                <a:spcPct val="0"/>
              </a:spcBef>
              <a:buFontTx/>
              <a:buNone/>
            </a:pPr>
            <a:r>
              <a:rPr lang="en-US" altLang="en-US" sz="16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IEEE 802 Working Group membership is by individual; “Working Group members shall participate in the consensus process in a manner consistent with their professional expert opinion as individuals, and not as organizational representatives”. (</a:t>
            </a:r>
            <a:r>
              <a:rPr lang="en-US" altLang="en-US" sz="16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subclause</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4.2.1 “Establishment”, of the IEEE 802 LMSC Working Group Policies and Procedures)</a:t>
            </a:r>
          </a:p>
          <a:p>
            <a:pPr>
              <a:spcBef>
                <a:spcPct val="0"/>
              </a:spcBef>
              <a:buFontTx/>
              <a:buNone/>
            </a:pPr>
            <a:r>
              <a:rPr lang="en-US" altLang="en-US" sz="16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a:t>
            </a:r>
          </a:p>
          <a:p>
            <a:pPr>
              <a:spcBef>
                <a:spcPct val="0"/>
              </a:spcBef>
              <a:buFontTx/>
              <a:buNone/>
            </a:pPr>
            <a:r>
              <a:rPr lang="en-US" altLang="en-US" sz="16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Participants shall not direct the actions or votes of any other member of an IEEE 802 Working Group or retaliate against any other member for their actions or votes within IEEE 802 Working Group meetings, see </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hlinkClick r:id="rId4"/>
              </a:rPr>
              <a:t>https://standards.ieee.org/develop/policies/bylaws/sb_bylaws.pdf</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section 5.2.1.3 and the IEEE 802 LMSC Working Group Policies and Procedures, </a:t>
            </a:r>
            <a:r>
              <a:rPr lang="en-US" altLang="en-US" sz="16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subclause</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3.4.1 “Chair”, list item x.</a:t>
            </a:r>
          </a:p>
          <a:p>
            <a:pPr>
              <a:spcBef>
                <a:spcPct val="0"/>
              </a:spcBef>
              <a:buFontTx/>
              <a:buNone/>
            </a:pPr>
            <a:r>
              <a:rPr lang="en-US" altLang="en-US" sz="18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By participating in IEEE 802 meetings, you accept these requirements. If you do not agree to these policies then you shall not participate.</a:t>
            </a:r>
          </a:p>
          <a:p>
            <a:pPr>
              <a:spcBef>
                <a:spcPct val="0"/>
              </a:spcBef>
              <a:buFontTx/>
              <a:buNone/>
            </a:pPr>
            <a:r>
              <a:rPr lang="en-US" altLang="en-US" sz="12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(Latest revision of IEEE 802 LMSC Working Group Policies and Procedures: </a:t>
            </a:r>
            <a:r>
              <a:rPr lang="en-US" altLang="en-US" sz="12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hlinkClick r:id="rId5"/>
              </a:rPr>
              <a:t>http://www.ieee802.org/devdocs.shtml</a:t>
            </a:r>
            <a:r>
              <a:rPr lang="en-US" altLang="en-US" sz="12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endParaRPr lang="en-GB" altLang="en-US" sz="1400" dirty="0">
              <a:solidFill>
                <a:srgbClr val="000000"/>
              </a:solidFill>
              <a:latin typeface="Arial" panose="020B0604020202020204" pitchFamily="34" charset="0"/>
              <a:ea typeface="MS Gothic" panose="020B0609070205080204" pitchFamily="49" charset="-128"/>
              <a:cs typeface="Arial" panose="020B0604020202020204" pitchFamily="34" charset="0"/>
            </a:endParaRPr>
          </a:p>
        </p:txBody>
      </p:sp>
    </p:spTree>
    <p:extLst>
      <p:ext uri="{BB962C8B-B14F-4D97-AF65-F5344CB8AC3E}">
        <p14:creationId xmlns:p14="http://schemas.microsoft.com/office/powerpoint/2010/main" val="422842901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914400" y="1676400"/>
            <a:ext cx="10566400" cy="4495800"/>
          </a:xfrm>
        </p:spPr>
        <p:txBody>
          <a:bodyPr>
            <a:normAutofit fontScale="62500" lnSpcReduction="20000"/>
          </a:bodyPr>
          <a:lstStyle/>
          <a:p>
            <a:r>
              <a:rPr lang="en-US" dirty="0"/>
              <a:t>Attendance take on IMAT</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6</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a:t>
            </a:r>
          </a:p>
        </p:txBody>
      </p:sp>
      <p:sp>
        <p:nvSpPr>
          <p:cNvPr id="3" name="Content Placeholder 2"/>
          <p:cNvSpPr>
            <a:spLocks noGrp="1"/>
          </p:cNvSpPr>
          <p:nvPr>
            <p:ph idx="1"/>
          </p:nvPr>
        </p:nvSpPr>
        <p:spPr>
          <a:xfrm>
            <a:off x="914400" y="1828800"/>
            <a:ext cx="10566400" cy="4114800"/>
          </a:xfrm>
        </p:spPr>
        <p:txBody>
          <a:bodyPr>
            <a:normAutofit lnSpcReduction="10000"/>
          </a:bodyPr>
          <a:lstStyle/>
          <a:p>
            <a:endParaRPr lang="en-US" dirty="0"/>
          </a:p>
          <a:p>
            <a:r>
              <a:rPr lang="en-US" dirty="0"/>
              <a:t>Approve March minutes</a:t>
            </a:r>
          </a:p>
          <a:p>
            <a:pPr lvl="1"/>
            <a:r>
              <a:rPr lang="en-US" dirty="0"/>
              <a:t>24-19-00010r0 </a:t>
            </a:r>
          </a:p>
          <a:p>
            <a:pPr lvl="1"/>
            <a:endParaRPr lang="en-US" dirty="0"/>
          </a:p>
          <a:p>
            <a:pPr lvl="1"/>
            <a:endParaRPr lang="en-US" dirty="0"/>
          </a:p>
          <a:p>
            <a:r>
              <a:rPr lang="en-US" dirty="0"/>
              <a:t>TAG Action Items from March:</a:t>
            </a:r>
          </a:p>
          <a:p>
            <a:pPr lvl="1">
              <a:buFont typeface="Wingdings" panose="05000000000000000000" pitchFamily="2" charset="2"/>
              <a:buChar char="ü"/>
            </a:pPr>
            <a:r>
              <a:rPr lang="en-US" dirty="0"/>
              <a:t>Get latest P2413 draft for private area</a:t>
            </a:r>
          </a:p>
          <a:p>
            <a:pPr lvl="1">
              <a:buFont typeface="Wingdings" panose="05000000000000000000" pitchFamily="2" charset="2"/>
              <a:buChar char="q"/>
            </a:pPr>
            <a:r>
              <a:rPr lang="en-US" dirty="0" err="1"/>
              <a:t>Subir</a:t>
            </a:r>
            <a:r>
              <a:rPr lang="en-US" dirty="0"/>
              <a:t> Das to provide VR text for TSN White Paper</a:t>
            </a:r>
          </a:p>
          <a:p>
            <a:pPr lvl="1"/>
            <a:endParaRPr lang="en-US" dirty="0"/>
          </a:p>
          <a:p>
            <a:pPr lvl="1"/>
            <a:endParaRPr lang="en-US" dirty="0"/>
          </a:p>
          <a:p>
            <a:pPr lvl="1"/>
            <a:endParaRPr lang="en-US" dirty="0"/>
          </a:p>
          <a:p>
            <a:pPr lvl="1"/>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7</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11DC3-D0B7-46F3-AA2D-4A0A21B8970D}"/>
              </a:ext>
            </a:extLst>
          </p:cNvPr>
          <p:cNvSpPr>
            <a:spLocks noGrp="1"/>
          </p:cNvSpPr>
          <p:nvPr>
            <p:ph type="title"/>
          </p:nvPr>
        </p:nvSpPr>
        <p:spPr/>
        <p:txBody>
          <a:bodyPr/>
          <a:lstStyle/>
          <a:p>
            <a:r>
              <a:rPr lang="en-US" dirty="0"/>
              <a:t>Liaison Review</a:t>
            </a:r>
          </a:p>
        </p:txBody>
      </p:sp>
      <p:sp>
        <p:nvSpPr>
          <p:cNvPr id="3" name="Content Placeholder 2">
            <a:extLst>
              <a:ext uri="{FF2B5EF4-FFF2-40B4-BE49-F238E27FC236}">
                <a16:creationId xmlns:a16="http://schemas.microsoft.com/office/drawing/2014/main" id="{B6FBFB69-2387-49A0-A9B5-4BD601FC9935}"/>
              </a:ext>
            </a:extLst>
          </p:cNvPr>
          <p:cNvSpPr>
            <a:spLocks noGrp="1"/>
          </p:cNvSpPr>
          <p:nvPr>
            <p:ph idx="1"/>
          </p:nvPr>
        </p:nvSpPr>
        <p:spPr/>
        <p:txBody>
          <a:bodyPr/>
          <a:lstStyle/>
          <a:p>
            <a:r>
              <a:rPr lang="en-US" sz="2400" dirty="0"/>
              <a:t>P2413				Ludwig Winkel</a:t>
            </a:r>
          </a:p>
          <a:p>
            <a:r>
              <a:rPr lang="en-US" sz="2400" dirty="0"/>
              <a:t>ATIS TOPS 			Farrokh </a:t>
            </a:r>
            <a:r>
              <a:rPr lang="en-US" sz="2400" dirty="0" err="1"/>
              <a:t>Khatibi</a:t>
            </a:r>
            <a:endParaRPr lang="en-US" sz="2400" dirty="0"/>
          </a:p>
          <a:p>
            <a:r>
              <a:rPr lang="en-US" sz="2400" dirty="0"/>
              <a:t>Wi-Fi Alliance (Informal)		Alan Berkema</a:t>
            </a:r>
          </a:p>
          <a:p>
            <a:r>
              <a:rPr lang="en-US" sz="2400" dirty="0"/>
              <a:t>IEC SEG8	 			Patrick Wetterwald   (concluding)</a:t>
            </a:r>
          </a:p>
          <a:p>
            <a:r>
              <a:rPr lang="en-US" sz="2400" dirty="0"/>
              <a:t>IEEE PSCC TF S6		Marc Lacroix</a:t>
            </a:r>
          </a:p>
          <a:p>
            <a:r>
              <a:rPr lang="en-US" sz="2400" dirty="0"/>
              <a:t>IEEE P2030.5			Bob </a:t>
            </a:r>
            <a:r>
              <a:rPr lang="en-US" sz="2400" dirty="0" err="1"/>
              <a:t>Heile</a:t>
            </a:r>
            <a:endParaRPr lang="en-US" sz="2400" dirty="0"/>
          </a:p>
          <a:p>
            <a:r>
              <a:rPr lang="en-US" sz="2400" dirty="0"/>
              <a:t>Industrial Internet Consortium	Wael Diab (status?)  assign to Chris D</a:t>
            </a:r>
          </a:p>
        </p:txBody>
      </p:sp>
      <p:sp>
        <p:nvSpPr>
          <p:cNvPr id="4" name="Footer Placeholder 3">
            <a:extLst>
              <a:ext uri="{FF2B5EF4-FFF2-40B4-BE49-F238E27FC236}">
                <a16:creationId xmlns:a16="http://schemas.microsoft.com/office/drawing/2014/main" id="{611074C8-E6EE-4E6A-85A6-19469732984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D85F0CE-BE1D-4DB7-92D4-80CD70EB12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8</a:t>
            </a:fld>
            <a:endParaRPr lang="en-US" altLang="en-US"/>
          </a:p>
        </p:txBody>
      </p:sp>
    </p:spTree>
    <p:extLst>
      <p:ext uri="{BB962C8B-B14F-4D97-AF65-F5344CB8AC3E}">
        <p14:creationId xmlns:p14="http://schemas.microsoft.com/office/powerpoint/2010/main" val="18583192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Radio Regulatory Items</a:t>
            </a:r>
          </a:p>
        </p:txBody>
      </p:sp>
      <p:sp>
        <p:nvSpPr>
          <p:cNvPr id="7" name="Content Placeholder 6"/>
          <p:cNvSpPr>
            <a:spLocks noGrp="1"/>
          </p:cNvSpPr>
          <p:nvPr>
            <p:ph idx="1"/>
          </p:nvPr>
        </p:nvSpPr>
        <p:spPr>
          <a:xfrm>
            <a:off x="914400" y="1676402"/>
            <a:ext cx="10439400" cy="4799013"/>
          </a:xfrm>
        </p:spPr>
        <p:txBody>
          <a:bodyPr>
            <a:normAutofit fontScale="55000" lnSpcReduction="20000"/>
          </a:bodyPr>
          <a:lstStyle/>
          <a:p>
            <a:pPr marL="457200" lvl="1" indent="0">
              <a:buNone/>
            </a:pPr>
            <a:endParaRPr lang="en-US" dirty="0"/>
          </a:p>
          <a:p>
            <a:r>
              <a:rPr lang="en-US" dirty="0"/>
              <a:t>Update from 802.18 – Jay Holcomb</a:t>
            </a:r>
          </a:p>
          <a:p>
            <a:endParaRPr lang="en-US" dirty="0"/>
          </a:p>
          <a:p>
            <a:r>
              <a:rPr lang="en-US" dirty="0"/>
              <a:t>900 MHz licensed spectrum NPRM (Broadband)</a:t>
            </a:r>
          </a:p>
          <a:p>
            <a:pPr lvl="1"/>
            <a:r>
              <a:rPr lang="en-US" dirty="0"/>
              <a:t>Will be discussed at Open Meeting of FCC</a:t>
            </a:r>
          </a:p>
          <a:p>
            <a:pPr lvl="1"/>
            <a:r>
              <a:rPr lang="en-US" dirty="0"/>
              <a:t>Interference with ISM?  no concerns voiced in 802.18, no follow up actions</a:t>
            </a:r>
          </a:p>
          <a:p>
            <a:pPr lvl="1"/>
            <a:endParaRPr lang="en-US" dirty="0"/>
          </a:p>
          <a:p>
            <a:r>
              <a:rPr lang="en-US" dirty="0"/>
              <a:t>OFCOM – 2390-2400 MHz consultation</a:t>
            </a:r>
          </a:p>
          <a:p>
            <a:pPr lvl="1"/>
            <a:r>
              <a:rPr lang="en-US" dirty="0"/>
              <a:t>Was turned in. </a:t>
            </a:r>
          </a:p>
          <a:p>
            <a:pPr lvl="1"/>
            <a:endParaRPr lang="en-US" dirty="0"/>
          </a:p>
          <a:p>
            <a:r>
              <a:rPr lang="en-US" dirty="0"/>
              <a:t>New for May 2019: 5GAA proposal to convert DSRC UNII4 band to cellular – implications for smart grid or verticals?   802.18 will look at comments</a:t>
            </a:r>
          </a:p>
          <a:p>
            <a:endParaRPr lang="en-US" dirty="0"/>
          </a:p>
          <a:p>
            <a:r>
              <a:rPr lang="en-US" dirty="0"/>
              <a:t>ACMA – 5 year outlook. Harmonization of Australia and North America in 5-6 GHz, and other bands. </a:t>
            </a:r>
          </a:p>
          <a:p>
            <a:endParaRPr lang="en-US" dirty="0"/>
          </a:p>
          <a:p>
            <a:r>
              <a:rPr lang="en-US" dirty="0"/>
              <a:t>Discussion – how can IEEE 802 have a voice in ITU, and specifically WRC. 802.24 would like to provide input if and when the process is established. </a:t>
            </a:r>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A42A6F1F-89D0-4C7C-88C0-E46BC40C428C}" type="slidenum">
              <a:rPr lang="en-US" altLang="en-US" smtClean="0"/>
              <a:pPr/>
              <a:t>9</a:t>
            </a:fld>
            <a:endParaRPr lang="en-US" altLang="en-US"/>
          </a:p>
        </p:txBody>
      </p:sp>
    </p:spTree>
    <p:extLst>
      <p:ext uri="{BB962C8B-B14F-4D97-AF65-F5344CB8AC3E}">
        <p14:creationId xmlns:p14="http://schemas.microsoft.com/office/powerpoint/2010/main" val="1439938235"/>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802-24-Theme1</Template>
  <TotalTime>36227</TotalTime>
  <Words>3372</Words>
  <Application>Microsoft Office PowerPoint</Application>
  <PresentationFormat>Widescreen</PresentationFormat>
  <Paragraphs>495</Paragraphs>
  <Slides>32</Slides>
  <Notes>3</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32</vt:i4>
      </vt:variant>
    </vt:vector>
  </HeadingPairs>
  <TitlesOfParts>
    <vt:vector size="43" baseType="lpstr">
      <vt:lpstr>MS Gothic</vt:lpstr>
      <vt:lpstr>ＭＳ Ｐゴシック</vt:lpstr>
      <vt:lpstr>Arial</vt:lpstr>
      <vt:lpstr>Arial1</vt:lpstr>
      <vt:lpstr>Calibri</vt:lpstr>
      <vt:lpstr>Helvetica</vt:lpstr>
      <vt:lpstr>Monotype Sorts</vt:lpstr>
      <vt:lpstr>Times New Roman</vt:lpstr>
      <vt:lpstr>Times New Roman1</vt:lpstr>
      <vt:lpstr>Wingdings</vt:lpstr>
      <vt:lpstr>802-24-Theme1</vt:lpstr>
      <vt:lpstr>802.24 Vertical Applications TAG</vt:lpstr>
      <vt:lpstr>802.24 Overview</vt:lpstr>
      <vt:lpstr>Agenda – 802.24-19-0011r2</vt:lpstr>
      <vt:lpstr>Guidelines for IEEE-SA Meetings</vt:lpstr>
      <vt:lpstr>Participation in IEEE 802 Meetings</vt:lpstr>
      <vt:lpstr>Administration</vt:lpstr>
      <vt:lpstr>802.24 TAG</vt:lpstr>
      <vt:lpstr>Liaison Review</vt:lpstr>
      <vt:lpstr>Radio Regulatory Items</vt:lpstr>
      <vt:lpstr>Collaboration with 802.21 AR/VR Vertical Applications</vt:lpstr>
      <vt:lpstr>Goals for AR/VR collaboration in 802.24</vt:lpstr>
      <vt:lpstr>Discussion</vt:lpstr>
      <vt:lpstr>Goals for AR/VR collaboration in 802.24</vt:lpstr>
      <vt:lpstr>Next Steps</vt:lpstr>
      <vt:lpstr>Wednesday 802.24 TAG</vt:lpstr>
      <vt:lpstr>Liaison with IEC SEG8</vt:lpstr>
      <vt:lpstr>P2413 Liaison</vt:lpstr>
      <vt:lpstr>ATIS TOPS Liaison</vt:lpstr>
      <vt:lpstr>ATIS TOPS</vt:lpstr>
      <vt:lpstr>“Low latency” White Paper</vt:lpstr>
      <vt:lpstr>“Low latency” White Paper</vt:lpstr>
      <vt:lpstr>“Network Integration” action item</vt:lpstr>
      <vt:lpstr>Review of 802.1CF in this context</vt:lpstr>
      <vt:lpstr>Discussion</vt:lpstr>
      <vt:lpstr>Points For Whitepaper Outline</vt:lpstr>
      <vt:lpstr>Points For Whitepaper Outline</vt:lpstr>
      <vt:lpstr>Points For Whitepaper Outline: Re:  Non-802 wireless IoT networks</vt:lpstr>
      <vt:lpstr>Points For Whitepaper Outline</vt:lpstr>
      <vt:lpstr>Next Steps</vt:lpstr>
      <vt:lpstr>802.15.4g and 802.11ah Coexistence (802.19.3)</vt:lpstr>
      <vt:lpstr>2019 TAG Activity Plan</vt:lpstr>
      <vt:lpstr>802.24 TAG closing</vt:lpstr>
    </vt:vector>
  </TitlesOfParts>
  <Company>EPRI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Opening Report</dc:title>
  <dc:subject>802.24 Opening Report</dc:subject>
  <dc:creator>Godfrey, Tim</dc:creator>
  <cp:keywords/>
  <dc:description>&lt;doc#&gt;</dc:description>
  <cp:lastModifiedBy>Godfrey, Tim</cp:lastModifiedBy>
  <cp:revision>693</cp:revision>
  <cp:lastPrinted>1998-02-10T13:28:06Z</cp:lastPrinted>
  <dcterms:created xsi:type="dcterms:W3CDTF">2015-05-13T21:49:41Z</dcterms:created>
  <dcterms:modified xsi:type="dcterms:W3CDTF">2019-05-15T21:29:33Z</dcterms:modified>
</cp:coreProperties>
</file>