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0"/>
  </p:notesMasterIdLst>
  <p:handoutMasterIdLst>
    <p:handoutMasterId r:id="rId31"/>
  </p:handoutMasterIdLst>
  <p:sldIdLst>
    <p:sldId id="258" r:id="rId2"/>
    <p:sldId id="500" r:id="rId3"/>
    <p:sldId id="285" r:id="rId4"/>
    <p:sldId id="414" r:id="rId5"/>
    <p:sldId id="418" r:id="rId6"/>
    <p:sldId id="259" r:id="rId7"/>
    <p:sldId id="270" r:id="rId8"/>
    <p:sldId id="502" r:id="rId9"/>
    <p:sldId id="495" r:id="rId10"/>
    <p:sldId id="477" r:id="rId11"/>
    <p:sldId id="478" r:id="rId12"/>
    <p:sldId id="482" r:id="rId13"/>
    <p:sldId id="498" r:id="rId14"/>
    <p:sldId id="488" r:id="rId15"/>
    <p:sldId id="448" r:id="rId16"/>
    <p:sldId id="415" r:id="rId17"/>
    <p:sldId id="455" r:id="rId18"/>
    <p:sldId id="457" r:id="rId19"/>
    <p:sldId id="459" r:id="rId20"/>
    <p:sldId id="487" r:id="rId21"/>
    <p:sldId id="493" r:id="rId22"/>
    <p:sldId id="486" r:id="rId23"/>
    <p:sldId id="501" r:id="rId24"/>
    <p:sldId id="475" r:id="rId25"/>
    <p:sldId id="494" r:id="rId26"/>
    <p:sldId id="433" r:id="rId27"/>
    <p:sldId id="474" r:id="rId28"/>
    <p:sldId id="391"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41" autoAdjust="0"/>
    <p:restoredTop sz="94099" autoAdjust="0"/>
  </p:normalViewPr>
  <p:slideViewPr>
    <p:cSldViewPr>
      <p:cViewPr varScale="1">
        <p:scale>
          <a:sx n="106" d="100"/>
          <a:sy n="106" d="100"/>
        </p:scale>
        <p:origin x="132" y="33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200" d="100"/>
        <a:sy n="200" d="100"/>
      </p:scale>
      <p:origin x="0" y="-131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802.24-19-0014r1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19/24-19-0017-00-0000-ieee-802-architecture-and-vertical-applications-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19/24-19-0003-01-0000-low-latency-communication-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2019 </a:t>
            </a:r>
          </a:p>
          <a:p>
            <a:endParaRPr lang="en-US" dirty="0"/>
          </a:p>
          <a:p>
            <a:r>
              <a:rPr lang="en-US" dirty="0"/>
              <a:t>Vienna, Austria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75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endParaRPr lang="en-US" dirty="0"/>
          </a:p>
          <a:p>
            <a:r>
              <a:rPr lang="en-US" dirty="0"/>
              <a:t>Documents shared in 802.24 Private Area</a:t>
            </a:r>
          </a:p>
          <a:p>
            <a:pPr lvl="1"/>
            <a:r>
              <a:rPr lang="en-US" dirty="0"/>
              <a:t>IEC_SEG8_Deliverable 3_Market Trend_Meeting_Review_010419_v3_clean.pdf</a:t>
            </a:r>
          </a:p>
          <a:p>
            <a:pPr lvl="1"/>
            <a:endParaRPr lang="en-US" dirty="0"/>
          </a:p>
          <a:p>
            <a:endParaRPr lang="en-US" dirty="0"/>
          </a:p>
          <a:p>
            <a:r>
              <a:rPr lang="en-US" dirty="0"/>
              <a:t>SEG8 is planning on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a:bodyPr>
          <a:lstStyle/>
          <a:p>
            <a:r>
              <a:rPr lang="en-US" dirty="0"/>
              <a:t>'Network Enablers for Seamless HMD-based VR (Virtual Reality)’ </a:t>
            </a:r>
          </a:p>
          <a:p>
            <a:r>
              <a:rPr lang="en-US" dirty="0"/>
              <a:t>Dillon </a:t>
            </a:r>
            <a:r>
              <a:rPr lang="en-US" dirty="0" err="1"/>
              <a:t>Seo</a:t>
            </a:r>
            <a:endParaRPr lang="en-US" dirty="0"/>
          </a:p>
          <a:p>
            <a:endParaRPr lang="en-US" dirty="0"/>
          </a:p>
          <a:p>
            <a:r>
              <a:rPr lang="en-US" dirty="0"/>
              <a:t>Presentation to 802.1 TSN May interim</a:t>
            </a:r>
          </a:p>
          <a:p>
            <a:r>
              <a:rPr lang="en-US" dirty="0"/>
              <a:t>802.11be will address AR/VR use cases</a:t>
            </a:r>
          </a:p>
          <a:p>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47500" lnSpcReduction="20000"/>
          </a:bodyPr>
          <a:lstStyle/>
          <a:p>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low latency. </a:t>
            </a:r>
          </a:p>
          <a:p>
            <a:pPr lvl="1"/>
            <a:r>
              <a:rPr lang="en-US" dirty="0"/>
              <a:t>The low-latency white paper will provide input on requirements to WGs </a:t>
            </a:r>
          </a:p>
          <a:p>
            <a:pPr lvl="1"/>
            <a:r>
              <a:rPr lang="en-US" dirty="0"/>
              <a:t>Vertical Application areas can provide input on specific use cases</a:t>
            </a:r>
          </a:p>
          <a:p>
            <a:pPr lvl="1"/>
            <a:r>
              <a:rPr lang="en-US" dirty="0"/>
              <a:t>Include representatives from related activities in other WG’s: 802.1 TSN, 802.11be, 802.15.3e</a:t>
            </a:r>
          </a:p>
          <a:p>
            <a:pPr lvl="1"/>
            <a:endParaRPr lang="en-US" dirty="0"/>
          </a:p>
          <a:p>
            <a:pPr lvl="1"/>
            <a:endParaRPr lang="en-US" dirty="0"/>
          </a:p>
          <a:p>
            <a:r>
              <a:rPr lang="en-US" dirty="0"/>
              <a:t>802.24 will provide a venue for collaboration (joint meetings)</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1"/>
            <a:r>
              <a:rPr lang="en-US" dirty="0"/>
              <a:t>IEEE 802 could provide comparable services to what is promised by 5G. </a:t>
            </a:r>
          </a:p>
          <a:p>
            <a:endParaRPr lang="en-US" dirty="0"/>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B156-CB76-479F-B330-D1782FD687A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295E8BD-BBB8-43F5-9678-A1CD23FBEBA1}"/>
              </a:ext>
            </a:extLst>
          </p:cNvPr>
          <p:cNvSpPr>
            <a:spLocks noGrp="1"/>
          </p:cNvSpPr>
          <p:nvPr>
            <p:ph idx="1"/>
          </p:nvPr>
        </p:nvSpPr>
        <p:spPr/>
        <p:txBody>
          <a:bodyPr>
            <a:normAutofit fontScale="70000" lnSpcReduction="20000"/>
          </a:bodyPr>
          <a:lstStyle/>
          <a:p>
            <a:r>
              <a:rPr lang="en-US" dirty="0"/>
              <a:t>What are the key requirements for </a:t>
            </a:r>
            <a:r>
              <a:rPr lang="en-US" dirty="0" err="1"/>
              <a:t>QoE</a:t>
            </a:r>
            <a:r>
              <a:rPr lang="en-US" dirty="0"/>
              <a:t> for AR/VR?</a:t>
            </a:r>
          </a:p>
          <a:p>
            <a:r>
              <a:rPr lang="en-US" dirty="0"/>
              <a:t>Are latency and jitter separate?</a:t>
            </a:r>
          </a:p>
          <a:p>
            <a:r>
              <a:rPr lang="en-US" dirty="0"/>
              <a:t>Motion to Photon latency – 20mS Upper Bound</a:t>
            </a:r>
          </a:p>
          <a:p>
            <a:r>
              <a:rPr lang="en-US" dirty="0"/>
              <a:t>Jitter doesn’t really matter if latency bound is met</a:t>
            </a:r>
          </a:p>
          <a:p>
            <a:r>
              <a:rPr lang="en-US" dirty="0"/>
              <a:t>Dillon: Need for this work in IEEE 802 is based on prohibitive cost of serving these applications over commercial cellular</a:t>
            </a:r>
          </a:p>
          <a:p>
            <a:r>
              <a:rPr lang="en-US" dirty="0"/>
              <a:t>Consider an IEEE 802 scenario using existing standards:</a:t>
            </a:r>
          </a:p>
          <a:p>
            <a:pPr lvl="1"/>
            <a:r>
              <a:rPr lang="en-US" dirty="0"/>
              <a:t>802.1 TSN with 10G Ethernet, and 802.11ac, ad, or ax</a:t>
            </a:r>
          </a:p>
          <a:p>
            <a:pPr lvl="1"/>
            <a:r>
              <a:rPr lang="en-US" dirty="0"/>
              <a:t>Identify gaps and contribute to 802.11be as a proposed requirement.</a:t>
            </a:r>
          </a:p>
          <a:p>
            <a:pPr lvl="1"/>
            <a:r>
              <a:rPr lang="en-US" dirty="0"/>
              <a:t>Need to ensure that TSN end-to-end mechanisms can be adopted into 802.11</a:t>
            </a:r>
          </a:p>
          <a:p>
            <a:r>
              <a:rPr lang="en-US" dirty="0"/>
              <a:t>802.21 scenario with moving train – between heterogeneous networks </a:t>
            </a:r>
          </a:p>
          <a:p>
            <a:pPr lvl="1"/>
            <a:endParaRPr lang="en-US" dirty="0"/>
          </a:p>
          <a:p>
            <a:endParaRPr lang="en-US" dirty="0"/>
          </a:p>
        </p:txBody>
      </p:sp>
      <p:sp>
        <p:nvSpPr>
          <p:cNvPr id="4" name="Footer Placeholder 3">
            <a:extLst>
              <a:ext uri="{FF2B5EF4-FFF2-40B4-BE49-F238E27FC236}">
                <a16:creationId xmlns:a16="http://schemas.microsoft.com/office/drawing/2014/main" id="{1EA6866A-E599-43B7-B4D3-410648C8048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FF79C6D-5681-4205-9F48-DC043C59086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405064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endParaRPr lang="en-US" dirty="0"/>
          </a:p>
          <a:p>
            <a:pPr lvl="1"/>
            <a:endParaRPr lang="en-US" dirty="0"/>
          </a:p>
          <a:p>
            <a:r>
              <a:rPr lang="en-US" dirty="0"/>
              <a:t>From May 2019: Converting UNII4 band to cellular – implications for smart grid or verticals?   802.18 will look at comments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24-19-0013-00</a:t>
            </a:r>
            <a:endParaRPr lang="en-US" altLang="en-US" dirty="0"/>
          </a:p>
          <a:p>
            <a:r>
              <a:rPr lang="en-US" altLang="en-US" dirty="0"/>
              <a:t>Meetings for the Week</a:t>
            </a:r>
          </a:p>
          <a:p>
            <a:pPr lvl="1"/>
            <a:r>
              <a:rPr lang="en-US" altLang="en-US" dirty="0"/>
              <a:t>Monday PM2		24.1	</a:t>
            </a:r>
          </a:p>
          <a:p>
            <a:pPr lvl="1"/>
            <a:r>
              <a:rPr lang="en-US" altLang="en-US" dirty="0"/>
              <a:t>Tuesday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Review</a:t>
            </a:r>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561840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56F2-DD6B-422D-A338-7198FE67D6C4}"/>
              </a:ext>
            </a:extLst>
          </p:cNvPr>
          <p:cNvSpPr>
            <a:spLocks noGrp="1"/>
          </p:cNvSpPr>
          <p:nvPr>
            <p:ph type="title"/>
          </p:nvPr>
        </p:nvSpPr>
        <p:spPr/>
        <p:txBody>
          <a:bodyPr/>
          <a:lstStyle/>
          <a:p>
            <a:r>
              <a:rPr lang="en-US" dirty="0"/>
              <a:t>P2413 Liaison</a:t>
            </a:r>
          </a:p>
        </p:txBody>
      </p:sp>
      <p:sp>
        <p:nvSpPr>
          <p:cNvPr id="3" name="Content Placeholder 2">
            <a:extLst>
              <a:ext uri="{FF2B5EF4-FFF2-40B4-BE49-F238E27FC236}">
                <a16:creationId xmlns:a16="http://schemas.microsoft.com/office/drawing/2014/main" id="{C3DDAA9F-21D6-4D6D-A642-C160F1CFF65C}"/>
              </a:ext>
            </a:extLst>
          </p:cNvPr>
          <p:cNvSpPr>
            <a:spLocks noGrp="1"/>
          </p:cNvSpPr>
          <p:nvPr>
            <p:ph idx="1"/>
          </p:nvPr>
        </p:nvSpPr>
        <p:spPr/>
        <p:txBody>
          <a:bodyPr/>
          <a:lstStyle/>
          <a:p>
            <a:r>
              <a:rPr lang="en-US" dirty="0"/>
              <a:t>P2413-D0.4.6.pdf currently in Sponsor Ballot</a:t>
            </a:r>
          </a:p>
          <a:p>
            <a:endParaRPr lang="en-US" dirty="0"/>
          </a:p>
          <a:p>
            <a:r>
              <a:rPr lang="en-US" dirty="0"/>
              <a:t>Available in 802.24 Private Area</a:t>
            </a:r>
          </a:p>
          <a:p>
            <a:endParaRPr lang="en-US" dirty="0"/>
          </a:p>
        </p:txBody>
      </p:sp>
      <p:sp>
        <p:nvSpPr>
          <p:cNvPr id="4" name="Footer Placeholder 3">
            <a:extLst>
              <a:ext uri="{FF2B5EF4-FFF2-40B4-BE49-F238E27FC236}">
                <a16:creationId xmlns:a16="http://schemas.microsoft.com/office/drawing/2014/main" id="{5244878C-3D55-4F3A-8E55-FC0FAA00D4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29EE79-D504-4905-ACA2-9B90D4DA91D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578911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Network Integration</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lnSpcReduction="10000"/>
          </a:bodyPr>
          <a:lstStyle/>
          <a:p>
            <a:r>
              <a:rPr lang="en-US" dirty="0"/>
              <a:t>Proposed Title:</a:t>
            </a:r>
          </a:p>
          <a:p>
            <a:pPr lvl="1"/>
            <a:r>
              <a:rPr lang="en-US" dirty="0"/>
              <a:t>IEEE 802 Architecture and Vertical Applications White Paper</a:t>
            </a:r>
          </a:p>
          <a:p>
            <a:r>
              <a:rPr lang="en-US" dirty="0"/>
              <a:t>Review Draft Outline of White Paper based on discussion points from last two meetings</a:t>
            </a:r>
          </a:p>
          <a:p>
            <a:pPr lvl="2"/>
            <a:r>
              <a:rPr lang="en-US" dirty="0">
                <a:hlinkClick r:id="rId2"/>
              </a:rPr>
              <a:t>IEEE802-24/19-0017r0</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pPr lvl="1"/>
            <a:r>
              <a:rPr lang="en-US" dirty="0"/>
              <a:t>Current Draft </a:t>
            </a:r>
            <a:r>
              <a:rPr lang="en-US" dirty="0">
                <a:hlinkClick r:id="rId2"/>
              </a:rPr>
              <a:t>802.24-19-0003r1</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normAutofit fontScale="47500" lnSpcReduction="20000"/>
          </a:bodyPr>
          <a:lstStyle/>
          <a:p>
            <a:r>
              <a:rPr lang="en-US" dirty="0"/>
              <a:t>AR/VR</a:t>
            </a:r>
          </a:p>
          <a:p>
            <a:pPr lvl="1"/>
            <a:r>
              <a:rPr lang="en-US" dirty="0"/>
              <a:t>Take 802.21 white paper, dissect use cases and requirements. </a:t>
            </a:r>
          </a:p>
          <a:p>
            <a:endParaRPr lang="en-US" dirty="0"/>
          </a:p>
          <a:p>
            <a:r>
              <a:rPr lang="en-US" dirty="0"/>
              <a:t>Goal for white paper </a:t>
            </a:r>
          </a:p>
          <a:p>
            <a:pPr lvl="1"/>
            <a:r>
              <a:rPr lang="en-US" dirty="0"/>
              <a:t>Influence 802.11be or other groups working in low-latency areas</a:t>
            </a:r>
          </a:p>
          <a:p>
            <a:pPr lvl="1"/>
            <a:r>
              <a:rPr lang="en-US" dirty="0"/>
              <a:t>Outreach to other standard groups</a:t>
            </a:r>
          </a:p>
          <a:p>
            <a:pPr lvl="1"/>
            <a:endParaRPr lang="en-US" dirty="0"/>
          </a:p>
          <a:p>
            <a:r>
              <a:rPr lang="en-US" dirty="0"/>
              <a:t>Review progress since meeting:</a:t>
            </a:r>
          </a:p>
          <a:p>
            <a:pPr lvl="1"/>
            <a:r>
              <a:rPr lang="en-US" dirty="0"/>
              <a:t>Dillon will take 802.21 white paper “21-18-0061-04-0000-a-white-paper-on-use-cases-and-requirements-for-supporting-hmd-based-vr-applications” and use as source text for next revision of White Paper draft “24-19-0003-03-0000-low-latency-communication-white-paper”</a:t>
            </a:r>
          </a:p>
          <a:p>
            <a:pPr lvl="1"/>
            <a:r>
              <a:rPr lang="en-US" dirty="0"/>
              <a:t>Check with Alan Jones to see if there is an interest in creating a contribution based in RTA TIG output. </a:t>
            </a:r>
          </a:p>
          <a:p>
            <a:pPr lvl="1"/>
            <a:r>
              <a:rPr lang="en-US" dirty="0"/>
              <a:t>Tim will take some use cases from TSN white paper for utility applications</a:t>
            </a:r>
          </a:p>
          <a:p>
            <a:endParaRPr lang="en-US" dirty="0"/>
          </a:p>
          <a:p>
            <a:r>
              <a:rPr lang="en-US" dirty="0"/>
              <a:t>Consider a section to distinguish between latency and jitter implications. </a:t>
            </a:r>
          </a:p>
          <a:p>
            <a:r>
              <a:rPr lang="en-US" dirty="0"/>
              <a:t>Low latency also has implications on reliability, predictability, </a:t>
            </a:r>
            <a:r>
              <a:rPr lang="en-US" dirty="0" err="1"/>
              <a:t>etc</a:t>
            </a:r>
            <a:endParaRPr lang="en-US" dirty="0"/>
          </a:p>
          <a:p>
            <a:endParaRPr lang="en-US" dirty="0"/>
          </a:p>
          <a:p>
            <a:r>
              <a:rPr lang="en-US" dirty="0"/>
              <a:t>Notes captured into draft: Current Draft 802.24-19-0003r2</a:t>
            </a:r>
          </a:p>
          <a:p>
            <a:endParaRPr lang="en-US" dirty="0"/>
          </a:p>
          <a:p>
            <a:pPr lvl="1"/>
            <a:endParaRPr lang="en-US" dirty="0"/>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r>
              <a:rPr lang="en-US" dirty="0"/>
              <a:t>Plan to develop a white paper in 2</a:t>
            </a:r>
            <a:r>
              <a:rPr lang="en-US" baseline="30000" dirty="0"/>
              <a:t>nd</a:t>
            </a:r>
            <a:r>
              <a:rPr lang="en-US" dirty="0"/>
              <a:t> half of year. Review status in July</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r>
              <a:rPr lang="en-US" dirty="0"/>
              <a:t>“Low latency” White Paper </a:t>
            </a:r>
          </a:p>
          <a:p>
            <a:pPr lvl="1"/>
            <a:r>
              <a:rPr lang="en-US" dirty="0"/>
              <a:t>Include 802.21 AR/VR activity</a:t>
            </a:r>
          </a:p>
          <a:p>
            <a:pPr lvl="1"/>
            <a:r>
              <a:rPr lang="en-US" dirty="0"/>
              <a:t>Nendica FFIOT might also fit into this</a:t>
            </a:r>
          </a:p>
          <a:p>
            <a:r>
              <a:rPr lang="en-US" dirty="0"/>
              <a:t>“Network Integration”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a:extLst>
              <a:ext uri="{FF2B5EF4-FFF2-40B4-BE49-F238E27FC236}">
                <a16:creationId xmlns:a16="http://schemas.microsoft.com/office/drawing/2014/main" id="{0D348FBA-D9E2-4BFA-BF05-67483D253918}"/>
              </a:ext>
            </a:extLst>
          </p:cNvPr>
          <p:cNvGraphicFramePr>
            <a:graphicFrameLocks noGrp="1"/>
          </p:cNvGraphicFramePr>
          <p:nvPr>
            <p:extLst>
              <p:ext uri="{D42A27DB-BD31-4B8C-83A1-F6EECF244321}">
                <p14:modId xmlns:p14="http://schemas.microsoft.com/office/powerpoint/2010/main" val="404978462"/>
              </p:ext>
            </p:extLst>
          </p:nvPr>
        </p:nvGraphicFramePr>
        <p:xfrm>
          <a:off x="685800" y="685800"/>
          <a:ext cx="10896600" cy="6073363"/>
        </p:xfrm>
        <a:graphic>
          <a:graphicData uri="http://schemas.openxmlformats.org/drawingml/2006/table">
            <a:tbl>
              <a:tblPr>
                <a:tableStyleId>{5C22544A-7EE6-4342-B048-85BDC9FD1C3A}</a:tableStyleId>
              </a:tblPr>
              <a:tblGrid>
                <a:gridCol w="811873">
                  <a:extLst>
                    <a:ext uri="{9D8B030D-6E8A-4147-A177-3AD203B41FA5}">
                      <a16:colId xmlns:a16="http://schemas.microsoft.com/office/drawing/2014/main" val="2832165503"/>
                    </a:ext>
                  </a:extLst>
                </a:gridCol>
                <a:gridCol w="7195416">
                  <a:extLst>
                    <a:ext uri="{9D8B030D-6E8A-4147-A177-3AD203B41FA5}">
                      <a16:colId xmlns:a16="http://schemas.microsoft.com/office/drawing/2014/main" val="758715618"/>
                    </a:ext>
                  </a:extLst>
                </a:gridCol>
                <a:gridCol w="1420777">
                  <a:extLst>
                    <a:ext uri="{9D8B030D-6E8A-4147-A177-3AD203B41FA5}">
                      <a16:colId xmlns:a16="http://schemas.microsoft.com/office/drawing/2014/main" val="1100922742"/>
                    </a:ext>
                  </a:extLst>
                </a:gridCol>
                <a:gridCol w="656661">
                  <a:extLst>
                    <a:ext uri="{9D8B030D-6E8A-4147-A177-3AD203B41FA5}">
                      <a16:colId xmlns:a16="http://schemas.microsoft.com/office/drawing/2014/main" val="3267383210"/>
                    </a:ext>
                  </a:extLst>
                </a:gridCol>
                <a:gridCol w="811873">
                  <a:extLst>
                    <a:ext uri="{9D8B030D-6E8A-4147-A177-3AD203B41FA5}">
                      <a16:colId xmlns:a16="http://schemas.microsoft.com/office/drawing/2014/main" val="1379029001"/>
                    </a:ext>
                  </a:extLst>
                </a:gridCol>
              </a:tblGrid>
              <a:tr h="186287">
                <a:tc gridSpan="2">
                  <a:txBody>
                    <a:bodyPr/>
                    <a:lstStyle/>
                    <a:p>
                      <a:pPr algn="l" fontAlgn="b"/>
                      <a:r>
                        <a:rPr lang="en-US" sz="1400" u="none" strike="noStrike" dirty="0">
                          <a:effectLst/>
                        </a:rPr>
                        <a:t>802.24 Agenda - July 2019, Vienna, Austria</a:t>
                      </a:r>
                      <a:endParaRPr lang="en-US" sz="1400" b="1" i="0" u="none" strike="noStrike" dirty="0">
                        <a:solidFill>
                          <a:srgbClr val="000000"/>
                        </a:solidFill>
                        <a:effectLst/>
                        <a:latin typeface="Arial1"/>
                      </a:endParaRPr>
                    </a:p>
                  </a:txBody>
                  <a:tcPr marL="6777" marR="6777" marT="6777" marB="0" anchor="b"/>
                </a:tc>
                <a:tc hMerge="1">
                  <a:txBody>
                    <a:bodyPr/>
                    <a:lstStyle/>
                    <a:p>
                      <a:endParaRPr lang="en-US"/>
                    </a:p>
                  </a:txBody>
                  <a:tcPr/>
                </a:tc>
                <a:tc gridSpan="2">
                  <a:txBody>
                    <a:bodyPr/>
                    <a:lstStyle/>
                    <a:p>
                      <a:pPr algn="l" fontAlgn="b"/>
                      <a:r>
                        <a:rPr lang="en-US" sz="1400" u="none" strike="noStrike">
                          <a:effectLst/>
                        </a:rPr>
                        <a:t>24-19-0013-02-0000</a:t>
                      </a:r>
                      <a:endParaRPr lang="en-US" sz="1400" b="1" i="0" u="none" strike="noStrike" dirty="0">
                        <a:solidFill>
                          <a:srgbClr val="000000"/>
                        </a:solidFill>
                        <a:effectLst/>
                        <a:latin typeface="Arial1"/>
                      </a:endParaRPr>
                    </a:p>
                  </a:txBody>
                  <a:tcPr marL="6777" marR="6777" marT="6777" marB="0" anchor="b"/>
                </a:tc>
                <a:tc hMerge="1">
                  <a:txBody>
                    <a:bodyPr/>
                    <a:lstStyle/>
                    <a:p>
                      <a:endParaRPr lang="en-US"/>
                    </a:p>
                  </a:txBody>
                  <a:tcPr/>
                </a:tc>
                <a:tc>
                  <a:txBody>
                    <a:bodyPr/>
                    <a:lstStyle/>
                    <a:p>
                      <a:pPr algn="l" fontAlgn="b"/>
                      <a:endParaRPr lang="en-US" sz="1100" b="0" i="0" u="none" strike="noStrike">
                        <a:solidFill>
                          <a:srgbClr val="000000"/>
                        </a:solidFill>
                        <a:effectLst/>
                        <a:latin typeface="Arial1"/>
                      </a:endParaRPr>
                    </a:p>
                  </a:txBody>
                  <a:tcPr marL="6777" marR="6777" marT="6777" marB="0" anchor="b"/>
                </a:tc>
                <a:extLst>
                  <a:ext uri="{0D108BD9-81ED-4DB2-BD59-A6C34878D82A}">
                    <a16:rowId xmlns:a16="http://schemas.microsoft.com/office/drawing/2014/main" val="4103238619"/>
                  </a:ext>
                </a:extLst>
              </a:tr>
              <a:tr h="175411">
                <a:tc>
                  <a:txBody>
                    <a:bodyPr/>
                    <a:lstStyle/>
                    <a:p>
                      <a:pPr algn="ctr" fontAlgn="b"/>
                      <a:endParaRPr lang="en-US" sz="1100" b="0" i="0" u="none" strike="noStrike">
                        <a:solidFill>
                          <a:srgbClr val="000000"/>
                        </a:solidFill>
                        <a:effectLst/>
                        <a:latin typeface="Times New Roman1"/>
                      </a:endParaRPr>
                    </a:p>
                  </a:txBody>
                  <a:tcPr marL="6777" marR="6777" marT="6777" marB="0" anchor="b"/>
                </a:tc>
                <a:tc>
                  <a:txBody>
                    <a:bodyPr/>
                    <a:lstStyle/>
                    <a:p>
                      <a:pPr algn="l" fontAlgn="b"/>
                      <a:endParaRPr lang="en-US" sz="1100" b="0"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947880584"/>
                  </a:ext>
                </a:extLst>
              </a:tr>
              <a:tr h="186287">
                <a:tc>
                  <a:txBody>
                    <a:bodyPr/>
                    <a:lstStyle/>
                    <a:p>
                      <a:pPr algn="ctr" fontAlgn="t"/>
                      <a:r>
                        <a:rPr lang="en-US" sz="1400" u="none" strike="noStrike">
                          <a:effectLst/>
                        </a:rPr>
                        <a:t>1</a:t>
                      </a:r>
                      <a:endParaRPr lang="en-US" sz="1400" b="1" i="0" u="none" strike="noStrike">
                        <a:solidFill>
                          <a:srgbClr val="000000"/>
                        </a:solidFill>
                        <a:effectLst/>
                        <a:latin typeface="Times New Roman1"/>
                      </a:endParaRPr>
                    </a:p>
                  </a:txBody>
                  <a:tcPr marL="6777" marR="6777" marT="6777" marB="0"/>
                </a:tc>
                <a:tc>
                  <a:txBody>
                    <a:bodyPr/>
                    <a:lstStyle/>
                    <a:p>
                      <a:pPr algn="ctr" fontAlgn="b"/>
                      <a:r>
                        <a:rPr lang="en-US" sz="1400" u="none" strike="noStrike">
                          <a:effectLst/>
                        </a:rPr>
                        <a:t>Monday PM2 </a:t>
                      </a:r>
                      <a:endParaRPr lang="en-US" sz="1400" b="1"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extLst>
                  <a:ext uri="{0D108BD9-81ED-4DB2-BD59-A6C34878D82A}">
                    <a16:rowId xmlns:a16="http://schemas.microsoft.com/office/drawing/2014/main" val="310666920"/>
                  </a:ext>
                </a:extLst>
              </a:tr>
              <a:tr h="175411">
                <a:tc>
                  <a:txBody>
                    <a:bodyPr/>
                    <a:lstStyle/>
                    <a:p>
                      <a:pPr algn="ctr" fontAlgn="t"/>
                      <a:r>
                        <a:rPr lang="en-US" sz="1200" u="none" strike="noStrike">
                          <a:effectLst/>
                        </a:rPr>
                        <a:t>1.1</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Call session to order, present “Guidelines for IEEE SA meetings”, Quorum</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289145466"/>
                  </a:ext>
                </a:extLst>
              </a:tr>
              <a:tr h="175411">
                <a:tc>
                  <a:txBody>
                    <a:bodyPr/>
                    <a:lstStyle/>
                    <a:p>
                      <a:pPr algn="ctr" fontAlgn="t"/>
                      <a:r>
                        <a:rPr lang="en-US" sz="1200" u="none" strike="noStrike">
                          <a:effectLst/>
                        </a:rPr>
                        <a:t>1.2</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Review of Agenda / Approval of Agenda</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777259495"/>
                  </a:ext>
                </a:extLst>
              </a:tr>
              <a:tr h="175411">
                <a:tc>
                  <a:txBody>
                    <a:bodyPr/>
                    <a:lstStyle/>
                    <a:p>
                      <a:pPr algn="ctr" fontAlgn="t"/>
                      <a:r>
                        <a:rPr lang="en-US" sz="1200" u="none" strike="noStrike">
                          <a:effectLst/>
                        </a:rPr>
                        <a:t>1.3</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Approve minutes from prior TAG meeting</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4:10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625373479"/>
                  </a:ext>
                </a:extLst>
              </a:tr>
              <a:tr h="175411">
                <a:tc>
                  <a:txBody>
                    <a:bodyPr/>
                    <a:lstStyle/>
                    <a:p>
                      <a:pPr algn="ctr" fontAlgn="t"/>
                      <a:r>
                        <a:rPr lang="en-US" sz="1200" u="none" strike="noStrike">
                          <a:effectLst/>
                        </a:rPr>
                        <a:t>1.4</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Introduction/meeting objectives / Review action items from previous meeting</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643599073"/>
                  </a:ext>
                </a:extLst>
              </a:tr>
              <a:tr h="175411">
                <a:tc>
                  <a:txBody>
                    <a:bodyPr/>
                    <a:lstStyle/>
                    <a:p>
                      <a:pPr algn="ctr" fontAlgn="t"/>
                      <a:r>
                        <a:rPr lang="en-US" sz="1200" u="none" strike="noStrike">
                          <a:effectLst/>
                        </a:rPr>
                        <a:t>1.5</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802.24.1 Smart Grid Task Group </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083267480"/>
                  </a:ext>
                </a:extLst>
              </a:tr>
              <a:tr h="175411">
                <a:tc>
                  <a:txBody>
                    <a:bodyPr/>
                    <a:lstStyle/>
                    <a:p>
                      <a:pPr algn="ctr" fontAlgn="t"/>
                      <a:r>
                        <a:rPr lang="en-US" sz="1200" u="none" strike="noStrike">
                          <a:effectLst/>
                        </a:rPr>
                        <a:t>1.6</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Update from Licensed Narrowband Amendment meeting at UTC Fort Worth</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637469509"/>
                  </a:ext>
                </a:extLst>
              </a:tr>
              <a:tr h="175411">
                <a:tc>
                  <a:txBody>
                    <a:bodyPr/>
                    <a:lstStyle/>
                    <a:p>
                      <a:pPr algn="ctr" fontAlgn="t"/>
                      <a:r>
                        <a:rPr lang="en-US" sz="1200" u="none" strike="noStrike">
                          <a:effectLst/>
                        </a:rPr>
                        <a:t>1.7</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Liaison Review</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090111576"/>
                  </a:ext>
                </a:extLst>
              </a:tr>
              <a:tr h="324353">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Collaboration with 802.21: 'Network Enablers for Seamless HMD-based VR (Virtual Reality)’ </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 / Das</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60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4:35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563608423"/>
                  </a:ext>
                </a:extLst>
              </a:tr>
              <a:tr h="175411">
                <a:tc>
                  <a:txBody>
                    <a:bodyPr/>
                    <a:lstStyle/>
                    <a:p>
                      <a:pPr algn="ctr" fontAlgn="t"/>
                      <a:r>
                        <a:rPr lang="en-US" sz="1200" u="none" strike="noStrike">
                          <a:effectLst/>
                        </a:rPr>
                        <a:t>1.9</a:t>
                      </a:r>
                      <a:endParaRPr lang="en-US" sz="12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Recess </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5:35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806004202"/>
                  </a:ext>
                </a:extLst>
              </a:tr>
              <a:tr h="210492">
                <a:tc>
                  <a:txBody>
                    <a:bodyPr/>
                    <a:lstStyle/>
                    <a:p>
                      <a:pPr algn="ctr" fontAlgn="t"/>
                      <a:endParaRPr lang="en-US" sz="1200" b="0" i="0" u="none" strike="noStrike">
                        <a:solidFill>
                          <a:srgbClr val="000000"/>
                        </a:solidFill>
                        <a:effectLst/>
                        <a:latin typeface="Times New Roman1"/>
                      </a:endParaRPr>
                    </a:p>
                  </a:txBody>
                  <a:tcPr marL="6777" marR="6777" marT="6777" marB="0"/>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983281876"/>
                  </a:ext>
                </a:extLst>
              </a:tr>
              <a:tr h="186287">
                <a:tc>
                  <a:txBody>
                    <a:bodyPr/>
                    <a:lstStyle/>
                    <a:p>
                      <a:pPr algn="ctr" fontAlgn="t"/>
                      <a:r>
                        <a:rPr lang="en-US" sz="1400" u="none" strike="noStrike">
                          <a:effectLst/>
                        </a:rPr>
                        <a:t>2</a:t>
                      </a:r>
                      <a:endParaRPr lang="en-US" sz="1400" b="1" i="0" u="none" strike="noStrike">
                        <a:solidFill>
                          <a:srgbClr val="000000"/>
                        </a:solidFill>
                        <a:effectLst/>
                        <a:latin typeface="Times New Roman1"/>
                      </a:endParaRPr>
                    </a:p>
                  </a:txBody>
                  <a:tcPr marL="6777" marR="6777" marT="6777" marB="0"/>
                </a:tc>
                <a:tc>
                  <a:txBody>
                    <a:bodyPr/>
                    <a:lstStyle/>
                    <a:p>
                      <a:pPr algn="ctr" fontAlgn="b"/>
                      <a:r>
                        <a:rPr lang="en-US" sz="1400" u="none" strike="noStrike">
                          <a:effectLst/>
                        </a:rPr>
                        <a:t>Tuesday PM2 </a:t>
                      </a:r>
                      <a:endParaRPr lang="en-US" sz="1400" b="1"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3963647453"/>
                  </a:ext>
                </a:extLst>
              </a:tr>
              <a:tr h="175411">
                <a:tc>
                  <a:txBody>
                    <a:bodyPr/>
                    <a:lstStyle/>
                    <a:p>
                      <a:pPr algn="ctr" fontAlgn="t"/>
                      <a:r>
                        <a:rPr lang="en-US" sz="1100" u="none" strike="noStrike">
                          <a:effectLst/>
                        </a:rPr>
                        <a:t>2.1</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Call to Order  802.24.2 TG</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154763647"/>
                  </a:ext>
                </a:extLst>
              </a:tr>
              <a:tr h="324353">
                <a:tc>
                  <a:txBody>
                    <a:bodyPr/>
                    <a:lstStyle/>
                    <a:p>
                      <a:pPr algn="ctr" fontAlgn="t"/>
                      <a:r>
                        <a:rPr lang="en-US" sz="1100" u="none" strike="noStrike">
                          <a:effectLst/>
                        </a:rPr>
                        <a:t>2.2</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ITU and regulatory items</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Godfrey/Holcomb</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409723712"/>
                  </a:ext>
                </a:extLst>
              </a:tr>
              <a:tr h="175411">
                <a:tc>
                  <a:txBody>
                    <a:bodyPr/>
                    <a:lstStyle/>
                    <a:p>
                      <a:pPr algn="ctr" fontAlgn="t"/>
                      <a:r>
                        <a:rPr lang="en-US" sz="1100" u="none" strike="noStrike">
                          <a:effectLst/>
                        </a:rPr>
                        <a:t>2.3</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802.24.2 Liaison Coordinator's Report and Update</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DiMinico</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602486415"/>
                  </a:ext>
                </a:extLst>
              </a:tr>
              <a:tr h="175411">
                <a:tc>
                  <a:txBody>
                    <a:bodyPr/>
                    <a:lstStyle/>
                    <a:p>
                      <a:pPr algn="ctr" fontAlgn="t"/>
                      <a:r>
                        <a:rPr lang="en-US" sz="1100" u="none" strike="noStrike">
                          <a:effectLst/>
                        </a:rPr>
                        <a:t>2.4</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Review of IoT white paper development, expanding scope and participation</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DiMinico</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4:35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580449346"/>
                  </a:ext>
                </a:extLst>
              </a:tr>
              <a:tr h="175411">
                <a:tc>
                  <a:txBody>
                    <a:bodyPr/>
                    <a:lstStyle/>
                    <a:p>
                      <a:pPr algn="ctr" fontAlgn="t"/>
                      <a:r>
                        <a:rPr lang="en-US" sz="1100" u="none" strike="noStrike">
                          <a:effectLst/>
                        </a:rPr>
                        <a:t>2.5</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P2413 Liaison report / Update</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Winkel</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4:55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934000601"/>
                  </a:ext>
                </a:extLst>
              </a:tr>
              <a:tr h="175411">
                <a:tc>
                  <a:txBody>
                    <a:bodyPr/>
                    <a:lstStyle/>
                    <a:p>
                      <a:pPr algn="ctr" fontAlgn="t"/>
                      <a:r>
                        <a:rPr lang="en-US" sz="1100" u="none" strike="noStrike">
                          <a:effectLst/>
                        </a:rPr>
                        <a:t>2.6</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Progressing "Network Integration" concept into a project</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Godfrey/Riegel</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5:25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977959676"/>
                  </a:ext>
                </a:extLst>
              </a:tr>
              <a:tr h="175411">
                <a:tc>
                  <a:txBody>
                    <a:bodyPr/>
                    <a:lstStyle/>
                    <a:p>
                      <a:pPr algn="ctr" fontAlgn="t"/>
                      <a:r>
                        <a:rPr lang="en-US" sz="1100" u="none" strike="noStrike">
                          <a:effectLst/>
                        </a:rPr>
                        <a:t>2.7</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Recess</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t"/>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r" fontAlgn="b"/>
                      <a:r>
                        <a:rPr lang="en-US" sz="1200" u="none" strike="noStrike">
                          <a:effectLst/>
                        </a:rPr>
                        <a:t>5:55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363756407"/>
                  </a:ext>
                </a:extLst>
              </a:tr>
              <a:tr h="175411">
                <a:tc>
                  <a:txBody>
                    <a:bodyPr/>
                    <a:lstStyle/>
                    <a:p>
                      <a:pPr algn="ctr" fontAlgn="t"/>
                      <a:endParaRPr lang="en-US" sz="1200" b="0" i="0" u="none" strike="noStrike">
                        <a:solidFill>
                          <a:srgbClr val="000000"/>
                        </a:solidFill>
                        <a:effectLst/>
                        <a:latin typeface="Calibri" panose="020F0502020204030204" pitchFamily="34" charset="0"/>
                      </a:endParaRPr>
                    </a:p>
                  </a:txBody>
                  <a:tcPr marL="6777" marR="6777" marT="6777" marB="0"/>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extLst>
                  <a:ext uri="{0D108BD9-81ED-4DB2-BD59-A6C34878D82A}">
                    <a16:rowId xmlns:a16="http://schemas.microsoft.com/office/drawing/2014/main" val="3704793146"/>
                  </a:ext>
                </a:extLst>
              </a:tr>
              <a:tr h="175411">
                <a:tc>
                  <a:txBody>
                    <a:bodyPr/>
                    <a:lstStyle/>
                    <a:p>
                      <a:pPr algn="ctr" fontAlgn="b"/>
                      <a:endParaRPr lang="en-US" sz="1200" b="0" i="0" u="none" strike="noStrike">
                        <a:solidFill>
                          <a:srgbClr val="000000"/>
                        </a:solidFill>
                        <a:effectLst/>
                        <a:latin typeface="Calibri" panose="020F0502020204030204" pitchFamily="34"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6777" marR="6777" marT="6777" marB="0" anchor="b"/>
                </a:tc>
                <a:extLst>
                  <a:ext uri="{0D108BD9-81ED-4DB2-BD59-A6C34878D82A}">
                    <a16:rowId xmlns:a16="http://schemas.microsoft.com/office/drawing/2014/main" val="393176154"/>
                  </a:ext>
                </a:extLst>
              </a:tr>
              <a:tr h="186287">
                <a:tc>
                  <a:txBody>
                    <a:bodyPr/>
                    <a:lstStyle/>
                    <a:p>
                      <a:pPr algn="ctr" fontAlgn="t"/>
                      <a:r>
                        <a:rPr lang="en-US" sz="1400" u="none" strike="noStrike">
                          <a:effectLst/>
                        </a:rPr>
                        <a:t>3</a:t>
                      </a:r>
                      <a:endParaRPr lang="en-US" sz="1400" b="1" i="0" u="none" strike="noStrike">
                        <a:solidFill>
                          <a:srgbClr val="000000"/>
                        </a:solidFill>
                        <a:effectLst/>
                        <a:latin typeface="Times New Roman1"/>
                      </a:endParaRPr>
                    </a:p>
                  </a:txBody>
                  <a:tcPr marL="6777" marR="6777" marT="6777" marB="0"/>
                </a:tc>
                <a:tc>
                  <a:txBody>
                    <a:bodyPr/>
                    <a:lstStyle/>
                    <a:p>
                      <a:pPr algn="ctr" fontAlgn="b"/>
                      <a:r>
                        <a:rPr lang="en-US" sz="1400" u="none" strike="noStrike">
                          <a:effectLst/>
                        </a:rPr>
                        <a:t>Thursday PM2 </a:t>
                      </a:r>
                      <a:endParaRPr lang="en-US" sz="1400" b="1" i="0" u="none" strike="noStrike">
                        <a:solidFill>
                          <a:srgbClr val="000000"/>
                        </a:solidFill>
                        <a:effectLst/>
                        <a:latin typeface="Times New Roman1"/>
                      </a:endParaRPr>
                    </a:p>
                  </a:txBody>
                  <a:tcPr marL="6777" marR="6777" marT="6777" marB="0" anchor="b"/>
                </a:tc>
                <a:tc>
                  <a:txBody>
                    <a:bodyPr/>
                    <a:lstStyle/>
                    <a:p>
                      <a:pPr algn="l" fontAlgn="b"/>
                      <a:endParaRPr lang="en-US" sz="1200" b="0" i="0" u="none" strike="noStrike">
                        <a:solidFill>
                          <a:srgbClr val="000000"/>
                        </a:solidFill>
                        <a:effectLst/>
                        <a:latin typeface="Arial1"/>
                      </a:endParaRPr>
                    </a:p>
                  </a:txBody>
                  <a:tcPr marL="6777" marR="6777" marT="677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133389369"/>
                  </a:ext>
                </a:extLst>
              </a:tr>
              <a:tr h="175411">
                <a:tc>
                  <a:txBody>
                    <a:bodyPr/>
                    <a:lstStyle/>
                    <a:p>
                      <a:pPr algn="ctr" fontAlgn="t"/>
                      <a:r>
                        <a:rPr lang="en-US" sz="1100" u="none" strike="noStrike">
                          <a:effectLst/>
                        </a:rPr>
                        <a:t>3.1</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Call to Order  802.24 TAG</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095275686"/>
                  </a:ext>
                </a:extLst>
              </a:tr>
              <a:tr h="175411">
                <a:tc>
                  <a:txBody>
                    <a:bodyPr/>
                    <a:lstStyle/>
                    <a:p>
                      <a:pPr algn="ctr" fontAlgn="t"/>
                      <a:r>
                        <a:rPr lang="en-US" sz="1100" u="none" strike="noStrike">
                          <a:effectLst/>
                        </a:rPr>
                        <a:t>3.2</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Low Latency White Paper</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Holland</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60</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2905092289"/>
                  </a:ext>
                </a:extLst>
              </a:tr>
              <a:tr h="350820">
                <a:tc>
                  <a:txBody>
                    <a:bodyPr/>
                    <a:lstStyle/>
                    <a:p>
                      <a:pPr algn="ctr" fontAlgn="t"/>
                      <a:r>
                        <a:rPr lang="en-US" sz="1100" u="none" strike="noStrike">
                          <a:effectLst/>
                        </a:rPr>
                        <a:t>3.3</a:t>
                      </a:r>
                      <a:endParaRPr lang="en-US" sz="1100" b="0" i="0" u="none" strike="noStrike">
                        <a:solidFill>
                          <a:srgbClr val="000000"/>
                        </a:solidFill>
                        <a:effectLst/>
                        <a:latin typeface="Times New Roman1"/>
                      </a:endParaRPr>
                    </a:p>
                  </a:txBody>
                  <a:tcPr marL="6777" marR="6777" marT="6777" marB="0"/>
                </a:tc>
                <a:tc>
                  <a:txBody>
                    <a:bodyPr/>
                    <a:lstStyle/>
                    <a:p>
                      <a:pPr algn="l" fontAlgn="t"/>
                      <a:r>
                        <a:rPr lang="en-US" sz="1200" u="none" strike="noStrike">
                          <a:effectLst/>
                        </a:rPr>
                        <a:t>Whitepaper/document for application-specific use cases of Sub 1GHz standards 802.15.4g and 802.11ah</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l" fontAlgn="b"/>
                      <a:r>
                        <a:rPr lang="en-US" sz="1200" u="none" strike="noStrike">
                          <a:effectLst/>
                        </a:rPr>
                        <a:t>Godfrey/Rolfe</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5:00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3245127815"/>
                  </a:ext>
                </a:extLst>
              </a:tr>
              <a:tr h="175411">
                <a:tc>
                  <a:txBody>
                    <a:bodyPr/>
                    <a:lstStyle/>
                    <a:p>
                      <a:pPr algn="ctr" fontAlgn="t"/>
                      <a:r>
                        <a:rPr lang="en-US" sz="1100" u="none" strike="noStrike">
                          <a:effectLst/>
                        </a:rPr>
                        <a:t>3.4</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802.24 New Action Items, New Activities, AOB</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b"/>
                      <a:r>
                        <a:rPr lang="en-US" sz="1200" u="none" strike="noStrike">
                          <a:effectLst/>
                        </a:rPr>
                        <a:t>5:15 PM</a:t>
                      </a:r>
                      <a:endParaRPr lang="en-US" sz="1200" b="0" i="0" u="none" strike="noStrike">
                        <a:solidFill>
                          <a:srgbClr val="000000"/>
                        </a:solidFill>
                        <a:effectLst/>
                        <a:latin typeface="Times New Roman1"/>
                      </a:endParaRPr>
                    </a:p>
                  </a:txBody>
                  <a:tcPr marL="6777" marR="6777" marT="6777" marB="0" anchor="b"/>
                </a:tc>
                <a:extLst>
                  <a:ext uri="{0D108BD9-81ED-4DB2-BD59-A6C34878D82A}">
                    <a16:rowId xmlns:a16="http://schemas.microsoft.com/office/drawing/2014/main" val="1617972748"/>
                  </a:ext>
                </a:extLst>
              </a:tr>
              <a:tr h="175411">
                <a:tc>
                  <a:txBody>
                    <a:bodyPr/>
                    <a:lstStyle/>
                    <a:p>
                      <a:pPr algn="ctr" fontAlgn="t"/>
                      <a:r>
                        <a:rPr lang="en-US" sz="1100" u="none" strike="noStrike">
                          <a:effectLst/>
                        </a:rPr>
                        <a:t>3.5</a:t>
                      </a:r>
                      <a:endParaRPr lang="en-US" sz="1100" b="0" i="0" u="none" strike="noStrike">
                        <a:solidFill>
                          <a:srgbClr val="000000"/>
                        </a:solidFill>
                        <a:effectLst/>
                        <a:latin typeface="Times New Roman1"/>
                      </a:endParaRPr>
                    </a:p>
                  </a:txBody>
                  <a:tcPr marL="6777" marR="6777" marT="6777" marB="0"/>
                </a:tc>
                <a:tc>
                  <a:txBody>
                    <a:bodyPr/>
                    <a:lstStyle/>
                    <a:p>
                      <a:pPr algn="l" fontAlgn="b"/>
                      <a:r>
                        <a:rPr lang="en-US" sz="1200" u="none" strike="noStrike">
                          <a:effectLst/>
                        </a:rPr>
                        <a:t>Adjourn </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777" marR="6777" marT="6777" marB="0" anchor="b"/>
                </a:tc>
                <a:tc>
                  <a:txBody>
                    <a:bodyPr/>
                    <a:lstStyle/>
                    <a:p>
                      <a:pPr algn="r" fontAlgn="t"/>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777" marR="6777" marT="6777" marB="0"/>
                </a:tc>
                <a:tc>
                  <a:txBody>
                    <a:bodyPr/>
                    <a:lstStyle/>
                    <a:p>
                      <a:pPr algn="r" fontAlgn="b"/>
                      <a:r>
                        <a:rPr lang="en-US" sz="1200" u="none" strike="noStrike" dirty="0">
                          <a:effectLst/>
                        </a:rPr>
                        <a:t>5:30 PM</a:t>
                      </a:r>
                      <a:endParaRPr lang="en-US" sz="1200" b="0" i="0" u="none" strike="noStrike" dirty="0">
                        <a:solidFill>
                          <a:srgbClr val="000000"/>
                        </a:solidFill>
                        <a:effectLst/>
                        <a:latin typeface="Times New Roman1"/>
                      </a:endParaRPr>
                    </a:p>
                  </a:txBody>
                  <a:tcPr marL="6777" marR="6777" marT="6777" marB="0" anchor="b"/>
                </a:tc>
                <a:extLst>
                  <a:ext uri="{0D108BD9-81ED-4DB2-BD59-A6C34878D82A}">
                    <a16:rowId xmlns:a16="http://schemas.microsoft.com/office/drawing/2014/main" val="3632999754"/>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May minutes</a:t>
            </a:r>
          </a:p>
          <a:p>
            <a:pPr lvl="1"/>
            <a:r>
              <a:rPr lang="en-US"/>
              <a:t>802.24-19-18r0</a:t>
            </a:r>
            <a:endParaRPr lang="en-US" dirty="0"/>
          </a:p>
          <a:p>
            <a:pPr lvl="1"/>
            <a:endParaRPr lang="en-US" dirty="0"/>
          </a:p>
          <a:p>
            <a:pPr lvl="1"/>
            <a:endParaRPr lang="en-US" dirty="0"/>
          </a:p>
          <a:p>
            <a:r>
              <a:rPr lang="en-US" dirty="0"/>
              <a:t>TAG Action Items from May:</a:t>
            </a:r>
          </a:p>
          <a:p>
            <a:pPr lvl="1"/>
            <a:r>
              <a:rPr lang="en-US" dirty="0"/>
              <a:t>Follow Up on Low Latency White Paper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Update from Licensed Narrowband Amendment meeting at UTC Fort Worth</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p:txBody>
          <a:bodyPr>
            <a:normAutofit/>
          </a:bodyPr>
          <a:lstStyle/>
          <a:p>
            <a:r>
              <a:rPr lang="en-US" dirty="0"/>
              <a:t>24 people met to discuss possibility of Narrowband data standard for licensed spectrum</a:t>
            </a:r>
          </a:p>
          <a:p>
            <a:pPr lvl="1"/>
            <a:r>
              <a:rPr lang="en-US" dirty="0"/>
              <a:t>Possibly an amendment of 802.16s</a:t>
            </a:r>
          </a:p>
          <a:p>
            <a:r>
              <a:rPr lang="en-US" dirty="0" err="1"/>
              <a:t>Ondas</a:t>
            </a:r>
            <a:r>
              <a:rPr lang="en-US" dirty="0"/>
              <a:t> Networks, GE, Motorola, CML and other vendors. </a:t>
            </a:r>
          </a:p>
          <a:p>
            <a:r>
              <a:rPr lang="en-US" dirty="0"/>
              <a:t>Potential to bring 802.16 out of hibernation for amendment?</a:t>
            </a:r>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640385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858319231"/>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38163</TotalTime>
  <Words>2342</Words>
  <Application>Microsoft Office PowerPoint</Application>
  <PresentationFormat>Widescreen</PresentationFormat>
  <Paragraphs>430</Paragraphs>
  <Slides>28</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MS Gothic</vt:lpstr>
      <vt:lpstr>ＭＳ Ｐゴシック</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Update from Licensed Narrowband Amendment meeting at UTC Fort Worth</vt:lpstr>
      <vt:lpstr>Liaison Review</vt:lpstr>
      <vt:lpstr>Liaison with IEC SEG8</vt:lpstr>
      <vt:lpstr>Collaboration with 802.21 AR/VR Vertical Applications</vt:lpstr>
      <vt:lpstr>Goals for AR/VR collaboration in 802.24</vt:lpstr>
      <vt:lpstr>Discussion</vt:lpstr>
      <vt:lpstr>Next Steps</vt:lpstr>
      <vt:lpstr>Tuesday 802.24.2 TG</vt:lpstr>
      <vt:lpstr>Radio Regulatory Items</vt:lpstr>
      <vt:lpstr>802.24.2</vt:lpstr>
      <vt:lpstr>802.24.2 White Paper</vt:lpstr>
      <vt:lpstr>Building engagement in TG2 IoT</vt:lpstr>
      <vt:lpstr>Single Pair Ethernet white paper</vt:lpstr>
      <vt:lpstr>P2413 Liaison</vt:lpstr>
      <vt:lpstr>Network Integration</vt:lpstr>
      <vt:lpstr>Thursday 802.24 TAG</vt:lpstr>
      <vt:lpstr>“Low latency” White Paper</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708</cp:revision>
  <cp:lastPrinted>1998-02-10T13:28:06Z</cp:lastPrinted>
  <dcterms:created xsi:type="dcterms:W3CDTF">2015-05-13T21:49:41Z</dcterms:created>
  <dcterms:modified xsi:type="dcterms:W3CDTF">2019-07-14T18:31:27Z</dcterms:modified>
</cp:coreProperties>
</file>