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7" r:id="rId10"/>
    <p:sldId id="268" r:id="rId11"/>
    <p:sldId id="264" r:id="rId12"/>
    <p:sldId id="265" r:id="rId13"/>
    <p:sldId id="269" r:id="rId14"/>
    <p:sldId id="266" r:id="rId15"/>
    <p:sldId id="271" r:id="rId16"/>
  </p:sldIdLst>
  <p:sldSz cx="9144000" cy="6858000" type="letter"/>
  <p:notesSz cx="6729413" cy="9715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1" hangingPunct="1">
      <a:defRPr sz="2000" kern="1200">
        <a:solidFill>
          <a:schemeClr val="tx1"/>
        </a:solidFill>
        <a:latin typeface="Times New Roman" pitchFamily="18" charset="0"/>
        <a:ea typeface="+mn-ea"/>
        <a:cs typeface="+mn-cs"/>
      </a:defRPr>
    </a:lvl6pPr>
    <a:lvl7pPr marL="2743200" algn="l" defTabSz="914400" rtl="0" eaLnBrk="1" latinLnBrk="1" hangingPunct="1">
      <a:defRPr sz="2000" kern="1200">
        <a:solidFill>
          <a:schemeClr val="tx1"/>
        </a:solidFill>
        <a:latin typeface="Times New Roman" pitchFamily="18" charset="0"/>
        <a:ea typeface="+mn-ea"/>
        <a:cs typeface="+mn-cs"/>
      </a:defRPr>
    </a:lvl7pPr>
    <a:lvl8pPr marL="3200400" algn="l" defTabSz="914400" rtl="0" eaLnBrk="1" latinLnBrk="1" hangingPunct="1">
      <a:defRPr sz="2000" kern="1200">
        <a:solidFill>
          <a:schemeClr val="tx1"/>
        </a:solidFill>
        <a:latin typeface="Times New Roman" pitchFamily="18" charset="0"/>
        <a:ea typeface="+mn-ea"/>
        <a:cs typeface="+mn-cs"/>
      </a:defRPr>
    </a:lvl8pPr>
    <a:lvl9pPr marL="3657600" algn="l" defTabSz="914400" rtl="0" eaLnBrk="1" latinLnBrk="1"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FEF9"/>
    <a:srgbClr val="FAFD00"/>
    <a:srgbClr val="A2C1FE"/>
    <a:srgbClr val="063DE8"/>
    <a:srgbClr val="FCFEB9"/>
    <a:srgbClr val="A9A9A9"/>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53" d="100"/>
          <a:sy n="153" d="100"/>
        </p:scale>
        <p:origin x="834" y="15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30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96938" y="4630738"/>
            <a:ext cx="4935537" cy="4392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46" tIns="43938" rIns="89446" bIns="43938" numCol="1" anchor="t" anchorCtr="0" compatLnSpc="1">
            <a:prstTxWarp prst="textNoShape">
              <a:avLst/>
            </a:prstTxWarp>
          </a:bodyPr>
          <a:lstStyle/>
          <a:p>
            <a:pPr lvl="0"/>
            <a:r>
              <a:rPr lang="en-US" altLang="pl-PL" noProof="0"/>
              <a:t>Body Text</a:t>
            </a:r>
          </a:p>
          <a:p>
            <a:pPr lvl="1"/>
            <a:r>
              <a:rPr lang="en-US" altLang="pl-PL" noProof="0"/>
              <a:t>Second Level</a:t>
            </a:r>
          </a:p>
          <a:p>
            <a:pPr lvl="2"/>
            <a:r>
              <a:rPr lang="en-US" altLang="pl-PL" noProof="0"/>
              <a:t>Third Level</a:t>
            </a:r>
          </a:p>
          <a:p>
            <a:pPr lvl="3"/>
            <a:r>
              <a:rPr lang="en-US" altLang="pl-PL" noProof="0"/>
              <a:t>Fourth Level</a:t>
            </a:r>
          </a:p>
          <a:p>
            <a:pPr lvl="4"/>
            <a:r>
              <a:rPr lang="en-US" altLang="pl-PL" noProof="0"/>
              <a:t>Fifth Level</a:t>
            </a:r>
          </a:p>
        </p:txBody>
      </p:sp>
      <p:sp>
        <p:nvSpPr>
          <p:cNvPr id="11267" name="Rectangle 3"/>
          <p:cNvSpPr>
            <a:spLocks noGrp="1" noRot="1" noChangeAspect="1" noChangeArrowheads="1" noTextEdit="1"/>
          </p:cNvSpPr>
          <p:nvPr>
            <p:ph type="sldImg" idx="2"/>
          </p:nvPr>
        </p:nvSpPr>
        <p:spPr bwMode="auto">
          <a:xfrm>
            <a:off x="1095375" y="844550"/>
            <a:ext cx="4538663" cy="3403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17839057"/>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1pPr>
    <a:lvl2pPr marL="4572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2pPr>
    <a:lvl3pPr marL="9144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3pPr>
    <a:lvl4pPr marL="13716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4pPr>
    <a:lvl5pPr marL="18288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5" name="Rectangle 92"/>
          <p:cNvSpPr>
            <a:spLocks noGrp="1" noChangeArrowheads="1"/>
          </p:cNvSpPr>
          <p:nvPr>
            <p:ph type="sldNum" sz="quarter" idx="11"/>
          </p:nvPr>
        </p:nvSpPr>
        <p:spPr>
          <a:ln/>
        </p:spPr>
        <p:txBody>
          <a:bodyPr/>
          <a:lstStyle>
            <a:lvl1pPr>
              <a:defRPr/>
            </a:lvl1pPr>
          </a:lstStyle>
          <a:p>
            <a:fld id="{57470443-6822-433F-A4AC-7FBD16BBE6DE}" type="slidenum">
              <a:rPr lang="en-US" altLang="pl-PL"/>
              <a:pPr/>
              <a:t>‹#›</a:t>
            </a:fld>
            <a:endParaRPr lang="en-US" altLang="pl-PL"/>
          </a:p>
        </p:txBody>
      </p:sp>
    </p:spTree>
    <p:extLst>
      <p:ext uri="{BB962C8B-B14F-4D97-AF65-F5344CB8AC3E}">
        <p14:creationId xmlns:p14="http://schemas.microsoft.com/office/powerpoint/2010/main" val="24941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5" name="Rectangle 92"/>
          <p:cNvSpPr>
            <a:spLocks noGrp="1" noChangeArrowheads="1"/>
          </p:cNvSpPr>
          <p:nvPr>
            <p:ph type="sldNum" sz="quarter" idx="11"/>
          </p:nvPr>
        </p:nvSpPr>
        <p:spPr>
          <a:ln/>
        </p:spPr>
        <p:txBody>
          <a:bodyPr/>
          <a:lstStyle>
            <a:lvl1pPr>
              <a:defRPr/>
            </a:lvl1pPr>
          </a:lstStyle>
          <a:p>
            <a:fld id="{9FBBB6BC-23C3-41BF-BBAE-5A1D41BEEFA4}" type="slidenum">
              <a:rPr lang="en-US" altLang="pl-PL"/>
              <a:pPr/>
              <a:t>‹#›</a:t>
            </a:fld>
            <a:endParaRPr lang="en-US" altLang="pl-PL"/>
          </a:p>
        </p:txBody>
      </p:sp>
    </p:spTree>
    <p:extLst>
      <p:ext uri="{BB962C8B-B14F-4D97-AF65-F5344CB8AC3E}">
        <p14:creationId xmlns:p14="http://schemas.microsoft.com/office/powerpoint/2010/main" val="314034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5" name="Rectangle 92"/>
          <p:cNvSpPr>
            <a:spLocks noGrp="1" noChangeArrowheads="1"/>
          </p:cNvSpPr>
          <p:nvPr>
            <p:ph type="sldNum" sz="quarter" idx="11"/>
          </p:nvPr>
        </p:nvSpPr>
        <p:spPr>
          <a:ln/>
        </p:spPr>
        <p:txBody>
          <a:bodyPr/>
          <a:lstStyle>
            <a:lvl1pPr>
              <a:defRPr/>
            </a:lvl1pPr>
          </a:lstStyle>
          <a:p>
            <a:fld id="{FBE2EE88-95A4-4509-B135-18DCA1843F0F}" type="slidenum">
              <a:rPr lang="en-US" altLang="pl-PL"/>
              <a:pPr/>
              <a:t>‹#›</a:t>
            </a:fld>
            <a:endParaRPr lang="en-US" altLang="pl-PL"/>
          </a:p>
        </p:txBody>
      </p:sp>
    </p:spTree>
    <p:extLst>
      <p:ext uri="{BB962C8B-B14F-4D97-AF65-F5344CB8AC3E}">
        <p14:creationId xmlns:p14="http://schemas.microsoft.com/office/powerpoint/2010/main" val="267777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만">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l="8174" r="16826"/>
          <a:stretch>
            <a:fillRect/>
          </a:stretch>
        </p:blipFill>
        <p:spPr bwMode="auto">
          <a:xfrm>
            <a:off x="395288" y="0"/>
            <a:ext cx="14398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Joyfun_0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6381750"/>
            <a:ext cx="122396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6"/>
          <p:cNvCxnSpPr/>
          <p:nvPr userDrawn="1"/>
        </p:nvCxnSpPr>
        <p:spPr>
          <a:xfrm>
            <a:off x="0" y="6297613"/>
            <a:ext cx="9144000" cy="0"/>
          </a:xfrm>
          <a:prstGeom prst="line">
            <a:avLst/>
          </a:prstGeom>
          <a:ln w="31750">
            <a:solidFill>
              <a:srgbClr val="0062FF"/>
            </a:solidFill>
          </a:ln>
          <a:effectLst>
            <a:softEdge rad="12700"/>
          </a:effectLst>
        </p:spPr>
        <p:style>
          <a:lnRef idx="2">
            <a:schemeClr val="accent1"/>
          </a:lnRef>
          <a:fillRef idx="0">
            <a:schemeClr val="accent1"/>
          </a:fillRef>
          <a:effectRef idx="1">
            <a:schemeClr val="accent1"/>
          </a:effectRef>
          <a:fontRef idx="minor">
            <a:schemeClr val="tx1"/>
          </a:fontRef>
        </p:style>
      </p:cxnSp>
      <p:sp>
        <p:nvSpPr>
          <p:cNvPr id="2" name="제목 1"/>
          <p:cNvSpPr>
            <a:spLocks noGrp="1"/>
          </p:cNvSpPr>
          <p:nvPr>
            <p:ph type="title"/>
          </p:nvPr>
        </p:nvSpPr>
        <p:spPr>
          <a:xfrm>
            <a:off x="2007215" y="1412776"/>
            <a:ext cx="6021169" cy="1152128"/>
          </a:xfrm>
          <a:prstGeom prst="rect">
            <a:avLst/>
          </a:prstGeom>
        </p:spPr>
        <p:txBody>
          <a:bodyPr>
            <a:normAutofit/>
          </a:bodyPr>
          <a:lstStyle>
            <a:lvl1pPr>
              <a:defRPr sz="4000" b="1" i="0" baseline="0">
                <a:solidFill>
                  <a:schemeClr val="tx1"/>
                </a:solidFill>
                <a:latin typeface="나눔스퀘어OTF"/>
                <a:ea typeface="나눔스퀘어OTF"/>
                <a:cs typeface="나눔스퀘어OTF"/>
              </a:defRPr>
            </a:lvl1pPr>
          </a:lstStyle>
          <a:p>
            <a:r>
              <a:rPr lang="ko-KR" altLang="en-US"/>
              <a:t>마스터 제목 스타일 편집</a:t>
            </a:r>
            <a:endParaRPr lang="ko-KR" altLang="en-US" dirty="0"/>
          </a:p>
        </p:txBody>
      </p:sp>
      <p:sp>
        <p:nvSpPr>
          <p:cNvPr id="11" name="Text Placeholder 10"/>
          <p:cNvSpPr>
            <a:spLocks noGrp="1"/>
          </p:cNvSpPr>
          <p:nvPr>
            <p:ph type="body" sz="quarter" idx="13"/>
          </p:nvPr>
        </p:nvSpPr>
        <p:spPr>
          <a:xfrm>
            <a:off x="539750" y="1268413"/>
            <a:ext cx="1223938" cy="1152525"/>
          </a:xfrm>
          <a:prstGeom prst="rect">
            <a:avLst/>
          </a:prstGeom>
        </p:spPr>
        <p:txBody>
          <a:bodyPr>
            <a:noAutofit/>
          </a:bodyPr>
          <a:lstStyle>
            <a:lvl1pPr marL="0" indent="0">
              <a:buNone/>
              <a:defRPr sz="7200" b="0" i="0">
                <a:solidFill>
                  <a:schemeClr val="bg1"/>
                </a:solidFill>
                <a:latin typeface="Helvetica Neue"/>
                <a:ea typeface="나눔스퀘어OTF"/>
                <a:cs typeface="Helvetica Neue"/>
              </a:defRPr>
            </a:lvl1pPr>
          </a:lstStyle>
          <a:p>
            <a:pPr lvl="0"/>
            <a:r>
              <a:rPr lang="ko-KR" altLang="en-US"/>
              <a:t>마스터 텍스트 스타일 편집</a:t>
            </a:r>
          </a:p>
        </p:txBody>
      </p:sp>
      <p:sp>
        <p:nvSpPr>
          <p:cNvPr id="13" name="Text Placeholder 12"/>
          <p:cNvSpPr>
            <a:spLocks noGrp="1"/>
          </p:cNvSpPr>
          <p:nvPr>
            <p:ph type="body" sz="quarter" idx="14"/>
          </p:nvPr>
        </p:nvSpPr>
        <p:spPr>
          <a:xfrm>
            <a:off x="2051721" y="836711"/>
            <a:ext cx="5976663" cy="482501"/>
          </a:xfrm>
          <a:prstGeom prst="rect">
            <a:avLst/>
          </a:prstGeom>
        </p:spPr>
        <p:txBody>
          <a:bodyPr>
            <a:normAutofit/>
          </a:bodyP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sz="2000" b="0" i="0">
                <a:solidFill>
                  <a:srgbClr val="0062FF"/>
                </a:solidFill>
                <a:latin typeface="나눔스퀘어OTF"/>
                <a:ea typeface="나눔스퀘어OTF"/>
                <a:cs typeface="나눔스퀘어OTF"/>
              </a:defRPr>
            </a:lvl1pPr>
          </a:lstStyle>
          <a:p>
            <a:pPr lvl="0"/>
            <a:r>
              <a:rPr lang="ko-KR" altLang="en-US"/>
              <a:t>마스터 텍스트 스타일 편집</a:t>
            </a:r>
          </a:p>
          <a:p>
            <a:pPr lvl="1"/>
            <a:r>
              <a:rPr lang="ko-KR" altLang="en-US"/>
              <a:t>둘째 수준</a:t>
            </a:r>
          </a:p>
        </p:txBody>
      </p:sp>
      <p:sp>
        <p:nvSpPr>
          <p:cNvPr id="15" name="Text Placeholder 14"/>
          <p:cNvSpPr>
            <a:spLocks noGrp="1"/>
          </p:cNvSpPr>
          <p:nvPr>
            <p:ph type="body" sz="quarter" idx="15"/>
          </p:nvPr>
        </p:nvSpPr>
        <p:spPr>
          <a:xfrm>
            <a:off x="2051050" y="2924175"/>
            <a:ext cx="5976938" cy="2952750"/>
          </a:xfrm>
          <a:prstGeom prst="rect">
            <a:avLst/>
          </a:prstGeom>
        </p:spPr>
        <p:txBody>
          <a:bodyPr>
            <a:normAutofit/>
          </a:bodyPr>
          <a:lstStyle>
            <a:lvl1pPr marL="342900" marR="0" indent="-342900" algn="l" defTabSz="914400" rtl="0" eaLnBrk="1" fontAlgn="auto" latinLnBrk="1" hangingPunct="1">
              <a:lnSpc>
                <a:spcPct val="100000"/>
              </a:lnSpc>
              <a:spcBef>
                <a:spcPct val="20000"/>
              </a:spcBef>
              <a:spcAft>
                <a:spcPts val="0"/>
              </a:spcAft>
              <a:buClrTx/>
              <a:buSzTx/>
              <a:buFont typeface="Arial" pitchFamily="34" charset="0"/>
              <a:buChar char="•"/>
              <a:tabLst/>
              <a:defRPr sz="2000" b="0" i="0">
                <a:latin typeface="나눔스퀘어OTF"/>
                <a:ea typeface="나눔스퀘어OTF"/>
                <a:cs typeface="나눔스퀘어OTF"/>
              </a:defRPr>
            </a:lvl1pPr>
            <a:lvl2pPr>
              <a:defRPr sz="2000" b="0" i="0">
                <a:latin typeface="나눔스퀘어OTF"/>
                <a:ea typeface="나눔스퀘어OTF"/>
                <a:cs typeface="나눔스퀘어OTF"/>
              </a:defRPr>
            </a:lvl2pPr>
            <a:lvl3pPr>
              <a:defRPr sz="2000" b="0" i="0">
                <a:latin typeface="나눔스퀘어OTF"/>
                <a:ea typeface="나눔스퀘어OTF"/>
                <a:cs typeface="나눔스퀘어OTF"/>
              </a:defRPr>
            </a:lvl3pPr>
            <a:lvl4pPr>
              <a:defRPr sz="2000" b="0" i="0">
                <a:latin typeface="나눔스퀘어OTF"/>
                <a:ea typeface="나눔스퀘어OTF"/>
                <a:cs typeface="나눔스퀘어OTF"/>
              </a:defRPr>
            </a:lvl4pPr>
            <a:lvl5pPr>
              <a:defRPr sz="2000" b="0" i="0">
                <a:latin typeface="나눔스퀘어OTF"/>
                <a:ea typeface="나눔스퀘어OTF"/>
                <a:cs typeface="나눔스퀘어OTF"/>
              </a:defRPr>
            </a:lvl5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9" name="바닥글 개체 틀 3"/>
          <p:cNvSpPr>
            <a:spLocks noGrp="1"/>
          </p:cNvSpPr>
          <p:nvPr>
            <p:ph type="ftr" sz="quarter" idx="16"/>
          </p:nvPr>
        </p:nvSpPr>
        <p:spPr>
          <a:xfrm>
            <a:off x="3124200" y="6356350"/>
            <a:ext cx="2895600" cy="365125"/>
          </a:xfrm>
        </p:spPr>
        <p:txBody>
          <a:bodyPr anchor="ctr"/>
          <a:lstStyle>
            <a:lvl1pPr>
              <a:defRPr sz="1200" smtClean="0">
                <a:ea typeface="굴림" charset="-127"/>
              </a:defRPr>
            </a:lvl1pPr>
          </a:lstStyle>
          <a:p>
            <a:r>
              <a:rPr lang="en-US" altLang="ko-KR"/>
              <a:t>24-19-0016-00-0000</a:t>
            </a:r>
            <a:endParaRPr lang="ko-KR" altLang="en-US"/>
          </a:p>
        </p:txBody>
      </p:sp>
      <p:sp>
        <p:nvSpPr>
          <p:cNvPr id="10" name="슬라이드 번호 개체 틀 4"/>
          <p:cNvSpPr>
            <a:spLocks noGrp="1"/>
          </p:cNvSpPr>
          <p:nvPr>
            <p:ph type="sldNum" sz="quarter" idx="17"/>
          </p:nvPr>
        </p:nvSpPr>
        <p:spPr>
          <a:xfrm>
            <a:off x="6553200" y="6356350"/>
            <a:ext cx="2133600" cy="365125"/>
          </a:xfrm>
        </p:spPr>
        <p:txBody>
          <a:bodyPr anchor="ctr"/>
          <a:lstStyle>
            <a:lvl1pPr>
              <a:defRPr sz="1200">
                <a:ea typeface="굴림" charset="-127"/>
              </a:defRPr>
            </a:lvl1pPr>
          </a:lstStyle>
          <a:p>
            <a:fld id="{ACE69CD3-FA3D-43E6-8763-F03BC801AED2}" type="slidenum">
              <a:rPr lang="ko-KR" altLang="en-US"/>
              <a:pPr/>
              <a:t>‹#›</a:t>
            </a:fld>
            <a:endParaRPr lang="ko-KR" altLang="en-US"/>
          </a:p>
        </p:txBody>
      </p:sp>
    </p:spTree>
    <p:extLst>
      <p:ext uri="{BB962C8B-B14F-4D97-AF65-F5344CB8AC3E}">
        <p14:creationId xmlns:p14="http://schemas.microsoft.com/office/powerpoint/2010/main" val="51442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4378DE-1636-4706-B90A-4453C30AADF0}"/>
              </a:ext>
            </a:extLst>
          </p:cNvPr>
          <p:cNvSpPr>
            <a:spLocks noGrp="1"/>
          </p:cNvSpPr>
          <p:nvPr>
            <p:ph type="title"/>
          </p:nvPr>
        </p:nvSpPr>
        <p:spPr>
          <a:xfrm>
            <a:off x="1259733" y="136526"/>
            <a:ext cx="7636618" cy="633942"/>
          </a:xfrm>
        </p:spPr>
        <p:txBody>
          <a:bodyPr>
            <a:noAutofit/>
          </a:bodyPr>
          <a:lstStyle>
            <a:lvl1pPr>
              <a:defRPr sz="1800" b="1"/>
            </a:lvl1pPr>
          </a:lstStyle>
          <a:p>
            <a:r>
              <a:rPr lang="ko-KR" altLang="en-US"/>
              <a:t>마스터 제목 스타일 편집</a:t>
            </a:r>
          </a:p>
        </p:txBody>
      </p:sp>
      <p:sp>
        <p:nvSpPr>
          <p:cNvPr id="4" name="날짜 개체 틀 3">
            <a:extLst>
              <a:ext uri="{FF2B5EF4-FFF2-40B4-BE49-F238E27FC236}">
                <a16:creationId xmlns:a16="http://schemas.microsoft.com/office/drawing/2014/main" id="{9F875845-3132-44A1-8915-C1D92BAACEBF}"/>
              </a:ext>
            </a:extLst>
          </p:cNvPr>
          <p:cNvSpPr>
            <a:spLocks noGrp="1"/>
          </p:cNvSpPr>
          <p:nvPr>
            <p:ph type="dt" sz="half" idx="10"/>
          </p:nvPr>
        </p:nvSpPr>
        <p:spPr>
          <a:xfrm>
            <a:off x="3543300" y="6514651"/>
            <a:ext cx="2057400" cy="261408"/>
          </a:xfrm>
        </p:spPr>
        <p:txBody>
          <a:bodyPr/>
          <a:lstStyle>
            <a:lvl1pPr algn="ctr">
              <a:defRPr sz="825">
                <a:solidFill>
                  <a:schemeClr val="tx1"/>
                </a:solidFill>
              </a:defRPr>
            </a:lvl1pPr>
          </a:lstStyle>
          <a:p>
            <a:endParaRPr lang="ko-KR" altLang="en-US"/>
          </a:p>
        </p:txBody>
      </p:sp>
      <p:sp>
        <p:nvSpPr>
          <p:cNvPr id="5" name="바닥글 개체 틀 4">
            <a:extLst>
              <a:ext uri="{FF2B5EF4-FFF2-40B4-BE49-F238E27FC236}">
                <a16:creationId xmlns:a16="http://schemas.microsoft.com/office/drawing/2014/main" id="{B02D0E6F-88A2-4661-B16E-F561CBDFFA95}"/>
              </a:ext>
            </a:extLst>
          </p:cNvPr>
          <p:cNvSpPr>
            <a:spLocks noGrp="1"/>
          </p:cNvSpPr>
          <p:nvPr>
            <p:ph type="ftr" sz="quarter" idx="11"/>
          </p:nvPr>
        </p:nvSpPr>
        <p:spPr>
          <a:xfrm>
            <a:off x="260350" y="6514651"/>
            <a:ext cx="3086100" cy="206595"/>
          </a:xfrm>
        </p:spPr>
        <p:txBody>
          <a:bodyPr/>
          <a:lstStyle>
            <a:lvl1pPr algn="l">
              <a:defRPr sz="825">
                <a:solidFill>
                  <a:schemeClr val="tx1"/>
                </a:solidFill>
              </a:defRPr>
            </a:lvl1pPr>
          </a:lstStyle>
          <a:p>
            <a:r>
              <a:rPr lang="en-US" altLang="ko-KR"/>
              <a:t>24-19-0016-00-0000</a:t>
            </a:r>
            <a:endParaRPr lang="ko-KR" altLang="en-US"/>
          </a:p>
        </p:txBody>
      </p:sp>
      <p:sp>
        <p:nvSpPr>
          <p:cNvPr id="6" name="슬라이드 번호 개체 틀 5">
            <a:extLst>
              <a:ext uri="{FF2B5EF4-FFF2-40B4-BE49-F238E27FC236}">
                <a16:creationId xmlns:a16="http://schemas.microsoft.com/office/drawing/2014/main" id="{37F53C91-D848-4929-B0CC-BEA3BA363EF7}"/>
              </a:ext>
            </a:extLst>
          </p:cNvPr>
          <p:cNvSpPr>
            <a:spLocks noGrp="1"/>
          </p:cNvSpPr>
          <p:nvPr>
            <p:ph type="sldNum" sz="quarter" idx="12"/>
          </p:nvPr>
        </p:nvSpPr>
        <p:spPr>
          <a:xfrm>
            <a:off x="6838950" y="6519336"/>
            <a:ext cx="2057400" cy="261408"/>
          </a:xfrm>
        </p:spPr>
        <p:txBody>
          <a:bodyPr/>
          <a:lstStyle>
            <a:lvl1pPr>
              <a:defRPr sz="825">
                <a:solidFill>
                  <a:schemeClr val="tx1"/>
                </a:solidFill>
              </a:defRPr>
            </a:lvl1pPr>
          </a:lstStyle>
          <a:p>
            <a:fld id="{FBDB041C-21CD-4DCD-9D9D-8B8FFDD99251}"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4DBF5BAF-9D89-47CD-8E33-2BB3D529D1B8}"/>
              </a:ext>
            </a:extLst>
          </p:cNvPr>
          <p:cNvCxnSpPr/>
          <p:nvPr userDrawn="1"/>
        </p:nvCxnSpPr>
        <p:spPr>
          <a:xfrm>
            <a:off x="0" y="863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B9FF84FA-F6B6-442E-B56C-F3A9A660BED1}"/>
              </a:ext>
            </a:extLst>
          </p:cNvPr>
          <p:cNvCxnSpPr/>
          <p:nvPr userDrawn="1"/>
        </p:nvCxnSpPr>
        <p:spPr>
          <a:xfrm>
            <a:off x="0" y="6417734"/>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7A37C563-61A1-4C51-A19C-F0F7B445B266}"/>
              </a:ext>
            </a:extLst>
          </p:cNvPr>
          <p:cNvCxnSpPr/>
          <p:nvPr userDrawn="1"/>
        </p:nvCxnSpPr>
        <p:spPr>
          <a:xfrm>
            <a:off x="0" y="6417734"/>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그림 10">
            <a:extLst>
              <a:ext uri="{FF2B5EF4-FFF2-40B4-BE49-F238E27FC236}">
                <a16:creationId xmlns:a16="http://schemas.microsoft.com/office/drawing/2014/main" id="{30574280-7691-426A-AECA-1FEDA69985A3}"/>
              </a:ext>
            </a:extLst>
          </p:cNvPr>
          <p:cNvPicPr>
            <a:picLocks noChangeAspect="1"/>
          </p:cNvPicPr>
          <p:nvPr userDrawn="1"/>
        </p:nvPicPr>
        <p:blipFill rotWithShape="1">
          <a:blip r:embed="rId2"/>
          <a:srcRect t="12542" r="525"/>
          <a:stretch/>
        </p:blipFill>
        <p:spPr>
          <a:xfrm>
            <a:off x="0" y="5949734"/>
            <a:ext cx="9144000" cy="468000"/>
          </a:xfrm>
          <a:prstGeom prst="rect">
            <a:avLst/>
          </a:prstGeom>
        </p:spPr>
      </p:pic>
      <p:pic>
        <p:nvPicPr>
          <p:cNvPr id="12" name="그림 11">
            <a:extLst>
              <a:ext uri="{FF2B5EF4-FFF2-40B4-BE49-F238E27FC236}">
                <a16:creationId xmlns:a16="http://schemas.microsoft.com/office/drawing/2014/main" id="{6E40C136-9B79-4FAA-959A-4BF5C1ABF125}"/>
              </a:ext>
            </a:extLst>
          </p:cNvPr>
          <p:cNvPicPr>
            <a:picLocks noChangeAspect="1"/>
          </p:cNvPicPr>
          <p:nvPr userDrawn="1"/>
        </p:nvPicPr>
        <p:blipFill>
          <a:blip r:embed="rId3"/>
          <a:stretch>
            <a:fillRect/>
          </a:stretch>
        </p:blipFill>
        <p:spPr>
          <a:xfrm>
            <a:off x="149920" y="6093734"/>
            <a:ext cx="2565000" cy="180000"/>
          </a:xfrm>
          <a:prstGeom prst="rect">
            <a:avLst/>
          </a:prstGeom>
        </p:spPr>
      </p:pic>
      <p:pic>
        <p:nvPicPr>
          <p:cNvPr id="13" name="그림 12">
            <a:extLst>
              <a:ext uri="{FF2B5EF4-FFF2-40B4-BE49-F238E27FC236}">
                <a16:creationId xmlns:a16="http://schemas.microsoft.com/office/drawing/2014/main" id="{97D044DA-6170-490C-9F8D-690690282206}"/>
              </a:ext>
            </a:extLst>
          </p:cNvPr>
          <p:cNvPicPr>
            <a:picLocks noChangeAspect="1"/>
          </p:cNvPicPr>
          <p:nvPr userDrawn="1"/>
        </p:nvPicPr>
        <p:blipFill>
          <a:blip r:embed="rId4"/>
          <a:stretch>
            <a:fillRect/>
          </a:stretch>
        </p:blipFill>
        <p:spPr>
          <a:xfrm>
            <a:off x="8610455" y="6084734"/>
            <a:ext cx="383625" cy="198000"/>
          </a:xfrm>
          <a:prstGeom prst="rect">
            <a:avLst/>
          </a:prstGeom>
        </p:spPr>
      </p:pic>
      <p:pic>
        <p:nvPicPr>
          <p:cNvPr id="14" name="그림 13">
            <a:extLst>
              <a:ext uri="{FF2B5EF4-FFF2-40B4-BE49-F238E27FC236}">
                <a16:creationId xmlns:a16="http://schemas.microsoft.com/office/drawing/2014/main" id="{0A4B497A-E213-49E4-8AB6-70C899182EC5}"/>
              </a:ext>
            </a:extLst>
          </p:cNvPr>
          <p:cNvPicPr>
            <a:picLocks noChangeAspect="1"/>
          </p:cNvPicPr>
          <p:nvPr userDrawn="1"/>
        </p:nvPicPr>
        <p:blipFill>
          <a:blip r:embed="rId5"/>
          <a:stretch>
            <a:fillRect/>
          </a:stretch>
        </p:blipFill>
        <p:spPr>
          <a:xfrm>
            <a:off x="8368711" y="6051734"/>
            <a:ext cx="202950" cy="264000"/>
          </a:xfrm>
          <a:prstGeom prst="rect">
            <a:avLst/>
          </a:prstGeom>
        </p:spPr>
      </p:pic>
      <p:pic>
        <p:nvPicPr>
          <p:cNvPr id="15" name="그림 14">
            <a:extLst>
              <a:ext uri="{FF2B5EF4-FFF2-40B4-BE49-F238E27FC236}">
                <a16:creationId xmlns:a16="http://schemas.microsoft.com/office/drawing/2014/main" id="{4A00E860-EBA4-4F32-835B-6F20143384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70186" y="138050"/>
            <a:ext cx="542925" cy="590550"/>
          </a:xfrm>
          <a:prstGeom prst="rect">
            <a:avLst/>
          </a:prstGeom>
        </p:spPr>
      </p:pic>
      <p:pic>
        <p:nvPicPr>
          <p:cNvPr id="7" name="그림 6">
            <a:extLst>
              <a:ext uri="{FF2B5EF4-FFF2-40B4-BE49-F238E27FC236}">
                <a16:creationId xmlns:a16="http://schemas.microsoft.com/office/drawing/2014/main" id="{0A39AE06-8041-4240-BB88-D1C893A7D75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9920" y="164076"/>
            <a:ext cx="1035844" cy="514350"/>
          </a:xfrm>
          <a:prstGeom prst="rect">
            <a:avLst/>
          </a:prstGeom>
        </p:spPr>
      </p:pic>
    </p:spTree>
    <p:extLst>
      <p:ext uri="{BB962C8B-B14F-4D97-AF65-F5344CB8AC3E}">
        <p14:creationId xmlns:p14="http://schemas.microsoft.com/office/powerpoint/2010/main" val="39678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p:cNvSpPr>
            <a:spLocks noGrp="1" noChangeArrowheads="1"/>
          </p:cNvSpPr>
          <p:nvPr>
            <p:ph type="ftr" sz="quarter" idx="10"/>
          </p:nvPr>
        </p:nvSpPr>
        <p:spPr>
          <a:ln/>
        </p:spPr>
        <p:txBody>
          <a:bodyPr/>
          <a:lstStyle>
            <a:lvl1pPr>
              <a:defRPr/>
            </a:lvl1pPr>
          </a:lstStyle>
          <a:p>
            <a:pPr>
              <a:defRPr/>
            </a:pPr>
            <a:r>
              <a:rPr lang="en-US" altLang="pl-PL"/>
              <a:t>24-19-0016-00-0000</a:t>
            </a:r>
            <a:endParaRPr lang="en-US" altLang="pl-PL" dirty="0"/>
          </a:p>
        </p:txBody>
      </p:sp>
      <p:sp>
        <p:nvSpPr>
          <p:cNvPr id="5" name="Rectangle 92"/>
          <p:cNvSpPr>
            <a:spLocks noGrp="1" noChangeArrowheads="1"/>
          </p:cNvSpPr>
          <p:nvPr>
            <p:ph type="sldNum" sz="quarter" idx="11"/>
          </p:nvPr>
        </p:nvSpPr>
        <p:spPr>
          <a:ln/>
        </p:spPr>
        <p:txBody>
          <a:bodyPr/>
          <a:lstStyle>
            <a:lvl1pPr>
              <a:defRPr/>
            </a:lvl1pPr>
          </a:lstStyle>
          <a:p>
            <a:fld id="{E4B7F7BD-A5A2-4213-8228-10088B94EF0F}" type="slidenum">
              <a:rPr lang="en-US" altLang="pl-PL"/>
              <a:pPr/>
              <a:t>‹#›</a:t>
            </a:fld>
            <a:endParaRPr lang="en-US" altLang="pl-PL"/>
          </a:p>
        </p:txBody>
      </p:sp>
    </p:spTree>
    <p:extLst>
      <p:ext uri="{BB962C8B-B14F-4D97-AF65-F5344CB8AC3E}">
        <p14:creationId xmlns:p14="http://schemas.microsoft.com/office/powerpoint/2010/main" val="296279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5" name="Rectangle 92"/>
          <p:cNvSpPr>
            <a:spLocks noGrp="1" noChangeArrowheads="1"/>
          </p:cNvSpPr>
          <p:nvPr>
            <p:ph type="sldNum" sz="quarter" idx="11"/>
          </p:nvPr>
        </p:nvSpPr>
        <p:spPr>
          <a:ln/>
        </p:spPr>
        <p:txBody>
          <a:bodyPr/>
          <a:lstStyle>
            <a:lvl1pPr>
              <a:defRPr/>
            </a:lvl1pPr>
          </a:lstStyle>
          <a:p>
            <a:fld id="{FA43DB54-DE92-43D7-8D58-C1F049866C35}" type="slidenum">
              <a:rPr lang="en-US" altLang="pl-PL"/>
              <a:pPr/>
              <a:t>‹#›</a:t>
            </a:fld>
            <a:endParaRPr lang="en-US" altLang="pl-PL"/>
          </a:p>
        </p:txBody>
      </p:sp>
    </p:spTree>
    <p:extLst>
      <p:ext uri="{BB962C8B-B14F-4D97-AF65-F5344CB8AC3E}">
        <p14:creationId xmlns:p14="http://schemas.microsoft.com/office/powerpoint/2010/main" val="413358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6" name="Rectangle 92"/>
          <p:cNvSpPr>
            <a:spLocks noGrp="1" noChangeArrowheads="1"/>
          </p:cNvSpPr>
          <p:nvPr>
            <p:ph type="sldNum" sz="quarter" idx="11"/>
          </p:nvPr>
        </p:nvSpPr>
        <p:spPr>
          <a:ln/>
        </p:spPr>
        <p:txBody>
          <a:bodyPr/>
          <a:lstStyle>
            <a:lvl1pPr>
              <a:defRPr/>
            </a:lvl1pPr>
          </a:lstStyle>
          <a:p>
            <a:fld id="{5C5FD76E-4646-42AB-AB1E-B8A3A3061B25}" type="slidenum">
              <a:rPr lang="en-US" altLang="pl-PL"/>
              <a:pPr/>
              <a:t>‹#›</a:t>
            </a:fld>
            <a:endParaRPr lang="en-US" altLang="pl-PL"/>
          </a:p>
        </p:txBody>
      </p:sp>
    </p:spTree>
    <p:extLst>
      <p:ext uri="{BB962C8B-B14F-4D97-AF65-F5344CB8AC3E}">
        <p14:creationId xmlns:p14="http://schemas.microsoft.com/office/powerpoint/2010/main" val="238622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8" name="Rectangle 92"/>
          <p:cNvSpPr>
            <a:spLocks noGrp="1" noChangeArrowheads="1"/>
          </p:cNvSpPr>
          <p:nvPr>
            <p:ph type="sldNum" sz="quarter" idx="11"/>
          </p:nvPr>
        </p:nvSpPr>
        <p:spPr>
          <a:ln/>
        </p:spPr>
        <p:txBody>
          <a:bodyPr/>
          <a:lstStyle>
            <a:lvl1pPr>
              <a:defRPr/>
            </a:lvl1pPr>
          </a:lstStyle>
          <a:p>
            <a:fld id="{EC62211D-3E0D-457A-9362-30EAA6F364AB}" type="slidenum">
              <a:rPr lang="en-US" altLang="pl-PL"/>
              <a:pPr/>
              <a:t>‹#›</a:t>
            </a:fld>
            <a:endParaRPr lang="en-US" altLang="pl-PL"/>
          </a:p>
        </p:txBody>
      </p:sp>
    </p:spTree>
    <p:extLst>
      <p:ext uri="{BB962C8B-B14F-4D97-AF65-F5344CB8AC3E}">
        <p14:creationId xmlns:p14="http://schemas.microsoft.com/office/powerpoint/2010/main" val="251235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4" name="Rectangle 92"/>
          <p:cNvSpPr>
            <a:spLocks noGrp="1" noChangeArrowheads="1"/>
          </p:cNvSpPr>
          <p:nvPr>
            <p:ph type="sldNum" sz="quarter" idx="11"/>
          </p:nvPr>
        </p:nvSpPr>
        <p:spPr>
          <a:ln/>
        </p:spPr>
        <p:txBody>
          <a:bodyPr/>
          <a:lstStyle>
            <a:lvl1pPr>
              <a:defRPr/>
            </a:lvl1pPr>
          </a:lstStyle>
          <a:p>
            <a:fld id="{75AA0335-60A4-413B-8C09-84C74BD67857}" type="slidenum">
              <a:rPr lang="en-US" altLang="pl-PL"/>
              <a:pPr/>
              <a:t>‹#›</a:t>
            </a:fld>
            <a:endParaRPr lang="en-US" altLang="pl-PL"/>
          </a:p>
        </p:txBody>
      </p:sp>
    </p:spTree>
    <p:extLst>
      <p:ext uri="{BB962C8B-B14F-4D97-AF65-F5344CB8AC3E}">
        <p14:creationId xmlns:p14="http://schemas.microsoft.com/office/powerpoint/2010/main" val="128192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3" name="Rectangle 92"/>
          <p:cNvSpPr>
            <a:spLocks noGrp="1" noChangeArrowheads="1"/>
          </p:cNvSpPr>
          <p:nvPr>
            <p:ph type="sldNum" sz="quarter" idx="11"/>
          </p:nvPr>
        </p:nvSpPr>
        <p:spPr>
          <a:ln/>
        </p:spPr>
        <p:txBody>
          <a:bodyPr/>
          <a:lstStyle>
            <a:lvl1pPr>
              <a:defRPr/>
            </a:lvl1pPr>
          </a:lstStyle>
          <a:p>
            <a:fld id="{6DDB5ADF-F809-44A2-A8DE-62252B0ADD4F}" type="slidenum">
              <a:rPr lang="en-US" altLang="pl-PL"/>
              <a:pPr/>
              <a:t>‹#›</a:t>
            </a:fld>
            <a:endParaRPr lang="en-US" altLang="pl-PL"/>
          </a:p>
        </p:txBody>
      </p:sp>
    </p:spTree>
    <p:extLst>
      <p:ext uri="{BB962C8B-B14F-4D97-AF65-F5344CB8AC3E}">
        <p14:creationId xmlns:p14="http://schemas.microsoft.com/office/powerpoint/2010/main" val="180619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6" name="Rectangle 92"/>
          <p:cNvSpPr>
            <a:spLocks noGrp="1" noChangeArrowheads="1"/>
          </p:cNvSpPr>
          <p:nvPr>
            <p:ph type="sldNum" sz="quarter" idx="11"/>
          </p:nvPr>
        </p:nvSpPr>
        <p:spPr>
          <a:ln/>
        </p:spPr>
        <p:txBody>
          <a:bodyPr/>
          <a:lstStyle>
            <a:lvl1pPr>
              <a:defRPr/>
            </a:lvl1pPr>
          </a:lstStyle>
          <a:p>
            <a:fld id="{9CDB673C-7966-46D5-BCD6-4E2B2FE60E85}" type="slidenum">
              <a:rPr lang="en-US" altLang="pl-PL"/>
              <a:pPr/>
              <a:t>‹#›</a:t>
            </a:fld>
            <a:endParaRPr lang="en-US" altLang="pl-PL"/>
          </a:p>
        </p:txBody>
      </p:sp>
    </p:spTree>
    <p:extLst>
      <p:ext uri="{BB962C8B-B14F-4D97-AF65-F5344CB8AC3E}">
        <p14:creationId xmlns:p14="http://schemas.microsoft.com/office/powerpoint/2010/main" val="37212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p:cNvSpPr>
            <a:spLocks noGrp="1" noChangeArrowheads="1"/>
          </p:cNvSpPr>
          <p:nvPr>
            <p:ph type="ftr" sz="quarter" idx="10"/>
          </p:nvPr>
        </p:nvSpPr>
        <p:spPr>
          <a:ln/>
        </p:spPr>
        <p:txBody>
          <a:bodyPr/>
          <a:lstStyle>
            <a:lvl1pPr>
              <a:defRPr/>
            </a:lvl1pPr>
          </a:lstStyle>
          <a:p>
            <a:pPr>
              <a:defRPr/>
            </a:pPr>
            <a:r>
              <a:rPr lang="en-US" altLang="pl-PL"/>
              <a:t>24-19-0016-00-0000</a:t>
            </a:r>
          </a:p>
        </p:txBody>
      </p:sp>
      <p:sp>
        <p:nvSpPr>
          <p:cNvPr id="6" name="Rectangle 92"/>
          <p:cNvSpPr>
            <a:spLocks noGrp="1" noChangeArrowheads="1"/>
          </p:cNvSpPr>
          <p:nvPr>
            <p:ph type="sldNum" sz="quarter" idx="11"/>
          </p:nvPr>
        </p:nvSpPr>
        <p:spPr>
          <a:ln/>
        </p:spPr>
        <p:txBody>
          <a:bodyPr/>
          <a:lstStyle>
            <a:lvl1pPr>
              <a:defRPr/>
            </a:lvl1pPr>
          </a:lstStyle>
          <a:p>
            <a:fld id="{CD1AF3EB-009A-4F0B-8F88-0F6023CE644D}" type="slidenum">
              <a:rPr lang="en-US" altLang="pl-PL"/>
              <a:pPr/>
              <a:t>‹#›</a:t>
            </a:fld>
            <a:endParaRPr lang="en-US" altLang="pl-PL"/>
          </a:p>
        </p:txBody>
      </p:sp>
    </p:spTree>
    <p:extLst>
      <p:ext uri="{BB962C8B-B14F-4D97-AF65-F5344CB8AC3E}">
        <p14:creationId xmlns:p14="http://schemas.microsoft.com/office/powerpoint/2010/main" val="19126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p:cNvSpPr>
            <a:spLocks noGrp="1" noChangeArrowheads="1"/>
          </p:cNvSpPr>
          <p:nvPr>
            <p:ph type="body" idx="1"/>
          </p:nvPr>
        </p:nvSpPr>
        <p:spPr bwMode="auto">
          <a:xfrm>
            <a:off x="422275"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p:cNvSpPr>
            <a:spLocks noGrp="1" noChangeArrowheads="1"/>
          </p:cNvSpPr>
          <p:nvPr>
            <p:ph type="ftr" sz="quarter" idx="3"/>
          </p:nvPr>
        </p:nvSpPr>
        <p:spPr bwMode="auto">
          <a:xfrm>
            <a:off x="381000" y="6400800"/>
            <a:ext cx="1981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a:lnSpc>
                <a:spcPct val="90000"/>
              </a:lnSpc>
              <a:defRPr sz="1400">
                <a:latin typeface="+mn-lt"/>
              </a:defRPr>
            </a:lvl1pPr>
          </a:lstStyle>
          <a:p>
            <a:pPr>
              <a:defRPr/>
            </a:pPr>
            <a:r>
              <a:rPr lang="en-US" altLang="pl-PL"/>
              <a:t>24-19-0016-00-0000</a:t>
            </a:r>
            <a:endParaRPr lang="en-US" altLang="pl-PL" dirty="0"/>
          </a:p>
        </p:txBody>
      </p:sp>
      <p:sp>
        <p:nvSpPr>
          <p:cNvPr id="1116" name="Rectangle 92"/>
          <p:cNvSpPr>
            <a:spLocks noGrp="1" noChangeArrowheads="1"/>
          </p:cNvSpPr>
          <p:nvPr>
            <p:ph type="sldNum" sz="quarter" idx="4"/>
          </p:nvPr>
        </p:nvSpPr>
        <p:spPr bwMode="auto">
          <a:xfrm>
            <a:off x="7772400" y="64008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itchFamily="18" charset="0"/>
              </a:defRPr>
            </a:lvl1pPr>
          </a:lstStyle>
          <a:p>
            <a:fld id="{16A5534E-3BEE-4769-BFCB-C7D641FB5F32}" type="slidenum">
              <a:rPr lang="en-US" altLang="pl-PL"/>
              <a:pPr/>
              <a:t>‹#›</a:t>
            </a:fld>
            <a:endParaRPr lang="en-US" altLang="pl-PL"/>
          </a:p>
        </p:txBody>
      </p:sp>
      <p:pic>
        <p:nvPicPr>
          <p:cNvPr id="1030" name="Picture 93" descr="smlliee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57150"/>
            <a:ext cx="7540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37538" y="76200"/>
            <a:ext cx="754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02" r:id="rId12"/>
    <p:sldLayoutId id="2147483710" r:id="rId13"/>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ltLang="pl-PL"/>
              <a:t>24-19-0016-00-0000</a:t>
            </a:r>
            <a:endParaRPr lang="en-US" altLang="pl-PL" dirty="0"/>
          </a:p>
        </p:txBody>
      </p:sp>
      <p:sp>
        <p:nvSpPr>
          <p:cNvPr id="3075" name="Rectangle 36"/>
          <p:cNvSpPr>
            <a:spLocks noGrp="1" noChangeArrowheads="1"/>
          </p:cNvSpPr>
          <p:nvPr>
            <p:ph type="body" idx="1"/>
          </p:nvPr>
        </p:nvSpPr>
        <p:spPr>
          <a:xfrm>
            <a:off x="439738" y="990600"/>
            <a:ext cx="8399462" cy="5334000"/>
          </a:xfrm>
          <a:solidFill>
            <a:srgbClr val="66CCFF"/>
          </a:solidFill>
        </p:spPr>
        <p:txBody>
          <a:bodyPr/>
          <a:lstStyle/>
          <a:p>
            <a:pPr>
              <a:buClr>
                <a:srgbClr val="FAFD00"/>
              </a:buClr>
              <a:buFontTx/>
              <a:buNone/>
            </a:pPr>
            <a:r>
              <a:rPr lang="en-US" altLang="pl-PL" b="1" dirty="0">
                <a:cs typeface="Times New Roman" pitchFamily="18" charset="0"/>
              </a:rPr>
              <a:t>IEEE 802.24 </a:t>
            </a:r>
            <a:r>
              <a:rPr lang="en-US" altLang="ko-KR" b="1" dirty="0"/>
              <a:t>Vertical Applications Technical Advisory Group</a:t>
            </a:r>
            <a:r>
              <a:rPr lang="en-US" altLang="pl-PL" b="1" dirty="0">
                <a:cs typeface="Times New Roman" pitchFamily="18" charset="0"/>
              </a:rPr>
              <a:t> </a:t>
            </a:r>
          </a:p>
          <a:p>
            <a:pPr>
              <a:buClr>
                <a:srgbClr val="FAFD00"/>
              </a:buClr>
              <a:buFontTx/>
              <a:buNone/>
            </a:pPr>
            <a:r>
              <a:rPr lang="en-US" altLang="pl-PL" dirty="0">
                <a:cs typeface="Times New Roman" pitchFamily="18" charset="0"/>
              </a:rPr>
              <a:t>DCN</a:t>
            </a:r>
            <a:r>
              <a:rPr lang="en-US" altLang="pl-PL">
                <a:cs typeface="Times New Roman" pitchFamily="18" charset="0"/>
              </a:rPr>
              <a:t>: 24-19-0016-00-0000</a:t>
            </a:r>
            <a:endParaRPr lang="en-US" altLang="pl-PL" dirty="0">
              <a:cs typeface="Times New Roman" pitchFamily="18" charset="0"/>
            </a:endParaRPr>
          </a:p>
          <a:p>
            <a:pPr>
              <a:buClr>
                <a:srgbClr val="FAFD00"/>
              </a:buClr>
              <a:buFontTx/>
              <a:buNone/>
            </a:pPr>
            <a:r>
              <a:rPr lang="en-US" altLang="pl-PL" dirty="0">
                <a:cs typeface="Times New Roman" pitchFamily="18" charset="0"/>
              </a:rPr>
              <a:t>Title: </a:t>
            </a:r>
            <a:r>
              <a:rPr lang="en-US" altLang="pl-PL" b="1" dirty="0">
                <a:ea typeface="굴림" charset="-127"/>
                <a:cs typeface="Times New Roman" pitchFamily="18" charset="0"/>
              </a:rPr>
              <a:t>VR Display Specs </a:t>
            </a:r>
            <a:r>
              <a:rPr lang="en-US" altLang="ko-KR" b="1" dirty="0">
                <a:ea typeface="굴림" charset="-127"/>
                <a:cs typeface="Times New Roman" pitchFamily="18" charset="0"/>
              </a:rPr>
              <a:t>&amp;</a:t>
            </a:r>
            <a:r>
              <a:rPr lang="ko-KR" altLang="en-US" b="1" dirty="0">
                <a:ea typeface="굴림" charset="-127"/>
                <a:cs typeface="Times New Roman" pitchFamily="18" charset="0"/>
              </a:rPr>
              <a:t> </a:t>
            </a:r>
            <a:r>
              <a:rPr lang="en-US" altLang="ko-KR" b="1" dirty="0">
                <a:ea typeface="굴림" charset="-127"/>
                <a:cs typeface="Times New Roman" pitchFamily="18" charset="0"/>
              </a:rPr>
              <a:t>Video Bandwidth Requirements</a:t>
            </a:r>
            <a:endParaRPr lang="en-US" altLang="pl-PL" b="1" dirty="0">
              <a:cs typeface="Times New Roman" pitchFamily="18" charset="0"/>
            </a:endParaRPr>
          </a:p>
          <a:p>
            <a:pPr>
              <a:buClr>
                <a:srgbClr val="FAFD00"/>
              </a:buClr>
              <a:buFontTx/>
              <a:buNone/>
            </a:pPr>
            <a:r>
              <a:rPr lang="en-US" altLang="pl-PL" dirty="0">
                <a:cs typeface="Times New Roman" pitchFamily="18" charset="0"/>
              </a:rPr>
              <a:t>Date Submitted: July 03, 2019</a:t>
            </a:r>
          </a:p>
          <a:p>
            <a:pPr>
              <a:buClr>
                <a:srgbClr val="FAFD00"/>
              </a:buClr>
              <a:buFontTx/>
              <a:buNone/>
            </a:pPr>
            <a:r>
              <a:rPr lang="en-US" altLang="pl-PL" dirty="0">
                <a:cs typeface="Times New Roman" pitchFamily="18" charset="0"/>
              </a:rPr>
              <a:t>Presented at IEEE 802.24 in Vienna, Austria</a:t>
            </a:r>
          </a:p>
          <a:p>
            <a:pPr>
              <a:buClr>
                <a:srgbClr val="FAFD00"/>
              </a:buClr>
              <a:buFontTx/>
              <a:buNone/>
            </a:pPr>
            <a:r>
              <a:rPr lang="en-US" altLang="pl-PL" dirty="0">
                <a:cs typeface="Times New Roman" pitchFamily="18" charset="0"/>
              </a:rPr>
              <a:t>Authors or Source(s):</a:t>
            </a:r>
          </a:p>
          <a:p>
            <a:pPr marL="1346200">
              <a:buClr>
                <a:srgbClr val="FAFD00"/>
              </a:buClr>
              <a:buFontTx/>
              <a:buNone/>
            </a:pPr>
            <a:r>
              <a:rPr lang="en-US" altLang="pl-PL" sz="2000" dirty="0">
                <a:cs typeface="Times New Roman" pitchFamily="18" charset="0"/>
              </a:rPr>
              <a:t> </a:t>
            </a:r>
            <a:r>
              <a:rPr lang="en-US" altLang="pl-PL" sz="2000" dirty="0" err="1">
                <a:cs typeface="Times New Roman" pitchFamily="18" charset="0"/>
              </a:rPr>
              <a:t>BeomRyeol</a:t>
            </a:r>
            <a:r>
              <a:rPr lang="en-US" altLang="pl-PL" sz="2000" dirty="0">
                <a:cs typeface="Times New Roman" pitchFamily="18" charset="0"/>
              </a:rPr>
              <a:t> Lee (ETRI, lbr@etri.re.kr)</a:t>
            </a:r>
          </a:p>
          <a:p>
            <a:pPr marL="1346200">
              <a:buClr>
                <a:srgbClr val="FAFD00"/>
              </a:buClr>
              <a:buFontTx/>
              <a:buNone/>
            </a:pPr>
            <a:r>
              <a:rPr lang="en-US" altLang="pl-PL" dirty="0">
                <a:cs typeface="Times New Roman" pitchFamily="18" charset="0"/>
              </a:rPr>
              <a:t> </a:t>
            </a:r>
            <a:r>
              <a:rPr lang="en-US" altLang="pl-PL" sz="2000" dirty="0">
                <a:cs typeface="Times New Roman" pitchFamily="18" charset="0"/>
              </a:rPr>
              <a:t>Dong Il Dillon </a:t>
            </a:r>
            <a:r>
              <a:rPr lang="en-US" altLang="pl-PL" sz="2000" dirty="0" err="1">
                <a:cs typeface="Times New Roman" pitchFamily="18" charset="0"/>
              </a:rPr>
              <a:t>Seo</a:t>
            </a:r>
            <a:r>
              <a:rPr lang="en-US" altLang="pl-PL" sz="2000" dirty="0">
                <a:cs typeface="Times New Roman" pitchFamily="18" charset="0"/>
              </a:rPr>
              <a:t> (JoyFun, dillon@joyfun.kr)</a:t>
            </a:r>
          </a:p>
          <a:p>
            <a:pPr marL="1346200">
              <a:buClr>
                <a:srgbClr val="FAFD00"/>
              </a:buClr>
              <a:buFontTx/>
              <a:buNone/>
            </a:pPr>
            <a:r>
              <a:rPr lang="en-US" altLang="pl-PL" sz="2000" dirty="0">
                <a:cs typeface="Times New Roman" pitchFamily="18" charset="0"/>
              </a:rPr>
              <a:t> Sangkwon Peter Jeong</a:t>
            </a:r>
            <a:r>
              <a:rPr lang="ja-JP" altLang="en-US" sz="2000" dirty="0">
                <a:ea typeface="ＭＳ Ｐゴシック" charset="-128"/>
                <a:cs typeface="Times New Roman" pitchFamily="18" charset="0"/>
              </a:rPr>
              <a:t> </a:t>
            </a:r>
            <a:r>
              <a:rPr lang="en-US" altLang="ja-JP" sz="2000" dirty="0">
                <a:ea typeface="ＭＳ Ｐゴシック" charset="-128"/>
                <a:cs typeface="Times New Roman" pitchFamily="18" charset="0"/>
              </a:rPr>
              <a:t>(JoyFun, ceo@joyfun.kr)</a:t>
            </a:r>
          </a:p>
          <a:p>
            <a:pPr algn="just">
              <a:buClr>
                <a:srgbClr val="FAFD00"/>
              </a:buClr>
              <a:buFontTx/>
              <a:buNone/>
            </a:pPr>
            <a:r>
              <a:rPr lang="en-US" altLang="pl-PL" dirty="0">
                <a:cs typeface="Times New Roman" pitchFamily="18" charset="0"/>
              </a:rPr>
              <a:t>Abstract: This</a:t>
            </a:r>
            <a:r>
              <a:rPr lang="ko-KR" altLang="en-US" dirty="0">
                <a:ea typeface="굴림" charset="-127"/>
                <a:cs typeface="Times New Roman" pitchFamily="18" charset="0"/>
              </a:rPr>
              <a:t> </a:t>
            </a:r>
            <a:r>
              <a:rPr lang="en-US" altLang="ko-KR" dirty="0">
                <a:ea typeface="굴림" charset="-127"/>
                <a:cs typeface="Times New Roman" pitchFamily="18" charset="0"/>
              </a:rPr>
              <a:t>contribution</a:t>
            </a:r>
            <a:r>
              <a:rPr lang="ko-KR" altLang="en-US" dirty="0">
                <a:ea typeface="굴림" charset="-127"/>
                <a:cs typeface="Times New Roman" pitchFamily="18" charset="0"/>
              </a:rPr>
              <a:t> </a:t>
            </a:r>
            <a:r>
              <a:rPr lang="en-US" altLang="ko-KR" dirty="0">
                <a:ea typeface="굴림" charset="-127"/>
                <a:cs typeface="Times New Roman" pitchFamily="18" charset="0"/>
              </a:rPr>
              <a:t>document explains why VR industry receives a lot of attention and why IEEE 3079 is required to take the industry to the next level</a:t>
            </a:r>
            <a:endParaRPr lang="en-US" altLang="pl-PL" dirty="0">
              <a:cs typeface="Times New Roman" pitchFamily="18" charset="0"/>
            </a:endParaRPr>
          </a:p>
        </p:txBody>
      </p:sp>
      <p:sp>
        <p:nvSpPr>
          <p:cNvPr id="12292" name="スライド番号プレースホルダー 1"/>
          <p:cNvSpPr>
            <a:spLocks noGrp="1"/>
          </p:cNvSpPr>
          <p:nvPr>
            <p:ph type="sldNum" sz="quarter" idx="11"/>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78E15A3-DE94-4A63-8EE7-4C2C30D5183F}" type="slidenum">
              <a:rPr lang="en-US" altLang="pl-PL" sz="1400">
                <a:latin typeface="Times" pitchFamily="18" charset="0"/>
              </a:rPr>
              <a:pPr/>
              <a:t>1</a:t>
            </a:fld>
            <a:endParaRPr lang="en-US" altLang="pl-PL" sz="1400">
              <a:latin typeface="Times"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0EC2FB-70AB-4A7B-918A-A6C0DEA5E836}"/>
              </a:ext>
            </a:extLst>
          </p:cNvPr>
          <p:cNvSpPr>
            <a:spLocks noGrp="1"/>
          </p:cNvSpPr>
          <p:nvPr>
            <p:ph type="title"/>
          </p:nvPr>
        </p:nvSpPr>
        <p:spPr/>
        <p:txBody>
          <a:bodyPr/>
          <a:lstStyle/>
          <a:p>
            <a:r>
              <a:rPr lang="en-US" altLang="ko-KR" dirty="0"/>
              <a:t>VR</a:t>
            </a:r>
            <a:r>
              <a:rPr lang="ko-KR" altLang="en-US" dirty="0"/>
              <a:t> </a:t>
            </a:r>
            <a:r>
              <a:rPr lang="en-US" altLang="ko-KR" dirty="0"/>
              <a:t>Display Types</a:t>
            </a:r>
            <a:endParaRPr lang="ko-KR" altLang="en-US" dirty="0"/>
          </a:p>
        </p:txBody>
      </p:sp>
      <p:pic>
        <p:nvPicPr>
          <p:cNvPr id="1026" name="Picture 2" descr="OLED vs LCDì ëí ì´ë¯¸ì§ ê²ìê²°ê³¼">
            <a:extLst>
              <a:ext uri="{FF2B5EF4-FFF2-40B4-BE49-F238E27FC236}">
                <a16:creationId xmlns:a16="http://schemas.microsoft.com/office/drawing/2014/main" id="{0B0C89E9-1EA3-4520-B506-66A2B0057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65591"/>
            <a:ext cx="4894296" cy="2249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tion blur effectì ëí ì´ë¯¸ì§ ê²ìê²°ê³¼">
            <a:extLst>
              <a:ext uri="{FF2B5EF4-FFF2-40B4-BE49-F238E27FC236}">
                <a16:creationId xmlns:a16="http://schemas.microsoft.com/office/drawing/2014/main" id="{DECE5313-5C7B-4312-953A-E69F7AC6C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4990247" cy="23820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CB7D7C-3DF1-481D-85F3-0EF122E1E948}"/>
              </a:ext>
            </a:extLst>
          </p:cNvPr>
          <p:cNvSpPr txBox="1"/>
          <p:nvPr/>
        </p:nvSpPr>
        <p:spPr>
          <a:xfrm>
            <a:off x="5791200" y="1733490"/>
            <a:ext cx="3214341" cy="707886"/>
          </a:xfrm>
          <a:prstGeom prst="rect">
            <a:avLst/>
          </a:prstGeom>
          <a:noFill/>
        </p:spPr>
        <p:txBody>
          <a:bodyPr wrap="none" rtlCol="0">
            <a:spAutoFit/>
          </a:bodyPr>
          <a:lstStyle/>
          <a:p>
            <a:r>
              <a:rPr lang="en-US" altLang="ko-KR" dirty="0"/>
              <a:t>OLED response time is faster</a:t>
            </a:r>
          </a:p>
          <a:p>
            <a:r>
              <a:rPr lang="en-US" altLang="ko-KR" dirty="0">
                <a:latin typeface="+mj-lt"/>
                <a:ea typeface="맑은 고딕" panose="020B0503020000020004" pitchFamily="50" charset="-127"/>
              </a:rPr>
              <a:t>→ Lower MTP</a:t>
            </a:r>
            <a:endParaRPr lang="ko-KR" altLang="en-US" dirty="0">
              <a:latin typeface="+mj-lt"/>
            </a:endParaRPr>
          </a:p>
        </p:txBody>
      </p:sp>
      <p:sp>
        <p:nvSpPr>
          <p:cNvPr id="4" name="TextBox 3">
            <a:extLst>
              <a:ext uri="{FF2B5EF4-FFF2-40B4-BE49-F238E27FC236}">
                <a16:creationId xmlns:a16="http://schemas.microsoft.com/office/drawing/2014/main" id="{8CC0BE5D-F0C9-451A-AA37-5D1CFED5444B}"/>
              </a:ext>
            </a:extLst>
          </p:cNvPr>
          <p:cNvSpPr txBox="1"/>
          <p:nvPr/>
        </p:nvSpPr>
        <p:spPr>
          <a:xfrm>
            <a:off x="2668059" y="6248400"/>
            <a:ext cx="3961341" cy="400110"/>
          </a:xfrm>
          <a:prstGeom prst="rect">
            <a:avLst/>
          </a:prstGeom>
          <a:noFill/>
        </p:spPr>
        <p:txBody>
          <a:bodyPr wrap="none" rtlCol="0">
            <a:spAutoFit/>
          </a:bodyPr>
          <a:lstStyle/>
          <a:p>
            <a:r>
              <a:rPr lang="en-US" altLang="ko-KR" dirty="0"/>
              <a:t>Motion blur is more evident in LCD </a:t>
            </a:r>
            <a:endParaRPr lang="ko-KR" altLang="en-US" dirty="0"/>
          </a:p>
        </p:txBody>
      </p:sp>
      <p:sp>
        <p:nvSpPr>
          <p:cNvPr id="5" name="바닥글 개체 틀 4">
            <a:extLst>
              <a:ext uri="{FF2B5EF4-FFF2-40B4-BE49-F238E27FC236}">
                <a16:creationId xmlns:a16="http://schemas.microsoft.com/office/drawing/2014/main" id="{3733057C-8CA2-484D-9FBC-D0E758BE27F0}"/>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6" name="슬라이드 번호 개체 틀 5">
            <a:extLst>
              <a:ext uri="{FF2B5EF4-FFF2-40B4-BE49-F238E27FC236}">
                <a16:creationId xmlns:a16="http://schemas.microsoft.com/office/drawing/2014/main" id="{A2A93DF5-2832-46C9-A4D6-41A845AF222B}"/>
              </a:ext>
            </a:extLst>
          </p:cNvPr>
          <p:cNvSpPr>
            <a:spLocks noGrp="1"/>
          </p:cNvSpPr>
          <p:nvPr>
            <p:ph type="sldNum" sz="quarter" idx="11"/>
          </p:nvPr>
        </p:nvSpPr>
        <p:spPr/>
        <p:txBody>
          <a:bodyPr/>
          <a:lstStyle/>
          <a:p>
            <a:fld id="{E4B7F7BD-A5A2-4213-8228-10088B94EF0F}" type="slidenum">
              <a:rPr lang="en-US" altLang="pl-PL" smtClean="0"/>
              <a:pPr/>
              <a:t>10</a:t>
            </a:fld>
            <a:endParaRPr lang="en-US" altLang="pl-PL"/>
          </a:p>
        </p:txBody>
      </p:sp>
    </p:spTree>
    <p:extLst>
      <p:ext uri="{BB962C8B-B14F-4D97-AF65-F5344CB8AC3E}">
        <p14:creationId xmlns:p14="http://schemas.microsoft.com/office/powerpoint/2010/main" val="149814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390D3686-B789-47FC-82DF-5945C174A930}"/>
              </a:ext>
            </a:extLst>
          </p:cNvPr>
          <p:cNvSpPr>
            <a:spLocks noGrp="1"/>
          </p:cNvSpPr>
          <p:nvPr>
            <p:ph type="title"/>
          </p:nvPr>
        </p:nvSpPr>
        <p:spPr/>
        <p:txBody>
          <a:bodyPr/>
          <a:lstStyle/>
          <a:p>
            <a:r>
              <a:rPr lang="en-US" altLang="ko-KR" dirty="0"/>
              <a:t>Pixel Structures</a:t>
            </a:r>
            <a:endParaRPr lang="ko-KR" altLang="en-US" dirty="0"/>
          </a:p>
        </p:txBody>
      </p:sp>
      <p:sp>
        <p:nvSpPr>
          <p:cNvPr id="7" name="TextBox 6">
            <a:extLst>
              <a:ext uri="{FF2B5EF4-FFF2-40B4-BE49-F238E27FC236}">
                <a16:creationId xmlns:a16="http://schemas.microsoft.com/office/drawing/2014/main" id="{29F61C0D-E350-4A92-A8EB-A643B8806A93}"/>
              </a:ext>
            </a:extLst>
          </p:cNvPr>
          <p:cNvSpPr txBox="1"/>
          <p:nvPr/>
        </p:nvSpPr>
        <p:spPr>
          <a:xfrm>
            <a:off x="1066800" y="4850202"/>
            <a:ext cx="1462260" cy="400110"/>
          </a:xfrm>
          <a:prstGeom prst="rect">
            <a:avLst/>
          </a:prstGeom>
          <a:noFill/>
        </p:spPr>
        <p:txBody>
          <a:bodyPr wrap="none" rtlCol="0">
            <a:spAutoFit/>
          </a:bodyPr>
          <a:lstStyle/>
          <a:p>
            <a:r>
              <a:rPr lang="en-US" altLang="ko-KR" dirty="0"/>
              <a:t>LCD (RGB)</a:t>
            </a:r>
            <a:endParaRPr lang="ko-KR" altLang="en-US" dirty="0"/>
          </a:p>
        </p:txBody>
      </p:sp>
      <p:sp>
        <p:nvSpPr>
          <p:cNvPr id="10" name="TextBox 9">
            <a:extLst>
              <a:ext uri="{FF2B5EF4-FFF2-40B4-BE49-F238E27FC236}">
                <a16:creationId xmlns:a16="http://schemas.microsoft.com/office/drawing/2014/main" id="{9EA9ED2D-BF3A-441B-9E5B-244BD45C110E}"/>
              </a:ext>
            </a:extLst>
          </p:cNvPr>
          <p:cNvSpPr txBox="1"/>
          <p:nvPr/>
        </p:nvSpPr>
        <p:spPr>
          <a:xfrm>
            <a:off x="4744852" y="4850229"/>
            <a:ext cx="2593980" cy="400110"/>
          </a:xfrm>
          <a:prstGeom prst="rect">
            <a:avLst/>
          </a:prstGeom>
          <a:noFill/>
        </p:spPr>
        <p:txBody>
          <a:bodyPr wrap="none" rtlCol="0">
            <a:spAutoFit/>
          </a:bodyPr>
          <a:lstStyle/>
          <a:p>
            <a:r>
              <a:rPr lang="en-US" altLang="ko-KR" dirty="0"/>
              <a:t>OLED (RGBG) </a:t>
            </a:r>
            <a:r>
              <a:rPr lang="en-US" altLang="ko-KR" dirty="0" err="1"/>
              <a:t>Pentile</a:t>
            </a:r>
            <a:endParaRPr lang="ko-KR" altLang="en-US" dirty="0"/>
          </a:p>
        </p:txBody>
      </p:sp>
      <p:grpSp>
        <p:nvGrpSpPr>
          <p:cNvPr id="8" name="그룹 7">
            <a:extLst>
              <a:ext uri="{FF2B5EF4-FFF2-40B4-BE49-F238E27FC236}">
                <a16:creationId xmlns:a16="http://schemas.microsoft.com/office/drawing/2014/main" id="{6A4A81EC-23A8-4D95-AA88-17D90013051D}"/>
              </a:ext>
            </a:extLst>
          </p:cNvPr>
          <p:cNvGrpSpPr/>
          <p:nvPr/>
        </p:nvGrpSpPr>
        <p:grpSpPr>
          <a:xfrm>
            <a:off x="309562" y="1619189"/>
            <a:ext cx="8383588" cy="3348097"/>
            <a:chOff x="309562" y="1157287"/>
            <a:chExt cx="10301776" cy="3810000"/>
          </a:xfrm>
        </p:grpSpPr>
        <p:pic>
          <p:nvPicPr>
            <p:cNvPr id="1026" name="Picture 2" descr="LCD vs OLED Pixel Structureì ëí ì´ë¯¸ì§ ê²ìê²°ê³¼">
              <a:extLst>
                <a:ext uri="{FF2B5EF4-FFF2-40B4-BE49-F238E27FC236}">
                  <a16:creationId xmlns:a16="http://schemas.microsoft.com/office/drawing/2014/main" id="{DA8A0B1E-863D-473A-BFE8-03F4F2D22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 y="1157287"/>
              <a:ext cx="666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CD vs OLED Pixel Structureì ëí ì´ë¯¸ì§ ê²ìê²°ê³¼">
              <a:extLst>
                <a:ext uri="{FF2B5EF4-FFF2-40B4-BE49-F238E27FC236}">
                  <a16:creationId xmlns:a16="http://schemas.microsoft.com/office/drawing/2014/main" id="{3AD3018F-F079-4040-B1B8-D5673400A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71600"/>
              <a:ext cx="6877538" cy="33528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1A1D1D77-A3D9-49DC-BC10-E002D07C05C6}"/>
              </a:ext>
            </a:extLst>
          </p:cNvPr>
          <p:cNvSpPr txBox="1"/>
          <p:nvPr/>
        </p:nvSpPr>
        <p:spPr>
          <a:xfrm>
            <a:off x="851323" y="5924490"/>
            <a:ext cx="7454477" cy="400110"/>
          </a:xfrm>
          <a:prstGeom prst="rect">
            <a:avLst/>
          </a:prstGeom>
          <a:noFill/>
        </p:spPr>
        <p:txBody>
          <a:bodyPr wrap="none" rtlCol="0">
            <a:spAutoFit/>
          </a:bodyPr>
          <a:lstStyle/>
          <a:p>
            <a:r>
              <a:rPr lang="en-US" altLang="ko-KR" dirty="0"/>
              <a:t>Greater Subpixel space makes the screen door effect to be more evident</a:t>
            </a:r>
            <a:endParaRPr lang="ko-KR" altLang="en-US" dirty="0"/>
          </a:p>
        </p:txBody>
      </p:sp>
      <p:sp>
        <p:nvSpPr>
          <p:cNvPr id="14" name="TextBox 13">
            <a:extLst>
              <a:ext uri="{FF2B5EF4-FFF2-40B4-BE49-F238E27FC236}">
                <a16:creationId xmlns:a16="http://schemas.microsoft.com/office/drawing/2014/main" id="{1D7F2873-1C81-4A65-A2A6-18D1E725DBE4}"/>
              </a:ext>
            </a:extLst>
          </p:cNvPr>
          <p:cNvSpPr txBox="1"/>
          <p:nvPr/>
        </p:nvSpPr>
        <p:spPr>
          <a:xfrm>
            <a:off x="851323" y="5486400"/>
            <a:ext cx="4184351" cy="400110"/>
          </a:xfrm>
          <a:prstGeom prst="rect">
            <a:avLst/>
          </a:prstGeom>
          <a:noFill/>
        </p:spPr>
        <p:txBody>
          <a:bodyPr wrap="none" rtlCol="0">
            <a:spAutoFit/>
          </a:bodyPr>
          <a:lstStyle/>
          <a:p>
            <a:r>
              <a:rPr lang="en-US" altLang="ko-KR" dirty="0"/>
              <a:t>Fish Eye Lens enlarges the screen size</a:t>
            </a:r>
            <a:endParaRPr lang="ko-KR" altLang="en-US" dirty="0"/>
          </a:p>
        </p:txBody>
      </p:sp>
      <p:sp>
        <p:nvSpPr>
          <p:cNvPr id="2" name="바닥글 개체 틀 1">
            <a:extLst>
              <a:ext uri="{FF2B5EF4-FFF2-40B4-BE49-F238E27FC236}">
                <a16:creationId xmlns:a16="http://schemas.microsoft.com/office/drawing/2014/main" id="{927DAFC6-C9C8-44C0-877D-C3B6F5A90E99}"/>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3" name="슬라이드 번호 개체 틀 2">
            <a:extLst>
              <a:ext uri="{FF2B5EF4-FFF2-40B4-BE49-F238E27FC236}">
                <a16:creationId xmlns:a16="http://schemas.microsoft.com/office/drawing/2014/main" id="{348E8D93-B71E-426B-994D-C1B9CC333ADC}"/>
              </a:ext>
            </a:extLst>
          </p:cNvPr>
          <p:cNvSpPr>
            <a:spLocks noGrp="1"/>
          </p:cNvSpPr>
          <p:nvPr>
            <p:ph type="sldNum" sz="quarter" idx="11"/>
          </p:nvPr>
        </p:nvSpPr>
        <p:spPr/>
        <p:txBody>
          <a:bodyPr/>
          <a:lstStyle/>
          <a:p>
            <a:fld id="{E4B7F7BD-A5A2-4213-8228-10088B94EF0F}" type="slidenum">
              <a:rPr lang="en-US" altLang="pl-PL" smtClean="0"/>
              <a:pPr/>
              <a:t>11</a:t>
            </a:fld>
            <a:endParaRPr lang="en-US" altLang="pl-PL"/>
          </a:p>
        </p:txBody>
      </p:sp>
    </p:spTree>
    <p:extLst>
      <p:ext uri="{BB962C8B-B14F-4D97-AF65-F5344CB8AC3E}">
        <p14:creationId xmlns:p14="http://schemas.microsoft.com/office/powerpoint/2010/main" val="136617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674F8D-9E4B-4EBA-896A-66266ACF9775}"/>
              </a:ext>
            </a:extLst>
          </p:cNvPr>
          <p:cNvSpPr>
            <a:spLocks noGrp="1"/>
          </p:cNvSpPr>
          <p:nvPr>
            <p:ph type="title"/>
          </p:nvPr>
        </p:nvSpPr>
        <p:spPr/>
        <p:txBody>
          <a:bodyPr/>
          <a:lstStyle/>
          <a:p>
            <a:r>
              <a:rPr lang="en-US" altLang="ko-KR" dirty="0"/>
              <a:t>Resolution: Video Bandwidth</a:t>
            </a:r>
            <a:endParaRPr lang="ko-KR" altLang="en-US" dirty="0"/>
          </a:p>
        </p:txBody>
      </p:sp>
      <p:sp>
        <p:nvSpPr>
          <p:cNvPr id="4" name="직사각형 3">
            <a:extLst>
              <a:ext uri="{FF2B5EF4-FFF2-40B4-BE49-F238E27FC236}">
                <a16:creationId xmlns:a16="http://schemas.microsoft.com/office/drawing/2014/main" id="{DFB53013-570B-4583-960B-E601589E048A}"/>
              </a:ext>
            </a:extLst>
          </p:cNvPr>
          <p:cNvSpPr/>
          <p:nvPr/>
        </p:nvSpPr>
        <p:spPr>
          <a:xfrm>
            <a:off x="719027" y="2108842"/>
            <a:ext cx="6255495" cy="392415"/>
          </a:xfrm>
          <a:prstGeom prst="rect">
            <a:avLst/>
          </a:prstGeom>
          <a:noFill/>
        </p:spPr>
        <p:txBody>
          <a:bodyPr wrap="none" lIns="68580" tIns="34290" rIns="68580" bIns="34290">
            <a:spAutoFit/>
          </a:bodyPr>
          <a:lstStyle/>
          <a:p>
            <a:pPr algn="ctr"/>
            <a:r>
              <a:rPr lang="en-US" altLang="ko-KR" sz="2100" b="1" dirty="0">
                <a:ln w="0"/>
                <a:gradFill>
                  <a:gsLst>
                    <a:gs pos="21000">
                      <a:srgbClr val="53575C"/>
                    </a:gs>
                    <a:gs pos="88000">
                      <a:srgbClr val="C5C7CA"/>
                    </a:gs>
                  </a:gsLst>
                  <a:lin ang="5400000"/>
                </a:gradFill>
              </a:rPr>
              <a:t>Bandwidth = Resolution x Frame Rate x Color Depth</a:t>
            </a:r>
          </a:p>
        </p:txBody>
      </p:sp>
      <p:cxnSp>
        <p:nvCxnSpPr>
          <p:cNvPr id="6" name="직선 연결선 5">
            <a:extLst>
              <a:ext uri="{FF2B5EF4-FFF2-40B4-BE49-F238E27FC236}">
                <a16:creationId xmlns:a16="http://schemas.microsoft.com/office/drawing/2014/main" id="{CA5C09ED-6FF3-4F32-ACDB-55C499AD6D1B}"/>
              </a:ext>
            </a:extLst>
          </p:cNvPr>
          <p:cNvCxnSpPr/>
          <p:nvPr/>
        </p:nvCxnSpPr>
        <p:spPr>
          <a:xfrm>
            <a:off x="2225615" y="2458798"/>
            <a:ext cx="1313372" cy="0"/>
          </a:xfrm>
          <a:prstGeom prst="line">
            <a:avLst/>
          </a:prstGeom>
          <a:ln w="44450"/>
        </p:spPr>
        <p:style>
          <a:lnRef idx="1">
            <a:schemeClr val="accent4"/>
          </a:lnRef>
          <a:fillRef idx="0">
            <a:schemeClr val="accent4"/>
          </a:fillRef>
          <a:effectRef idx="0">
            <a:schemeClr val="accent4"/>
          </a:effectRef>
          <a:fontRef idx="minor">
            <a:schemeClr val="tx1"/>
          </a:fontRef>
        </p:style>
      </p:cxnSp>
      <p:cxnSp>
        <p:nvCxnSpPr>
          <p:cNvPr id="7" name="직선 연결선 6">
            <a:extLst>
              <a:ext uri="{FF2B5EF4-FFF2-40B4-BE49-F238E27FC236}">
                <a16:creationId xmlns:a16="http://schemas.microsoft.com/office/drawing/2014/main" id="{A2BDC7CE-CB4C-40C1-B300-80D8BDD88426}"/>
              </a:ext>
            </a:extLst>
          </p:cNvPr>
          <p:cNvCxnSpPr>
            <a:cxnSpLocks/>
          </p:cNvCxnSpPr>
          <p:nvPr/>
        </p:nvCxnSpPr>
        <p:spPr>
          <a:xfrm>
            <a:off x="3868678" y="2458798"/>
            <a:ext cx="1453416" cy="0"/>
          </a:xfrm>
          <a:prstGeom prst="line">
            <a:avLst/>
          </a:prstGeom>
          <a:ln w="44450"/>
        </p:spPr>
        <p:style>
          <a:lnRef idx="1">
            <a:schemeClr val="accent4"/>
          </a:lnRef>
          <a:fillRef idx="0">
            <a:schemeClr val="accent4"/>
          </a:fillRef>
          <a:effectRef idx="0">
            <a:schemeClr val="accent4"/>
          </a:effectRef>
          <a:fontRef idx="minor">
            <a:schemeClr val="tx1"/>
          </a:fontRef>
        </p:style>
      </p:cxnSp>
      <p:cxnSp>
        <p:nvCxnSpPr>
          <p:cNvPr id="9" name="직선 연결선 8">
            <a:extLst>
              <a:ext uri="{FF2B5EF4-FFF2-40B4-BE49-F238E27FC236}">
                <a16:creationId xmlns:a16="http://schemas.microsoft.com/office/drawing/2014/main" id="{4D99A8A6-01A5-4844-BE79-3F3AF6446BE7}"/>
              </a:ext>
            </a:extLst>
          </p:cNvPr>
          <p:cNvCxnSpPr>
            <a:cxnSpLocks/>
          </p:cNvCxnSpPr>
          <p:nvPr/>
        </p:nvCxnSpPr>
        <p:spPr>
          <a:xfrm>
            <a:off x="5590322" y="2458798"/>
            <a:ext cx="1517710" cy="0"/>
          </a:xfrm>
          <a:prstGeom prst="line">
            <a:avLst/>
          </a:prstGeom>
          <a:ln w="44450"/>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71CBCCFF-E0ED-43B9-BEC2-EF2F60047F2B}"/>
              </a:ext>
            </a:extLst>
          </p:cNvPr>
          <p:cNvSpPr txBox="1"/>
          <p:nvPr/>
        </p:nvSpPr>
        <p:spPr>
          <a:xfrm>
            <a:off x="2300288" y="2464594"/>
            <a:ext cx="1184940" cy="323165"/>
          </a:xfrm>
          <a:prstGeom prst="rect">
            <a:avLst/>
          </a:prstGeom>
          <a:noFill/>
        </p:spPr>
        <p:txBody>
          <a:bodyPr wrap="none" rtlCol="0">
            <a:spAutoFit/>
          </a:bodyPr>
          <a:lstStyle/>
          <a:p>
            <a:r>
              <a:rPr lang="en-US" altLang="ko-KR" sz="1500" b="1" dirty="0"/>
              <a:t>Pixel/Frame</a:t>
            </a:r>
            <a:endParaRPr lang="ko-KR" altLang="en-US" sz="1500" b="1" dirty="0"/>
          </a:p>
        </p:txBody>
      </p:sp>
      <p:sp>
        <p:nvSpPr>
          <p:cNvPr id="12" name="TextBox 11">
            <a:extLst>
              <a:ext uri="{FF2B5EF4-FFF2-40B4-BE49-F238E27FC236}">
                <a16:creationId xmlns:a16="http://schemas.microsoft.com/office/drawing/2014/main" id="{DB623A3D-9B08-4245-AD67-C80A9B965912}"/>
              </a:ext>
            </a:extLst>
          </p:cNvPr>
          <p:cNvSpPr txBox="1"/>
          <p:nvPr/>
        </p:nvSpPr>
        <p:spPr>
          <a:xfrm>
            <a:off x="3971925" y="2450307"/>
            <a:ext cx="1369286" cy="323165"/>
          </a:xfrm>
          <a:prstGeom prst="rect">
            <a:avLst/>
          </a:prstGeom>
          <a:noFill/>
        </p:spPr>
        <p:txBody>
          <a:bodyPr wrap="none" rtlCol="0">
            <a:spAutoFit/>
          </a:bodyPr>
          <a:lstStyle/>
          <a:p>
            <a:r>
              <a:rPr lang="en-US" altLang="ko-KR" sz="1500" b="1" dirty="0"/>
              <a:t>Frame/Second</a:t>
            </a:r>
            <a:endParaRPr lang="ko-KR" altLang="en-US" sz="1500" b="1" dirty="0"/>
          </a:p>
        </p:txBody>
      </p:sp>
      <p:sp>
        <p:nvSpPr>
          <p:cNvPr id="13" name="TextBox 12">
            <a:extLst>
              <a:ext uri="{FF2B5EF4-FFF2-40B4-BE49-F238E27FC236}">
                <a16:creationId xmlns:a16="http://schemas.microsoft.com/office/drawing/2014/main" id="{92635A7A-5E6B-4324-BB18-8B965FAE7415}"/>
              </a:ext>
            </a:extLst>
          </p:cNvPr>
          <p:cNvSpPr txBox="1"/>
          <p:nvPr/>
        </p:nvSpPr>
        <p:spPr>
          <a:xfrm>
            <a:off x="6136481" y="2450307"/>
            <a:ext cx="429926" cy="323165"/>
          </a:xfrm>
          <a:prstGeom prst="rect">
            <a:avLst/>
          </a:prstGeom>
          <a:noFill/>
        </p:spPr>
        <p:txBody>
          <a:bodyPr wrap="none" rtlCol="0">
            <a:spAutoFit/>
          </a:bodyPr>
          <a:lstStyle/>
          <a:p>
            <a:r>
              <a:rPr lang="en-US" altLang="ko-KR" sz="1500" b="1" dirty="0"/>
              <a:t>Bit</a:t>
            </a:r>
            <a:endParaRPr lang="ko-KR" altLang="en-US" sz="1500" b="1" dirty="0"/>
          </a:p>
        </p:txBody>
      </p:sp>
      <mc:AlternateContent xmlns:mc="http://schemas.openxmlformats.org/markup-compatibility/2006" xmlns:a14="http://schemas.microsoft.com/office/drawing/2010/main">
        <mc:Choice Requires="a14">
          <p:sp>
            <p:nvSpPr>
              <p:cNvPr id="14" name="직사각형 13">
                <a:extLst>
                  <a:ext uri="{FF2B5EF4-FFF2-40B4-BE49-F238E27FC236}">
                    <a16:creationId xmlns:a16="http://schemas.microsoft.com/office/drawing/2014/main" id="{D2B362F5-23E2-4F90-A976-DD1241D41F53}"/>
                  </a:ext>
                </a:extLst>
              </p:cNvPr>
              <p:cNvSpPr/>
              <p:nvPr/>
            </p:nvSpPr>
            <p:spPr>
              <a:xfrm>
                <a:off x="719027" y="2775431"/>
                <a:ext cx="5588709" cy="540917"/>
              </a:xfrm>
              <a:prstGeom prst="rect">
                <a:avLst/>
              </a:prstGeom>
              <a:noFill/>
            </p:spPr>
            <p:txBody>
              <a:bodyPr wrap="none" lIns="68580" tIns="34290" rIns="68580" bIns="34290">
                <a:spAutoFit/>
              </a:bodyPr>
              <a:lstStyle/>
              <a:p>
                <a:pPr algn="ctr"/>
                <a:r>
                  <a:rPr lang="en-US" altLang="ko-KR" sz="2100" b="1" dirty="0">
                    <a:ln w="0"/>
                    <a:gradFill>
                      <a:gsLst>
                        <a:gs pos="21000">
                          <a:srgbClr val="53575C"/>
                        </a:gs>
                        <a:gs pos="88000">
                          <a:srgbClr val="C5C7CA"/>
                        </a:gs>
                      </a:gsLst>
                      <a:lin ang="5400000"/>
                    </a:gradFill>
                  </a:rPr>
                  <a:t>Bandwidth = </a:t>
                </a:r>
                <a14:m>
                  <m:oMath xmlns:m="http://schemas.openxmlformats.org/officeDocument/2006/math">
                    <m:f>
                      <m:fPr>
                        <m:ctrlPr>
                          <a:rPr lang="en-US" altLang="ko-KR" sz="2100" b="1" i="1" dirty="0">
                            <a:ln w="0"/>
                            <a:gradFill>
                              <a:gsLst>
                                <a:gs pos="21000">
                                  <a:srgbClr val="53575C"/>
                                </a:gs>
                                <a:gs pos="88000">
                                  <a:srgbClr val="C5C7CA"/>
                                </a:gs>
                              </a:gsLst>
                              <a:lin ang="5400000"/>
                            </a:gradFill>
                            <a:latin typeface="Cambria Math" panose="02040503050406030204" pitchFamily="18" charset="0"/>
                          </a:rPr>
                        </m:ctrlPr>
                      </m:fPr>
                      <m:num>
                        <m:r>
                          <a:rPr lang="en-US" altLang="ko-KR" sz="2100" b="1" i="1" dirty="0">
                            <a:ln w="0"/>
                            <a:gradFill>
                              <a:gsLst>
                                <a:gs pos="21000">
                                  <a:srgbClr val="53575C"/>
                                </a:gs>
                                <a:gs pos="88000">
                                  <a:srgbClr val="C5C7CA"/>
                                </a:gs>
                              </a:gsLst>
                              <a:lin ang="5400000"/>
                            </a:gradFill>
                            <a:latin typeface="Cambria Math" panose="02040503050406030204" pitchFamily="18" charset="0"/>
                          </a:rPr>
                          <m:t>𝑷𝒊𝒙𝒆𝒍</m:t>
                        </m:r>
                      </m:num>
                      <m:den>
                        <m:r>
                          <a:rPr lang="en-US" altLang="ko-KR" sz="2100" b="1" i="1" dirty="0">
                            <a:ln w="0"/>
                            <a:gradFill>
                              <a:gsLst>
                                <a:gs pos="21000">
                                  <a:srgbClr val="53575C"/>
                                </a:gs>
                                <a:gs pos="88000">
                                  <a:srgbClr val="C5C7CA"/>
                                </a:gs>
                              </a:gsLst>
                              <a:lin ang="5400000"/>
                            </a:gradFill>
                            <a:latin typeface="Cambria Math" panose="02040503050406030204" pitchFamily="18" charset="0"/>
                          </a:rPr>
                          <m:t>𝑭𝒓𝒂𝒎𝒆</m:t>
                        </m:r>
                      </m:den>
                    </m:f>
                  </m:oMath>
                </a14:m>
                <a:r>
                  <a:rPr lang="en-US" altLang="ko-KR" sz="2100" b="1" dirty="0">
                    <a:ln w="0"/>
                    <a:gradFill>
                      <a:gsLst>
                        <a:gs pos="21000">
                          <a:srgbClr val="53575C"/>
                        </a:gs>
                        <a:gs pos="88000">
                          <a:srgbClr val="C5C7CA"/>
                        </a:gs>
                      </a:gsLst>
                      <a:lin ang="5400000"/>
                    </a:gradFill>
                  </a:rPr>
                  <a:t> x </a:t>
                </a:r>
                <a14:m>
                  <m:oMath xmlns:m="http://schemas.openxmlformats.org/officeDocument/2006/math">
                    <m:f>
                      <m:fPr>
                        <m:ctrlPr>
                          <a:rPr lang="en-US" altLang="ko-KR" sz="2100" b="1" i="1" dirty="0">
                            <a:ln w="0"/>
                            <a:gradFill>
                              <a:gsLst>
                                <a:gs pos="21000">
                                  <a:srgbClr val="53575C"/>
                                </a:gs>
                                <a:gs pos="88000">
                                  <a:srgbClr val="C5C7CA"/>
                                </a:gs>
                              </a:gsLst>
                              <a:lin ang="5400000"/>
                            </a:gradFill>
                            <a:latin typeface="Cambria Math" panose="02040503050406030204" pitchFamily="18" charset="0"/>
                          </a:rPr>
                        </m:ctrlPr>
                      </m:fPr>
                      <m:num>
                        <m:r>
                          <a:rPr lang="en-US" altLang="ko-KR" sz="2100" b="1" i="1" dirty="0">
                            <a:ln w="0"/>
                            <a:gradFill>
                              <a:gsLst>
                                <a:gs pos="21000">
                                  <a:srgbClr val="53575C"/>
                                </a:gs>
                                <a:gs pos="88000">
                                  <a:srgbClr val="C5C7CA"/>
                                </a:gs>
                              </a:gsLst>
                              <a:lin ang="5400000"/>
                            </a:gradFill>
                            <a:latin typeface="Cambria Math" panose="02040503050406030204" pitchFamily="18" charset="0"/>
                          </a:rPr>
                          <m:t>𝑭𝒓𝒂𝒎𝒆</m:t>
                        </m:r>
                      </m:num>
                      <m:den>
                        <m:r>
                          <a:rPr lang="en-US" altLang="ko-KR" sz="2100" b="1" i="1" dirty="0">
                            <a:ln w="0"/>
                            <a:gradFill>
                              <a:gsLst>
                                <a:gs pos="21000">
                                  <a:srgbClr val="53575C"/>
                                </a:gs>
                                <a:gs pos="88000">
                                  <a:srgbClr val="C5C7CA"/>
                                </a:gs>
                              </a:gsLst>
                              <a:lin ang="5400000"/>
                            </a:gradFill>
                            <a:latin typeface="Cambria Math" panose="02040503050406030204" pitchFamily="18" charset="0"/>
                          </a:rPr>
                          <m:t>𝑺𝒆𝒄𝒐𝒏𝒅</m:t>
                        </m:r>
                      </m:den>
                    </m:f>
                    <m:r>
                      <a:rPr lang="en-US" altLang="ko-KR" sz="2100" b="1" i="1" dirty="0">
                        <a:ln w="0"/>
                        <a:gradFill>
                          <a:gsLst>
                            <a:gs pos="21000">
                              <a:srgbClr val="53575C"/>
                            </a:gs>
                            <a:gs pos="88000">
                              <a:srgbClr val="C5C7CA"/>
                            </a:gs>
                          </a:gsLst>
                          <a:lin ang="5400000"/>
                        </a:gradFill>
                        <a:latin typeface="Cambria Math" panose="02040503050406030204" pitchFamily="18" charset="0"/>
                      </a:rPr>
                      <m:t> </m:t>
                    </m:r>
                  </m:oMath>
                </a14:m>
                <a:r>
                  <a:rPr lang="en-US" altLang="ko-KR" sz="2100" b="1" dirty="0">
                    <a:ln w="0"/>
                    <a:gradFill>
                      <a:gsLst>
                        <a:gs pos="21000">
                          <a:srgbClr val="53575C"/>
                        </a:gs>
                        <a:gs pos="88000">
                          <a:srgbClr val="C5C7CA"/>
                        </a:gs>
                      </a:gsLst>
                      <a:lin ang="5400000"/>
                    </a:gradFill>
                  </a:rPr>
                  <a:t>x </a:t>
                </a:r>
                <a14:m>
                  <m:oMath xmlns:m="http://schemas.openxmlformats.org/officeDocument/2006/math">
                    <m:f>
                      <m:fPr>
                        <m:ctrlPr>
                          <a:rPr lang="en-US" altLang="ko-KR" sz="2100" b="1" i="1" dirty="0">
                            <a:ln w="0"/>
                            <a:gradFill>
                              <a:gsLst>
                                <a:gs pos="21000">
                                  <a:srgbClr val="53575C"/>
                                </a:gs>
                                <a:gs pos="88000">
                                  <a:srgbClr val="C5C7CA"/>
                                </a:gs>
                              </a:gsLst>
                              <a:lin ang="5400000"/>
                            </a:gradFill>
                            <a:latin typeface="Cambria Math" panose="02040503050406030204" pitchFamily="18" charset="0"/>
                          </a:rPr>
                        </m:ctrlPr>
                      </m:fPr>
                      <m:num>
                        <m:r>
                          <a:rPr lang="en-US" altLang="ko-KR" sz="2100" b="1" i="1" dirty="0">
                            <a:ln w="0"/>
                            <a:gradFill>
                              <a:gsLst>
                                <a:gs pos="21000">
                                  <a:srgbClr val="53575C"/>
                                </a:gs>
                                <a:gs pos="88000">
                                  <a:srgbClr val="C5C7CA"/>
                                </a:gs>
                              </a:gsLst>
                              <a:lin ang="5400000"/>
                            </a:gradFill>
                            <a:latin typeface="Cambria Math" panose="02040503050406030204" pitchFamily="18" charset="0"/>
                          </a:rPr>
                          <m:t>𝑩𝒊𝒕</m:t>
                        </m:r>
                      </m:num>
                      <m:den>
                        <m:r>
                          <a:rPr lang="en-US" altLang="ko-KR" sz="2100" b="1" i="1" dirty="0">
                            <a:ln w="0"/>
                            <a:gradFill>
                              <a:gsLst>
                                <a:gs pos="21000">
                                  <a:srgbClr val="53575C"/>
                                </a:gs>
                                <a:gs pos="88000">
                                  <a:srgbClr val="C5C7CA"/>
                                </a:gs>
                              </a:gsLst>
                              <a:lin ang="5400000"/>
                            </a:gradFill>
                            <a:latin typeface="Cambria Math" panose="02040503050406030204" pitchFamily="18" charset="0"/>
                          </a:rPr>
                          <m:t>𝑷𝒊𝒙𝒆𝒍</m:t>
                        </m:r>
                      </m:den>
                    </m:f>
                  </m:oMath>
                </a14:m>
                <a:r>
                  <a:rPr lang="en-US" altLang="ko-KR" sz="2100" b="1" dirty="0">
                    <a:ln w="0"/>
                    <a:gradFill>
                      <a:gsLst>
                        <a:gs pos="21000">
                          <a:srgbClr val="53575C"/>
                        </a:gs>
                        <a:gs pos="88000">
                          <a:srgbClr val="C5C7CA"/>
                        </a:gs>
                      </a:gsLst>
                      <a:lin ang="5400000"/>
                    </a:gradFill>
                  </a:rPr>
                  <a:t> = Bit/Second</a:t>
                </a:r>
                <a:endParaRPr lang="en-US" altLang="ko-KR" sz="2100" b="1" i="1" dirty="0">
                  <a:ln w="0"/>
                  <a:gradFill>
                    <a:gsLst>
                      <a:gs pos="21000">
                        <a:srgbClr val="53575C"/>
                      </a:gs>
                      <a:gs pos="88000">
                        <a:srgbClr val="C5C7CA"/>
                      </a:gs>
                    </a:gsLst>
                    <a:lin ang="5400000"/>
                  </a:gradFill>
                  <a:latin typeface="Cambria Math" panose="02040503050406030204" pitchFamily="18" charset="0"/>
                  <a:ea typeface="Cambria Math" panose="02040503050406030204" pitchFamily="18" charset="0"/>
                </a:endParaRPr>
              </a:p>
            </p:txBody>
          </p:sp>
        </mc:Choice>
        <mc:Fallback xmlns="">
          <p:sp>
            <p:nvSpPr>
              <p:cNvPr id="14" name="직사각형 13">
                <a:extLst>
                  <a:ext uri="{FF2B5EF4-FFF2-40B4-BE49-F238E27FC236}">
                    <a16:creationId xmlns:a16="http://schemas.microsoft.com/office/drawing/2014/main" id="{D2B362F5-23E2-4F90-A976-DD1241D41F53}"/>
                  </a:ext>
                </a:extLst>
              </p:cNvPr>
              <p:cNvSpPr>
                <a:spLocks noRot="1" noChangeAspect="1" noMove="1" noResize="1" noEditPoints="1" noAdjustHandles="1" noChangeArrowheads="1" noChangeShapeType="1" noTextEdit="1"/>
              </p:cNvSpPr>
              <p:nvPr/>
            </p:nvSpPr>
            <p:spPr>
              <a:xfrm>
                <a:off x="719027" y="2775431"/>
                <a:ext cx="5588709" cy="540917"/>
              </a:xfrm>
              <a:prstGeom prst="rect">
                <a:avLst/>
              </a:prstGeom>
              <a:blipFill>
                <a:blip r:embed="rId2"/>
                <a:stretch>
                  <a:fillRect/>
                </a:stretch>
              </a:blipFill>
            </p:spPr>
            <p:txBody>
              <a:bodyPr/>
              <a:lstStyle/>
              <a:p>
                <a:r>
                  <a:rPr lang="ko-KR" altLang="en-US">
                    <a:noFill/>
                  </a:rPr>
                  <a:t> </a:t>
                </a:r>
              </a:p>
            </p:txBody>
          </p:sp>
        </mc:Fallback>
      </mc:AlternateContent>
      <p:cxnSp>
        <p:nvCxnSpPr>
          <p:cNvPr id="15" name="직선 연결선 14">
            <a:extLst>
              <a:ext uri="{FF2B5EF4-FFF2-40B4-BE49-F238E27FC236}">
                <a16:creationId xmlns:a16="http://schemas.microsoft.com/office/drawing/2014/main" id="{C9B86A4A-E2E6-4A9E-B9F4-E2EA534C5645}"/>
              </a:ext>
            </a:extLst>
          </p:cNvPr>
          <p:cNvCxnSpPr>
            <a:cxnSpLocks/>
          </p:cNvCxnSpPr>
          <p:nvPr/>
        </p:nvCxnSpPr>
        <p:spPr>
          <a:xfrm flipV="1">
            <a:off x="2297053" y="3143250"/>
            <a:ext cx="739041" cy="108504"/>
          </a:xfrm>
          <a:prstGeom prst="line">
            <a:avLst/>
          </a:prstGeom>
          <a:ln w="44450"/>
        </p:spPr>
        <p:style>
          <a:lnRef idx="1">
            <a:schemeClr val="accent4"/>
          </a:lnRef>
          <a:fillRef idx="0">
            <a:schemeClr val="accent4"/>
          </a:fillRef>
          <a:effectRef idx="0">
            <a:schemeClr val="accent4"/>
          </a:effectRef>
          <a:fontRef idx="minor">
            <a:schemeClr val="tx1"/>
          </a:fontRef>
        </p:style>
      </p:cxnSp>
      <p:cxnSp>
        <p:nvCxnSpPr>
          <p:cNvPr id="18" name="직선 연결선 17">
            <a:extLst>
              <a:ext uri="{FF2B5EF4-FFF2-40B4-BE49-F238E27FC236}">
                <a16:creationId xmlns:a16="http://schemas.microsoft.com/office/drawing/2014/main" id="{A32ED78D-0518-4E84-B363-D08CDCF513E8}"/>
              </a:ext>
            </a:extLst>
          </p:cNvPr>
          <p:cNvCxnSpPr>
            <a:cxnSpLocks/>
          </p:cNvCxnSpPr>
          <p:nvPr/>
        </p:nvCxnSpPr>
        <p:spPr>
          <a:xfrm flipV="1">
            <a:off x="3175656" y="2895343"/>
            <a:ext cx="739041" cy="108504"/>
          </a:xfrm>
          <a:prstGeom prst="line">
            <a:avLst/>
          </a:prstGeom>
          <a:ln w="44450"/>
        </p:spPr>
        <p:style>
          <a:lnRef idx="1">
            <a:schemeClr val="accent4"/>
          </a:lnRef>
          <a:fillRef idx="0">
            <a:schemeClr val="accent4"/>
          </a:fillRef>
          <a:effectRef idx="0">
            <a:schemeClr val="accent4"/>
          </a:effectRef>
          <a:fontRef idx="minor">
            <a:schemeClr val="tx1"/>
          </a:fontRef>
        </p:style>
      </p:cxnSp>
      <p:cxnSp>
        <p:nvCxnSpPr>
          <p:cNvPr id="19" name="직선 연결선 18">
            <a:extLst>
              <a:ext uri="{FF2B5EF4-FFF2-40B4-BE49-F238E27FC236}">
                <a16:creationId xmlns:a16="http://schemas.microsoft.com/office/drawing/2014/main" id="{45688F9A-C97D-4D64-BC93-56D3AB1348FD}"/>
              </a:ext>
            </a:extLst>
          </p:cNvPr>
          <p:cNvCxnSpPr>
            <a:cxnSpLocks/>
          </p:cNvCxnSpPr>
          <p:nvPr/>
        </p:nvCxnSpPr>
        <p:spPr>
          <a:xfrm flipV="1">
            <a:off x="2297053" y="2848089"/>
            <a:ext cx="739041" cy="108504"/>
          </a:xfrm>
          <a:prstGeom prst="line">
            <a:avLst/>
          </a:prstGeom>
          <a:ln w="44450"/>
        </p:spPr>
        <p:style>
          <a:lnRef idx="1">
            <a:schemeClr val="accent4"/>
          </a:lnRef>
          <a:fillRef idx="0">
            <a:schemeClr val="accent4"/>
          </a:fillRef>
          <a:effectRef idx="0">
            <a:schemeClr val="accent4"/>
          </a:effectRef>
          <a:fontRef idx="minor">
            <a:schemeClr val="tx1"/>
          </a:fontRef>
        </p:style>
      </p:cxnSp>
      <p:cxnSp>
        <p:nvCxnSpPr>
          <p:cNvPr id="21" name="직선 연결선 20">
            <a:extLst>
              <a:ext uri="{FF2B5EF4-FFF2-40B4-BE49-F238E27FC236}">
                <a16:creationId xmlns:a16="http://schemas.microsoft.com/office/drawing/2014/main" id="{A7742803-2432-4AB1-AAF1-7091F49CF399}"/>
              </a:ext>
            </a:extLst>
          </p:cNvPr>
          <p:cNvCxnSpPr>
            <a:cxnSpLocks/>
          </p:cNvCxnSpPr>
          <p:nvPr/>
        </p:nvCxnSpPr>
        <p:spPr>
          <a:xfrm flipV="1">
            <a:off x="4074562" y="3160153"/>
            <a:ext cx="739041" cy="108504"/>
          </a:xfrm>
          <a:prstGeom prst="line">
            <a:avLst/>
          </a:prstGeom>
          <a:ln w="44450"/>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AC85BB72-4C35-434D-A215-1263D8B6059E}"/>
                  </a:ext>
                </a:extLst>
              </p:cNvPr>
              <p:cNvSpPr/>
              <p:nvPr/>
            </p:nvSpPr>
            <p:spPr>
              <a:xfrm>
                <a:off x="718898" y="3423932"/>
                <a:ext cx="3858942" cy="399661"/>
              </a:xfrm>
              <a:prstGeom prst="rect">
                <a:avLst/>
              </a:prstGeom>
              <a:noFill/>
            </p:spPr>
            <p:txBody>
              <a:bodyPr wrap="none" lIns="68580" tIns="34290" rIns="68580" bIns="34290">
                <a:spAutoFit/>
              </a:bodyPr>
              <a:lstStyle/>
              <a:p>
                <a:pPr algn="ctr"/>
                <a:r>
                  <a:rPr lang="en-US" altLang="ko-KR" sz="2100" b="1" dirty="0">
                    <a:ln w="0"/>
                    <a:gradFill>
                      <a:gsLst>
                        <a:gs pos="21000">
                          <a:srgbClr val="53575C"/>
                        </a:gs>
                        <a:gs pos="88000">
                          <a:srgbClr val="C5C7CA"/>
                        </a:gs>
                      </a:gsLst>
                      <a:lin ang="5400000"/>
                    </a:gradFill>
                  </a:rPr>
                  <a:t>Color Depth = 1 Bit = </a:t>
                </a:r>
                <a14:m>
                  <m:oMath xmlns:m="http://schemas.openxmlformats.org/officeDocument/2006/math">
                    <m:sSup>
                      <m:sSupPr>
                        <m:ctrlPr>
                          <a:rPr lang="en-US" altLang="ko-KR" sz="2100" b="1" i="1">
                            <a:ln w="0"/>
                            <a:gradFill>
                              <a:gsLst>
                                <a:gs pos="21000">
                                  <a:srgbClr val="53575C"/>
                                </a:gs>
                                <a:gs pos="88000">
                                  <a:srgbClr val="C5C7CA"/>
                                </a:gs>
                              </a:gsLst>
                              <a:lin ang="5400000"/>
                            </a:gradFill>
                            <a:latin typeface="Cambria Math" panose="02040503050406030204" pitchFamily="18" charset="0"/>
                          </a:rPr>
                        </m:ctrlPr>
                      </m:sSupPr>
                      <m:e>
                        <m:r>
                          <a:rPr lang="en-US" altLang="ko-KR" sz="2100" b="1" i="1">
                            <a:ln w="0"/>
                            <a:gradFill>
                              <a:gsLst>
                                <a:gs pos="21000">
                                  <a:srgbClr val="53575C"/>
                                </a:gs>
                                <a:gs pos="88000">
                                  <a:srgbClr val="C5C7CA"/>
                                </a:gs>
                              </a:gsLst>
                              <a:lin ang="5400000"/>
                            </a:gradFill>
                            <a:latin typeface="Cambria Math" panose="02040503050406030204" pitchFamily="18" charset="0"/>
                          </a:rPr>
                          <m:t>𝟐</m:t>
                        </m:r>
                      </m:e>
                      <m:sup>
                        <m:r>
                          <a:rPr lang="en-US" altLang="ko-KR" sz="2100" b="1" i="1">
                            <a:ln w="0"/>
                            <a:gradFill>
                              <a:gsLst>
                                <a:gs pos="21000">
                                  <a:srgbClr val="53575C"/>
                                </a:gs>
                                <a:gs pos="88000">
                                  <a:srgbClr val="C5C7CA"/>
                                </a:gs>
                              </a:gsLst>
                              <a:lin ang="5400000"/>
                            </a:gradFill>
                            <a:latin typeface="Cambria Math" panose="02040503050406030204" pitchFamily="18" charset="0"/>
                          </a:rPr>
                          <m:t>𝟏</m:t>
                        </m:r>
                      </m:sup>
                    </m:sSup>
                    <m:r>
                      <a:rPr lang="en-US" altLang="ko-KR" sz="2100" b="1" i="1">
                        <a:ln w="0"/>
                        <a:gradFill>
                          <a:gsLst>
                            <a:gs pos="21000">
                              <a:srgbClr val="53575C"/>
                            </a:gs>
                            <a:gs pos="88000">
                              <a:srgbClr val="C5C7CA"/>
                            </a:gs>
                          </a:gsLst>
                          <a:lin ang="5400000"/>
                        </a:gradFill>
                        <a:latin typeface="Cambria Math" panose="02040503050406030204" pitchFamily="18" charset="0"/>
                      </a:rPr>
                      <m:t> </m:t>
                    </m:r>
                    <m:r>
                      <a:rPr lang="en-US" altLang="ko-KR" sz="2100" b="1" i="1">
                        <a:ln w="0"/>
                        <a:gradFill>
                          <a:gsLst>
                            <a:gs pos="21000">
                              <a:srgbClr val="53575C"/>
                            </a:gs>
                            <a:gs pos="88000">
                              <a:srgbClr val="C5C7CA"/>
                            </a:gs>
                          </a:gsLst>
                          <a:lin ang="5400000"/>
                        </a:gradFill>
                        <a:latin typeface="Cambria Math" panose="02040503050406030204" pitchFamily="18" charset="0"/>
                      </a:rPr>
                      <m:t>𝒄𝒐𝒍𝒐𝒓𝒔</m:t>
                    </m:r>
                  </m:oMath>
                </a14:m>
                <a:endParaRPr lang="en-US" altLang="ko-KR" sz="2100" b="1" dirty="0">
                  <a:ln w="0"/>
                  <a:gradFill>
                    <a:gsLst>
                      <a:gs pos="21000">
                        <a:srgbClr val="53575C"/>
                      </a:gs>
                      <a:gs pos="88000">
                        <a:srgbClr val="C5C7CA"/>
                      </a:gs>
                    </a:gsLst>
                    <a:lin ang="5400000"/>
                  </a:gradFill>
                </a:endParaRPr>
              </a:p>
            </p:txBody>
          </p:sp>
        </mc:Choice>
        <mc:Fallback xmlns="">
          <p:sp>
            <p:nvSpPr>
              <p:cNvPr id="24" name="직사각형 23">
                <a:extLst>
                  <a:ext uri="{FF2B5EF4-FFF2-40B4-BE49-F238E27FC236}">
                    <a16:creationId xmlns:a16="http://schemas.microsoft.com/office/drawing/2014/main" id="{AC85BB72-4C35-434D-A215-1263D8B6059E}"/>
                  </a:ext>
                </a:extLst>
              </p:cNvPr>
              <p:cNvSpPr>
                <a:spLocks noRot="1" noChangeAspect="1" noMove="1" noResize="1" noEditPoints="1" noAdjustHandles="1" noChangeArrowheads="1" noChangeShapeType="1" noTextEdit="1"/>
              </p:cNvSpPr>
              <p:nvPr/>
            </p:nvSpPr>
            <p:spPr>
              <a:xfrm>
                <a:off x="718898" y="3423932"/>
                <a:ext cx="3858942" cy="399661"/>
              </a:xfrm>
              <a:prstGeom prst="rect">
                <a:avLst/>
              </a:prstGeom>
              <a:blipFill>
                <a:blip r:embed="rId3"/>
                <a:stretch>
                  <a:fillRect/>
                </a:stretch>
              </a:blipFill>
            </p:spPr>
            <p:txBody>
              <a:bodyPr/>
              <a:lstStyle/>
              <a:p>
                <a:r>
                  <a:rPr lang="ko-KR" altLang="en-US">
                    <a:noFill/>
                  </a:rPr>
                  <a:t> </a:t>
                </a:r>
              </a:p>
            </p:txBody>
          </p:sp>
        </mc:Fallback>
      </mc:AlternateContent>
      <p:pic>
        <p:nvPicPr>
          <p:cNvPr id="5122" name="Picture 2" descr="https://upload.wikimedia.org/wikipedia/commons/5/57/1_bit.png">
            <a:extLst>
              <a:ext uri="{FF2B5EF4-FFF2-40B4-BE49-F238E27FC236}">
                <a16:creationId xmlns:a16="http://schemas.microsoft.com/office/drawing/2014/main" id="{4E31962B-C89C-4A2F-B2F9-E34B24F35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94552"/>
            <a:ext cx="1646972" cy="12352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5/56/2_bit.png">
            <a:extLst>
              <a:ext uri="{FF2B5EF4-FFF2-40B4-BE49-F238E27FC236}">
                <a16:creationId xmlns:a16="http://schemas.microsoft.com/office/drawing/2014/main" id="{645E49A2-E6FE-470F-AB99-F95EE4E0CD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409" y="4394552"/>
            <a:ext cx="1646972" cy="12352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0/0d/4_bit.png">
            <a:extLst>
              <a:ext uri="{FF2B5EF4-FFF2-40B4-BE49-F238E27FC236}">
                <a16:creationId xmlns:a16="http://schemas.microsoft.com/office/drawing/2014/main" id="{FAA667E3-8A54-4816-83FB-A6F8D94D2A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7818" y="4397481"/>
            <a:ext cx="1643067" cy="12323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f/ff/8_bit.png">
            <a:extLst>
              <a:ext uri="{FF2B5EF4-FFF2-40B4-BE49-F238E27FC236}">
                <a16:creationId xmlns:a16="http://schemas.microsoft.com/office/drawing/2014/main" id="{3DE1497A-0DC6-4A8C-A971-0EC52A9374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2322" y="4394552"/>
            <a:ext cx="1643067" cy="12323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upload.wikimedia.org/wikipedia/commons/9/9f/24_bit.png">
            <a:extLst>
              <a:ext uri="{FF2B5EF4-FFF2-40B4-BE49-F238E27FC236}">
                <a16:creationId xmlns:a16="http://schemas.microsoft.com/office/drawing/2014/main" id="{98C223B9-7783-4A20-8982-A326A68034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394552"/>
            <a:ext cx="1643067" cy="1232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s://upload.wikimedia.org/wikipedia/commons/9/9f/24_bit.png">
            <a:extLst>
              <a:ext uri="{FF2B5EF4-FFF2-40B4-BE49-F238E27FC236}">
                <a16:creationId xmlns:a16="http://schemas.microsoft.com/office/drawing/2014/main" id="{CA80253C-2730-4EA3-A6F0-B4078A9A56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827" y="4394552"/>
            <a:ext cx="1643067" cy="12323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5529335-EE54-4C52-A355-977417EFF421}"/>
              </a:ext>
            </a:extLst>
          </p:cNvPr>
          <p:cNvSpPr txBox="1"/>
          <p:nvPr/>
        </p:nvSpPr>
        <p:spPr>
          <a:xfrm>
            <a:off x="565548" y="5696634"/>
            <a:ext cx="1350050" cy="323165"/>
          </a:xfrm>
          <a:prstGeom prst="rect">
            <a:avLst/>
          </a:prstGeom>
          <a:noFill/>
        </p:spPr>
        <p:txBody>
          <a:bodyPr wrap="none" rtlCol="0">
            <a:spAutoFit/>
          </a:bodyPr>
          <a:lstStyle/>
          <a:p>
            <a:r>
              <a:rPr lang="en-US" altLang="ko-KR" sz="1500" dirty="0"/>
              <a:t>1 bit = 2</a:t>
            </a:r>
            <a:r>
              <a:rPr lang="ko-KR" altLang="en-US" sz="1500" dirty="0"/>
              <a:t> </a:t>
            </a:r>
            <a:r>
              <a:rPr lang="en-US" altLang="ko-KR" sz="1500" dirty="0"/>
              <a:t>colors</a:t>
            </a:r>
            <a:endParaRPr lang="ko-KR" altLang="en-US" sz="1500" dirty="0"/>
          </a:p>
        </p:txBody>
      </p:sp>
      <p:sp>
        <p:nvSpPr>
          <p:cNvPr id="33" name="TextBox 32">
            <a:extLst>
              <a:ext uri="{FF2B5EF4-FFF2-40B4-BE49-F238E27FC236}">
                <a16:creationId xmlns:a16="http://schemas.microsoft.com/office/drawing/2014/main" id="{69DCD5FA-F1DA-45E2-B2D0-8D3A7DB2ECCB}"/>
              </a:ext>
            </a:extLst>
          </p:cNvPr>
          <p:cNvSpPr txBox="1"/>
          <p:nvPr/>
        </p:nvSpPr>
        <p:spPr>
          <a:xfrm>
            <a:off x="2340658" y="5696635"/>
            <a:ext cx="1274708" cy="323165"/>
          </a:xfrm>
          <a:prstGeom prst="rect">
            <a:avLst/>
          </a:prstGeom>
          <a:noFill/>
        </p:spPr>
        <p:txBody>
          <a:bodyPr wrap="none" rtlCol="0">
            <a:spAutoFit/>
          </a:bodyPr>
          <a:lstStyle/>
          <a:p>
            <a:r>
              <a:rPr lang="en-US" altLang="ko-KR" sz="1500" dirty="0"/>
              <a:t>2 bit = 4</a:t>
            </a:r>
            <a:r>
              <a:rPr lang="ko-KR" altLang="en-US" sz="1500" dirty="0"/>
              <a:t> </a:t>
            </a:r>
            <a:r>
              <a:rPr lang="en-US" altLang="ko-KR" sz="1500" dirty="0"/>
              <a:t>color</a:t>
            </a:r>
            <a:endParaRPr lang="ko-KR" altLang="en-US" sz="1500" dirty="0"/>
          </a:p>
        </p:txBody>
      </p:sp>
      <p:sp>
        <p:nvSpPr>
          <p:cNvPr id="34" name="TextBox 33">
            <a:extLst>
              <a:ext uri="{FF2B5EF4-FFF2-40B4-BE49-F238E27FC236}">
                <a16:creationId xmlns:a16="http://schemas.microsoft.com/office/drawing/2014/main" id="{E9E71F6A-A635-4250-9C13-970AEB92553D}"/>
              </a:ext>
            </a:extLst>
          </p:cNvPr>
          <p:cNvSpPr txBox="1"/>
          <p:nvPr/>
        </p:nvSpPr>
        <p:spPr>
          <a:xfrm>
            <a:off x="3977959" y="5696634"/>
            <a:ext cx="1446230" cy="323165"/>
          </a:xfrm>
          <a:prstGeom prst="rect">
            <a:avLst/>
          </a:prstGeom>
          <a:noFill/>
        </p:spPr>
        <p:txBody>
          <a:bodyPr wrap="none" rtlCol="0">
            <a:spAutoFit/>
          </a:bodyPr>
          <a:lstStyle/>
          <a:p>
            <a:r>
              <a:rPr lang="en-US" altLang="ko-KR" sz="1500" dirty="0"/>
              <a:t>4 bit = 16 colors</a:t>
            </a:r>
            <a:endParaRPr lang="ko-KR" altLang="en-US" sz="1500" dirty="0"/>
          </a:p>
        </p:txBody>
      </p:sp>
      <p:sp>
        <p:nvSpPr>
          <p:cNvPr id="35" name="TextBox 34">
            <a:extLst>
              <a:ext uri="{FF2B5EF4-FFF2-40B4-BE49-F238E27FC236}">
                <a16:creationId xmlns:a16="http://schemas.microsoft.com/office/drawing/2014/main" id="{DDC15402-EC53-44FB-85C2-F06371CA9ECE}"/>
              </a:ext>
            </a:extLst>
          </p:cNvPr>
          <p:cNvSpPr txBox="1"/>
          <p:nvPr/>
        </p:nvSpPr>
        <p:spPr>
          <a:xfrm>
            <a:off x="5597558" y="5669776"/>
            <a:ext cx="1542410" cy="323165"/>
          </a:xfrm>
          <a:prstGeom prst="rect">
            <a:avLst/>
          </a:prstGeom>
          <a:noFill/>
        </p:spPr>
        <p:txBody>
          <a:bodyPr wrap="none" rtlCol="0">
            <a:spAutoFit/>
          </a:bodyPr>
          <a:lstStyle/>
          <a:p>
            <a:r>
              <a:rPr lang="en-US" altLang="ko-KR" sz="1500" dirty="0"/>
              <a:t>8 bit = 256</a:t>
            </a:r>
            <a:r>
              <a:rPr lang="ko-KR" altLang="en-US" sz="1500" dirty="0"/>
              <a:t> </a:t>
            </a:r>
            <a:r>
              <a:rPr lang="en-US" altLang="ko-KR" sz="1500" dirty="0"/>
              <a:t>colors</a:t>
            </a:r>
            <a:endParaRPr lang="ko-KR" altLang="en-US" sz="1500" dirty="0"/>
          </a:p>
        </p:txBody>
      </p:sp>
      <p:sp>
        <p:nvSpPr>
          <p:cNvPr id="36" name="TextBox 35">
            <a:extLst>
              <a:ext uri="{FF2B5EF4-FFF2-40B4-BE49-F238E27FC236}">
                <a16:creationId xmlns:a16="http://schemas.microsoft.com/office/drawing/2014/main" id="{FD389917-08BD-42DD-A56D-CEE21A35947B}"/>
              </a:ext>
            </a:extLst>
          </p:cNvPr>
          <p:cNvSpPr txBox="1"/>
          <p:nvPr/>
        </p:nvSpPr>
        <p:spPr>
          <a:xfrm>
            <a:off x="7175390" y="5669776"/>
            <a:ext cx="1697901" cy="323165"/>
          </a:xfrm>
          <a:prstGeom prst="rect">
            <a:avLst/>
          </a:prstGeom>
          <a:noFill/>
        </p:spPr>
        <p:txBody>
          <a:bodyPr wrap="none" rtlCol="0">
            <a:spAutoFit/>
          </a:bodyPr>
          <a:lstStyle/>
          <a:p>
            <a:r>
              <a:rPr lang="en-US" altLang="ko-KR" sz="1500" dirty="0"/>
              <a:t>24 bit = 16,777,216</a:t>
            </a:r>
            <a:endParaRPr lang="ko-KR" altLang="en-US" sz="1500" dirty="0"/>
          </a:p>
        </p:txBody>
      </p:sp>
      <p:sp>
        <p:nvSpPr>
          <p:cNvPr id="3" name="TextBox 2">
            <a:extLst>
              <a:ext uri="{FF2B5EF4-FFF2-40B4-BE49-F238E27FC236}">
                <a16:creationId xmlns:a16="http://schemas.microsoft.com/office/drawing/2014/main" id="{C13616C6-1FE1-43F7-BC4D-8DF20E0865E1}"/>
              </a:ext>
            </a:extLst>
          </p:cNvPr>
          <p:cNvSpPr txBox="1"/>
          <p:nvPr/>
        </p:nvSpPr>
        <p:spPr>
          <a:xfrm>
            <a:off x="681351" y="1360205"/>
            <a:ext cx="8234049" cy="400110"/>
          </a:xfrm>
          <a:prstGeom prst="rect">
            <a:avLst/>
          </a:prstGeom>
          <a:noFill/>
        </p:spPr>
        <p:txBody>
          <a:bodyPr wrap="none" rtlCol="0">
            <a:spAutoFit/>
          </a:bodyPr>
          <a:lstStyle/>
          <a:p>
            <a:r>
              <a:rPr lang="en-US" altLang="ko-KR" b="1" dirty="0"/>
              <a:t>How to calculate Video Bandwidth from Display Resolution &amp; Fresh Rate</a:t>
            </a:r>
            <a:endParaRPr lang="ko-KR" altLang="en-US" b="1" dirty="0"/>
          </a:p>
        </p:txBody>
      </p:sp>
      <p:sp>
        <p:nvSpPr>
          <p:cNvPr id="5" name="바닥글 개체 틀 4">
            <a:extLst>
              <a:ext uri="{FF2B5EF4-FFF2-40B4-BE49-F238E27FC236}">
                <a16:creationId xmlns:a16="http://schemas.microsoft.com/office/drawing/2014/main" id="{4E5EEF5F-B468-4558-AAB4-82A375A0C6D4}"/>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8" name="슬라이드 번호 개체 틀 7">
            <a:extLst>
              <a:ext uri="{FF2B5EF4-FFF2-40B4-BE49-F238E27FC236}">
                <a16:creationId xmlns:a16="http://schemas.microsoft.com/office/drawing/2014/main" id="{CF1E9DF8-7E48-4D4C-B586-E387462C4DD8}"/>
              </a:ext>
            </a:extLst>
          </p:cNvPr>
          <p:cNvSpPr>
            <a:spLocks noGrp="1"/>
          </p:cNvSpPr>
          <p:nvPr>
            <p:ph type="sldNum" sz="quarter" idx="11"/>
          </p:nvPr>
        </p:nvSpPr>
        <p:spPr/>
        <p:txBody>
          <a:bodyPr/>
          <a:lstStyle/>
          <a:p>
            <a:fld id="{E4B7F7BD-A5A2-4213-8228-10088B94EF0F}" type="slidenum">
              <a:rPr lang="en-US" altLang="pl-PL" smtClean="0"/>
              <a:pPr/>
              <a:t>12</a:t>
            </a:fld>
            <a:endParaRPr lang="en-US" altLang="pl-PL"/>
          </a:p>
        </p:txBody>
      </p:sp>
    </p:spTree>
    <p:extLst>
      <p:ext uri="{BB962C8B-B14F-4D97-AF65-F5344CB8AC3E}">
        <p14:creationId xmlns:p14="http://schemas.microsoft.com/office/powerpoint/2010/main" val="239161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50DDE0-B143-4C91-8CC4-1B7A9AB6996A}"/>
              </a:ext>
            </a:extLst>
          </p:cNvPr>
          <p:cNvSpPr>
            <a:spLocks noGrp="1"/>
          </p:cNvSpPr>
          <p:nvPr>
            <p:ph type="title"/>
          </p:nvPr>
        </p:nvSpPr>
        <p:spPr/>
        <p:txBody>
          <a:bodyPr/>
          <a:lstStyle/>
          <a:p>
            <a:r>
              <a:rPr lang="en-US" altLang="ko-KR" dirty="0"/>
              <a:t>Resolution: Bandwidth Requirements</a:t>
            </a:r>
            <a:endParaRPr lang="ko-KR" altLang="en-US" dirty="0"/>
          </a:p>
        </p:txBody>
      </p:sp>
      <p:graphicFrame>
        <p:nvGraphicFramePr>
          <p:cNvPr id="4" name="표 3">
            <a:extLst>
              <a:ext uri="{FF2B5EF4-FFF2-40B4-BE49-F238E27FC236}">
                <a16:creationId xmlns:a16="http://schemas.microsoft.com/office/drawing/2014/main" id="{032CDBC7-8C78-41A5-9B1E-04919FE155C8}"/>
              </a:ext>
            </a:extLst>
          </p:cNvPr>
          <p:cNvGraphicFramePr>
            <a:graphicFrameLocks noGrp="1"/>
          </p:cNvGraphicFramePr>
          <p:nvPr>
            <p:extLst>
              <p:ext uri="{D42A27DB-BD31-4B8C-83A1-F6EECF244321}">
                <p14:modId xmlns:p14="http://schemas.microsoft.com/office/powerpoint/2010/main" val="648927803"/>
              </p:ext>
            </p:extLst>
          </p:nvPr>
        </p:nvGraphicFramePr>
        <p:xfrm>
          <a:off x="386557" y="2053759"/>
          <a:ext cx="8500270" cy="1962828"/>
        </p:xfrm>
        <a:graphic>
          <a:graphicData uri="http://schemas.openxmlformats.org/drawingml/2006/table">
            <a:tbl>
              <a:tblPr firstRow="1" bandRow="1">
                <a:tableStyleId>{5C22544A-7EE6-4342-B048-85BDC9FD1C3A}</a:tableStyleId>
              </a:tblPr>
              <a:tblGrid>
                <a:gridCol w="906463">
                  <a:extLst>
                    <a:ext uri="{9D8B030D-6E8A-4147-A177-3AD203B41FA5}">
                      <a16:colId xmlns:a16="http://schemas.microsoft.com/office/drawing/2014/main" val="456302760"/>
                    </a:ext>
                  </a:extLst>
                </a:gridCol>
                <a:gridCol w="692944">
                  <a:extLst>
                    <a:ext uri="{9D8B030D-6E8A-4147-A177-3AD203B41FA5}">
                      <a16:colId xmlns:a16="http://schemas.microsoft.com/office/drawing/2014/main" val="2858386739"/>
                    </a:ext>
                  </a:extLst>
                </a:gridCol>
                <a:gridCol w="1700213">
                  <a:extLst>
                    <a:ext uri="{9D8B030D-6E8A-4147-A177-3AD203B41FA5}">
                      <a16:colId xmlns:a16="http://schemas.microsoft.com/office/drawing/2014/main" val="3893818677"/>
                    </a:ext>
                  </a:extLst>
                </a:gridCol>
                <a:gridCol w="1700213">
                  <a:extLst>
                    <a:ext uri="{9D8B030D-6E8A-4147-A177-3AD203B41FA5}">
                      <a16:colId xmlns:a16="http://schemas.microsoft.com/office/drawing/2014/main" val="3810942706"/>
                    </a:ext>
                  </a:extLst>
                </a:gridCol>
                <a:gridCol w="1735931">
                  <a:extLst>
                    <a:ext uri="{9D8B030D-6E8A-4147-A177-3AD203B41FA5}">
                      <a16:colId xmlns:a16="http://schemas.microsoft.com/office/drawing/2014/main" val="2076009576"/>
                    </a:ext>
                  </a:extLst>
                </a:gridCol>
                <a:gridCol w="1764506">
                  <a:extLst>
                    <a:ext uri="{9D8B030D-6E8A-4147-A177-3AD203B41FA5}">
                      <a16:colId xmlns:a16="http://schemas.microsoft.com/office/drawing/2014/main" val="3033676670"/>
                    </a:ext>
                  </a:extLst>
                </a:gridCol>
              </a:tblGrid>
              <a:tr h="280404">
                <a:tc gridSpan="2">
                  <a:txBody>
                    <a:bodyPr/>
                    <a:lstStyle/>
                    <a:p>
                      <a:pPr algn="ctr" latinLnBrk="1"/>
                      <a:endParaRPr lang="ko-KR" altLang="en-US" sz="1200" dirty="0"/>
                    </a:p>
                  </a:txBody>
                  <a:tcPr marL="68580" marR="68580" marT="34290" marB="34290"/>
                </a:tc>
                <a:tc hMerge="1">
                  <a:txBody>
                    <a:bodyPr/>
                    <a:lstStyle/>
                    <a:p>
                      <a:pPr algn="ctr" latinLnBrk="1"/>
                      <a:endParaRPr lang="ko-KR" altLang="en-US" sz="1600" dirty="0"/>
                    </a:p>
                  </a:txBody>
                  <a:tcPr/>
                </a:tc>
                <a:tc gridSpan="2">
                  <a:txBody>
                    <a:bodyPr/>
                    <a:lstStyle/>
                    <a:p>
                      <a:pPr algn="ctr" latinLnBrk="1"/>
                      <a:r>
                        <a:rPr lang="en-US" altLang="ko-KR" sz="1200" dirty="0"/>
                        <a:t>1</a:t>
                      </a:r>
                      <a:r>
                        <a:rPr lang="en-US" altLang="ko-KR" sz="1200" baseline="30000" dirty="0"/>
                        <a:t>st</a:t>
                      </a:r>
                      <a:r>
                        <a:rPr lang="en-US" altLang="ko-KR" sz="1200" dirty="0"/>
                        <a:t> Generation</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1.5 Generation</a:t>
                      </a:r>
                      <a:endParaRPr lang="ko-KR" altLang="en-US" sz="1200" dirty="0"/>
                    </a:p>
                  </a:txBody>
                  <a:tcPr marL="68580" marR="68580" marT="34290" marB="34290"/>
                </a:tc>
                <a:tc>
                  <a:txBody>
                    <a:bodyPr/>
                    <a:lstStyle/>
                    <a:p>
                      <a:pPr algn="ctr" latinLnBrk="1"/>
                      <a:r>
                        <a:rPr lang="en-US" altLang="ko-KR" sz="1200" dirty="0"/>
                        <a:t>2</a:t>
                      </a:r>
                      <a:r>
                        <a:rPr lang="en-US" altLang="ko-KR" sz="1200" baseline="30000" dirty="0"/>
                        <a:t>nd</a:t>
                      </a:r>
                      <a:r>
                        <a:rPr lang="en-US" altLang="ko-KR" sz="1200" dirty="0"/>
                        <a:t> Generation</a:t>
                      </a:r>
                      <a:endParaRPr lang="ko-KR" altLang="en-US" sz="1200" dirty="0"/>
                    </a:p>
                  </a:txBody>
                  <a:tcPr marL="68580" marR="68580" marT="34290" marB="34290"/>
                </a:tc>
                <a:extLst>
                  <a:ext uri="{0D108BD9-81ED-4DB2-BD59-A6C34878D82A}">
                    <a16:rowId xmlns:a16="http://schemas.microsoft.com/office/drawing/2014/main" val="165939173"/>
                  </a:ext>
                </a:extLst>
              </a:tr>
              <a:tr h="280404">
                <a:tc gridSpan="2">
                  <a:txBody>
                    <a:bodyPr/>
                    <a:lstStyle/>
                    <a:p>
                      <a:pPr algn="ctr" latinLnBrk="1"/>
                      <a:r>
                        <a:rPr lang="en-US" altLang="ko-KR" sz="1200" dirty="0"/>
                        <a:t>VR</a:t>
                      </a:r>
                      <a:r>
                        <a:rPr lang="ko-KR" altLang="en-US" sz="1200" dirty="0"/>
                        <a:t> </a:t>
                      </a:r>
                      <a:r>
                        <a:rPr lang="en-US" altLang="ko-KR" sz="1200" dirty="0"/>
                        <a:t>HMD</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Oculus Rift</a:t>
                      </a:r>
                      <a:endParaRPr lang="ko-KR" altLang="en-US" sz="1200" dirty="0"/>
                    </a:p>
                  </a:txBody>
                  <a:tcPr marL="68580" marR="68580" marT="34290" marB="34290"/>
                </a:tc>
                <a:tc>
                  <a:txBody>
                    <a:bodyPr/>
                    <a:lstStyle/>
                    <a:p>
                      <a:pPr algn="ctr" latinLnBrk="1"/>
                      <a:r>
                        <a:rPr lang="en-US" altLang="ko-KR" sz="1200" dirty="0"/>
                        <a:t>HTC </a:t>
                      </a:r>
                      <a:r>
                        <a:rPr lang="en-US" altLang="ko-KR" sz="1200" dirty="0" err="1"/>
                        <a:t>Vive</a:t>
                      </a:r>
                      <a:endParaRPr lang="ko-KR" altLang="en-US" sz="1200" dirty="0"/>
                    </a:p>
                  </a:txBody>
                  <a:tcPr marL="68580" marR="68580" marT="34290" marB="34290"/>
                </a:tc>
                <a:tc>
                  <a:txBody>
                    <a:bodyPr/>
                    <a:lstStyle/>
                    <a:p>
                      <a:pPr algn="ctr" latinLnBrk="1"/>
                      <a:r>
                        <a:rPr lang="en-US" altLang="ko-KR" sz="1200" dirty="0"/>
                        <a:t>Oculus Rift S</a:t>
                      </a:r>
                      <a:endParaRPr lang="ko-KR" altLang="en-US" sz="1200" dirty="0"/>
                    </a:p>
                  </a:txBody>
                  <a:tcPr marL="68580" marR="68580" marT="34290" marB="34290"/>
                </a:tc>
                <a:tc>
                  <a:txBody>
                    <a:bodyPr/>
                    <a:lstStyle/>
                    <a:p>
                      <a:pPr algn="ctr" latinLnBrk="1"/>
                      <a:r>
                        <a:rPr lang="en-US" altLang="ko-KR" sz="1200" dirty="0"/>
                        <a:t>Oculus Quest</a:t>
                      </a:r>
                      <a:endParaRPr lang="ko-KR" altLang="en-US" sz="1200" dirty="0"/>
                    </a:p>
                  </a:txBody>
                  <a:tcPr marL="68580" marR="68580" marT="34290" marB="34290"/>
                </a:tc>
                <a:extLst>
                  <a:ext uri="{0D108BD9-81ED-4DB2-BD59-A6C34878D82A}">
                    <a16:rowId xmlns:a16="http://schemas.microsoft.com/office/drawing/2014/main" val="751822860"/>
                  </a:ext>
                </a:extLst>
              </a:tr>
              <a:tr h="280404">
                <a:tc>
                  <a:txBody>
                    <a:bodyPr/>
                    <a:lstStyle/>
                    <a:p>
                      <a:pPr algn="ctr" latinLnBrk="1"/>
                      <a:r>
                        <a:rPr lang="en-US" altLang="ko-KR" sz="1200" dirty="0"/>
                        <a:t>Resolution</a:t>
                      </a:r>
                      <a:endParaRPr lang="ko-KR" altLang="en-US" sz="1200" dirty="0"/>
                    </a:p>
                  </a:txBody>
                  <a:tcPr marL="68580" marR="68580" marT="34290" marB="34290"/>
                </a:tc>
                <a:tc>
                  <a:txBody>
                    <a:bodyPr/>
                    <a:lstStyle/>
                    <a:p>
                      <a:pPr algn="ctr" latinLnBrk="1"/>
                      <a:r>
                        <a:rPr lang="en-US" altLang="ko-KR" sz="1200" dirty="0"/>
                        <a:t>Per Eye</a:t>
                      </a:r>
                      <a:endParaRPr lang="ko-KR" altLang="en-US" sz="1200" dirty="0"/>
                    </a:p>
                  </a:txBody>
                  <a:tcPr marL="68580" marR="68580" marT="34290" marB="34290"/>
                </a:tc>
                <a:tc>
                  <a:txBody>
                    <a:bodyPr/>
                    <a:lstStyle/>
                    <a:p>
                      <a:pPr algn="ctr" latinLnBrk="1"/>
                      <a:r>
                        <a:rPr lang="en-US" altLang="ko-KR" sz="1200" dirty="0"/>
                        <a:t>1080x1200</a:t>
                      </a:r>
                      <a:endParaRPr lang="ko-KR" altLang="en-US" sz="1200" dirty="0"/>
                    </a:p>
                  </a:txBody>
                  <a:tcPr marL="68580" marR="68580" marT="34290" marB="34290"/>
                </a:tc>
                <a:tc>
                  <a:txBody>
                    <a:bodyPr/>
                    <a:lstStyle/>
                    <a:p>
                      <a:pPr algn="ctr" latinLnBrk="1"/>
                      <a:r>
                        <a:rPr lang="en-US" altLang="ko-KR" sz="1200" dirty="0"/>
                        <a:t>1080x1200</a:t>
                      </a:r>
                      <a:endParaRPr lang="ko-KR" altLang="en-US" sz="1200" dirty="0"/>
                    </a:p>
                  </a:txBody>
                  <a:tcPr marL="68580" marR="68580" marT="34290" marB="34290"/>
                </a:tc>
                <a:tc>
                  <a:txBody>
                    <a:bodyPr/>
                    <a:lstStyle/>
                    <a:p>
                      <a:pPr algn="ctr" latinLnBrk="1"/>
                      <a:r>
                        <a:rPr lang="en-US" altLang="ko-KR" sz="1200" dirty="0"/>
                        <a:t>1280x1440</a:t>
                      </a:r>
                      <a:endParaRPr lang="ko-KR" altLang="en-US" sz="1200" dirty="0"/>
                    </a:p>
                  </a:txBody>
                  <a:tcPr marL="68580" marR="68580" marT="34290" marB="34290"/>
                </a:tc>
                <a:tc>
                  <a:txBody>
                    <a:bodyPr/>
                    <a:lstStyle/>
                    <a:p>
                      <a:pPr algn="ctr" latinLnBrk="1"/>
                      <a:r>
                        <a:rPr lang="en-US" altLang="ko-KR" sz="1200" dirty="0"/>
                        <a:t>1440x1600</a:t>
                      </a:r>
                      <a:endParaRPr lang="ko-KR" altLang="en-US" sz="1200" dirty="0"/>
                    </a:p>
                  </a:txBody>
                  <a:tcPr marL="68580" marR="68580" marT="34290" marB="34290"/>
                </a:tc>
                <a:extLst>
                  <a:ext uri="{0D108BD9-81ED-4DB2-BD59-A6C34878D82A}">
                    <a16:rowId xmlns:a16="http://schemas.microsoft.com/office/drawing/2014/main" val="453426678"/>
                  </a:ext>
                </a:extLst>
              </a:tr>
              <a:tr h="280404">
                <a:tc>
                  <a:txBody>
                    <a:bodyPr/>
                    <a:lstStyle/>
                    <a:p>
                      <a:pPr algn="ctr" latinLnBrk="1"/>
                      <a:r>
                        <a:rPr lang="en-US" altLang="ko-KR" sz="1200" dirty="0"/>
                        <a:t>Resolution</a:t>
                      </a:r>
                      <a:endParaRPr lang="ko-KR" altLang="en-US" sz="1200" dirty="0"/>
                    </a:p>
                  </a:txBody>
                  <a:tcPr marL="68580" marR="68580" marT="34290" marB="34290"/>
                </a:tc>
                <a:tc>
                  <a:txBody>
                    <a:bodyPr/>
                    <a:lstStyle/>
                    <a:p>
                      <a:pPr algn="ctr" latinLnBrk="1"/>
                      <a:r>
                        <a:rPr lang="en-US" altLang="ko-KR" sz="1200" dirty="0"/>
                        <a:t>Both</a:t>
                      </a:r>
                      <a:endParaRPr lang="ko-KR" altLang="en-US" sz="1200" dirty="0"/>
                    </a:p>
                  </a:txBody>
                  <a:tcPr marL="68580" marR="68580" marT="34290" marB="34290"/>
                </a:tc>
                <a:tc>
                  <a:txBody>
                    <a:bodyPr/>
                    <a:lstStyle/>
                    <a:p>
                      <a:pPr algn="ctr" latinLnBrk="1"/>
                      <a:r>
                        <a:rPr lang="en-US" altLang="ko-KR" sz="1200" dirty="0"/>
                        <a:t>2160x1200</a:t>
                      </a:r>
                      <a:endParaRPr lang="ko-KR" altLang="en-US" sz="1200" dirty="0"/>
                    </a:p>
                  </a:txBody>
                  <a:tcPr marL="68580" marR="68580" marT="34290" marB="34290"/>
                </a:tc>
                <a:tc>
                  <a:txBody>
                    <a:bodyPr/>
                    <a:lstStyle/>
                    <a:p>
                      <a:pPr algn="ctr" latinLnBrk="1"/>
                      <a:r>
                        <a:rPr lang="en-US" altLang="ko-KR" sz="1200" dirty="0"/>
                        <a:t>2160x1200</a:t>
                      </a:r>
                      <a:endParaRPr lang="ko-KR" altLang="en-US" sz="1200" dirty="0"/>
                    </a:p>
                  </a:txBody>
                  <a:tcPr marL="68580" marR="68580" marT="34290" marB="34290"/>
                </a:tc>
                <a:tc>
                  <a:txBody>
                    <a:bodyPr/>
                    <a:lstStyle/>
                    <a:p>
                      <a:pPr algn="ctr" latinLnBrk="1"/>
                      <a:r>
                        <a:rPr lang="en-US" altLang="ko-KR" sz="1200" dirty="0"/>
                        <a:t>2560x1440</a:t>
                      </a:r>
                      <a:endParaRPr lang="ko-KR" altLang="en-US" sz="1200" dirty="0"/>
                    </a:p>
                  </a:txBody>
                  <a:tcPr marL="68580" marR="68580" marT="34290" marB="34290"/>
                </a:tc>
                <a:tc>
                  <a:txBody>
                    <a:bodyPr/>
                    <a:lstStyle/>
                    <a:p>
                      <a:pPr algn="ctr" latinLnBrk="1"/>
                      <a:r>
                        <a:rPr lang="en-US" altLang="ko-KR" sz="1200" dirty="0"/>
                        <a:t>2880x1600</a:t>
                      </a:r>
                      <a:endParaRPr lang="ko-KR" altLang="en-US" sz="1200" dirty="0"/>
                    </a:p>
                  </a:txBody>
                  <a:tcPr marL="68580" marR="68580" marT="34290" marB="34290"/>
                </a:tc>
                <a:extLst>
                  <a:ext uri="{0D108BD9-81ED-4DB2-BD59-A6C34878D82A}">
                    <a16:rowId xmlns:a16="http://schemas.microsoft.com/office/drawing/2014/main" val="2868093353"/>
                  </a:ext>
                </a:extLst>
              </a:tr>
              <a:tr h="280404">
                <a:tc gridSpan="2">
                  <a:txBody>
                    <a:bodyPr/>
                    <a:lstStyle/>
                    <a:p>
                      <a:pPr algn="ctr" latinLnBrk="1"/>
                      <a:r>
                        <a:rPr lang="en-US" altLang="ko-KR" sz="1200" dirty="0"/>
                        <a:t>Refresh Rate</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90 Hz</a:t>
                      </a:r>
                      <a:endParaRPr lang="ko-KR" altLang="en-US" sz="1200" dirty="0"/>
                    </a:p>
                  </a:txBody>
                  <a:tcPr marL="68580" marR="68580" marT="34290" marB="34290"/>
                </a:tc>
                <a:tc>
                  <a:txBody>
                    <a:bodyPr/>
                    <a:lstStyle/>
                    <a:p>
                      <a:pPr algn="ctr" latinLnBrk="1"/>
                      <a:r>
                        <a:rPr lang="en-US" altLang="ko-KR" sz="1200" dirty="0"/>
                        <a:t>90 Hz</a:t>
                      </a:r>
                      <a:endParaRPr lang="ko-KR" altLang="en-US" sz="1200" dirty="0"/>
                    </a:p>
                  </a:txBody>
                  <a:tcPr marL="68580" marR="68580" marT="34290" marB="34290"/>
                </a:tc>
                <a:tc>
                  <a:txBody>
                    <a:bodyPr/>
                    <a:lstStyle/>
                    <a:p>
                      <a:pPr algn="ctr" latinLnBrk="1"/>
                      <a:r>
                        <a:rPr lang="en-US" altLang="ko-KR" sz="1200" dirty="0"/>
                        <a:t>80 Hz</a:t>
                      </a:r>
                      <a:endParaRPr lang="ko-KR" altLang="en-US" sz="1200" dirty="0"/>
                    </a:p>
                  </a:txBody>
                  <a:tcPr marL="68580" marR="68580" marT="34290" marB="34290"/>
                </a:tc>
                <a:tc>
                  <a:txBody>
                    <a:bodyPr/>
                    <a:lstStyle/>
                    <a:p>
                      <a:pPr algn="ctr" latinLnBrk="1"/>
                      <a:r>
                        <a:rPr lang="en-US" altLang="ko-KR" sz="1200" dirty="0"/>
                        <a:t>72 Hz</a:t>
                      </a:r>
                      <a:endParaRPr lang="ko-KR" altLang="en-US" sz="1200" dirty="0"/>
                    </a:p>
                  </a:txBody>
                  <a:tcPr marL="68580" marR="68580" marT="34290" marB="34290"/>
                </a:tc>
                <a:extLst>
                  <a:ext uri="{0D108BD9-81ED-4DB2-BD59-A6C34878D82A}">
                    <a16:rowId xmlns:a16="http://schemas.microsoft.com/office/drawing/2014/main" val="4155710340"/>
                  </a:ext>
                </a:extLst>
              </a:tr>
              <a:tr h="280404">
                <a:tc gridSpan="2">
                  <a:txBody>
                    <a:bodyPr/>
                    <a:lstStyle/>
                    <a:p>
                      <a:pPr algn="ctr" latinLnBrk="1"/>
                      <a:r>
                        <a:rPr lang="en-US" altLang="ko-KR" sz="1200" dirty="0"/>
                        <a:t>Bandwidth</a:t>
                      </a:r>
                      <a:endParaRPr lang="ko-KR" altLang="en-US" sz="1200" dirty="0"/>
                    </a:p>
                  </a:txBody>
                  <a:tcPr marL="68580" marR="68580" marT="34290" marB="34290" anchor="ctr"/>
                </a:tc>
                <a:tc hMerge="1">
                  <a:txBody>
                    <a:bodyPr/>
                    <a:lstStyle/>
                    <a:p>
                      <a:pPr latinLnBrk="1"/>
                      <a:endParaRPr lang="ko-KR" altLang="en-US"/>
                    </a:p>
                  </a:txBody>
                  <a:tcPr/>
                </a:tc>
                <a:tc>
                  <a:txBody>
                    <a:bodyPr/>
                    <a:lstStyle/>
                    <a:p>
                      <a:pPr algn="ctr" latinLnBrk="1"/>
                      <a:r>
                        <a:rPr lang="en-US" altLang="ko-KR" sz="1200" dirty="0"/>
                        <a:t>~5.6Gb/s or ~700MB/s</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~5.6Gb/s or ~700MB/s</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~7.1Gb/s or ~885MB/s</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~8.0Gb/s or ~995MB/s</a:t>
                      </a:r>
                      <a:endParaRPr lang="ko-KR" altLang="en-US" sz="1200" dirty="0"/>
                    </a:p>
                  </a:txBody>
                  <a:tcPr marL="68580" marR="68580" marT="34290" marB="34290" anchor="ctr"/>
                </a:tc>
                <a:extLst>
                  <a:ext uri="{0D108BD9-81ED-4DB2-BD59-A6C34878D82A}">
                    <a16:rowId xmlns:a16="http://schemas.microsoft.com/office/drawing/2014/main" val="2441043127"/>
                  </a:ext>
                </a:extLst>
              </a:tr>
              <a:tr h="280404">
                <a:tc gridSpan="2">
                  <a:txBody>
                    <a:bodyPr/>
                    <a:lstStyle/>
                    <a:p>
                      <a:pPr algn="ctr" latinLnBrk="1"/>
                      <a:r>
                        <a:rPr lang="en-US" altLang="ko-KR" sz="1200" dirty="0"/>
                        <a:t>Display Cable</a:t>
                      </a:r>
                      <a:endParaRPr lang="ko-KR" altLang="en-US" sz="1200" dirty="0"/>
                    </a:p>
                  </a:txBody>
                  <a:tcPr marL="68580" marR="68580" marT="34290" marB="34290" anchor="ctr"/>
                </a:tc>
                <a:tc hMerge="1">
                  <a:txBody>
                    <a:bodyPr/>
                    <a:lstStyle/>
                    <a:p>
                      <a:pPr latinLnBrk="1"/>
                      <a:endParaRPr lang="ko-KR" altLang="en-US"/>
                    </a:p>
                  </a:txBody>
                  <a:tcPr/>
                </a:tc>
                <a:tc>
                  <a:txBody>
                    <a:bodyPr/>
                    <a:lstStyle/>
                    <a:p>
                      <a:pPr algn="ctr" latinLnBrk="1"/>
                      <a:r>
                        <a:rPr lang="en-US" altLang="ko-KR" sz="1200" dirty="0"/>
                        <a:t>HDMI 1.3</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HDMI 1.3</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Mini Display Port 1.2</a:t>
                      </a:r>
                      <a:endParaRPr lang="ko-KR" altLang="en-US" sz="1200" dirty="0"/>
                    </a:p>
                  </a:txBody>
                  <a:tcPr marL="68580" marR="68580" marT="34290" marB="34290" anchor="ctr"/>
                </a:tc>
                <a:tc>
                  <a:txBody>
                    <a:bodyPr/>
                    <a:lstStyle/>
                    <a:p>
                      <a:pPr marL="0" marR="0" lvl="0" indent="0" algn="ctr" defTabSz="457200" rtl="0" eaLnBrk="1" fontAlgn="auto" latinLnBrk="1" hangingPunct="1">
                        <a:lnSpc>
                          <a:spcPct val="100000"/>
                        </a:lnSpc>
                        <a:spcBef>
                          <a:spcPts val="0"/>
                        </a:spcBef>
                        <a:spcAft>
                          <a:spcPts val="0"/>
                        </a:spcAft>
                        <a:buClrTx/>
                        <a:buSzTx/>
                        <a:buFontTx/>
                        <a:buNone/>
                        <a:tabLst/>
                        <a:defRPr/>
                      </a:pPr>
                      <a:r>
                        <a:rPr lang="en-US" altLang="ko-KR" sz="1200" dirty="0"/>
                        <a:t>N/A</a:t>
                      </a:r>
                      <a:endParaRPr lang="ko-KR" altLang="en-US" sz="1200" dirty="0"/>
                    </a:p>
                  </a:txBody>
                  <a:tcPr marL="68580" marR="68580" marT="34290" marB="34290" anchor="ctr"/>
                </a:tc>
                <a:extLst>
                  <a:ext uri="{0D108BD9-81ED-4DB2-BD59-A6C34878D82A}">
                    <a16:rowId xmlns:a16="http://schemas.microsoft.com/office/drawing/2014/main" val="3187453290"/>
                  </a:ext>
                </a:extLst>
              </a:tr>
            </a:tbl>
          </a:graphicData>
        </a:graphic>
      </p:graphicFrame>
      <p:sp>
        <p:nvSpPr>
          <p:cNvPr id="5" name="TextBox 4">
            <a:extLst>
              <a:ext uri="{FF2B5EF4-FFF2-40B4-BE49-F238E27FC236}">
                <a16:creationId xmlns:a16="http://schemas.microsoft.com/office/drawing/2014/main" id="{E526B99A-631D-4928-A349-3E797BC7C85C}"/>
              </a:ext>
            </a:extLst>
          </p:cNvPr>
          <p:cNvSpPr txBox="1"/>
          <p:nvPr/>
        </p:nvSpPr>
        <p:spPr>
          <a:xfrm>
            <a:off x="1264444" y="4071937"/>
            <a:ext cx="5329729" cy="1435842"/>
          </a:xfrm>
          <a:prstGeom prst="rect">
            <a:avLst/>
          </a:prstGeom>
          <a:noFill/>
        </p:spPr>
        <p:txBody>
          <a:bodyPr wrap="none" rtlCol="0">
            <a:spAutoFit/>
          </a:bodyPr>
          <a:lstStyle/>
          <a:p>
            <a:pPr>
              <a:lnSpc>
                <a:spcPct val="150000"/>
              </a:lnSpc>
            </a:pPr>
            <a:r>
              <a:rPr lang="en-US" altLang="ko-KR" sz="1500" dirty="0"/>
              <a:t>HDMI 1.3 = Maximum Video Bandwidth is 8.16 Gb/s</a:t>
            </a:r>
          </a:p>
          <a:p>
            <a:pPr>
              <a:lnSpc>
                <a:spcPct val="150000"/>
              </a:lnSpc>
            </a:pPr>
            <a:r>
              <a:rPr lang="en-US" altLang="ko-KR" sz="1500" dirty="0"/>
              <a:t>HDMI 2.0 = Maximum Video Bandwidth is 18.0 Gb/s</a:t>
            </a:r>
          </a:p>
          <a:p>
            <a:pPr>
              <a:lnSpc>
                <a:spcPct val="150000"/>
              </a:lnSpc>
            </a:pPr>
            <a:r>
              <a:rPr lang="en-US" altLang="ko-KR" sz="1500" dirty="0"/>
              <a:t>HDMI 2.1 = Maximum Video Bandwidth is 48.0 Gb/s</a:t>
            </a:r>
          </a:p>
          <a:p>
            <a:pPr>
              <a:lnSpc>
                <a:spcPct val="150000"/>
              </a:lnSpc>
            </a:pPr>
            <a:r>
              <a:rPr lang="en-US" altLang="ko-KR" sz="1500" dirty="0"/>
              <a:t>Mini Display Port 1.2 = Maximum Video Bandwidth is 21.60 Gb/s</a:t>
            </a:r>
            <a:endParaRPr lang="ko-KR" altLang="en-US" sz="1500" dirty="0"/>
          </a:p>
        </p:txBody>
      </p:sp>
      <p:sp>
        <p:nvSpPr>
          <p:cNvPr id="3" name="TextBox 2">
            <a:extLst>
              <a:ext uri="{FF2B5EF4-FFF2-40B4-BE49-F238E27FC236}">
                <a16:creationId xmlns:a16="http://schemas.microsoft.com/office/drawing/2014/main" id="{5F1BBCBD-D73A-4B53-974B-8E7F4C53FAD9}"/>
              </a:ext>
            </a:extLst>
          </p:cNvPr>
          <p:cNvSpPr txBox="1"/>
          <p:nvPr/>
        </p:nvSpPr>
        <p:spPr>
          <a:xfrm>
            <a:off x="2875745" y="1562356"/>
            <a:ext cx="3363934" cy="400110"/>
          </a:xfrm>
          <a:prstGeom prst="rect">
            <a:avLst/>
          </a:prstGeom>
          <a:noFill/>
        </p:spPr>
        <p:txBody>
          <a:bodyPr wrap="none" rtlCol="0">
            <a:spAutoFit/>
          </a:bodyPr>
          <a:lstStyle/>
          <a:p>
            <a:r>
              <a:rPr lang="en-US" altLang="ko-KR" b="1" dirty="0"/>
              <a:t>&lt;Uncompressed Video Data&gt;</a:t>
            </a:r>
            <a:endParaRPr lang="ko-KR" altLang="en-US" b="1" dirty="0"/>
          </a:p>
        </p:txBody>
      </p:sp>
      <p:sp>
        <p:nvSpPr>
          <p:cNvPr id="6" name="바닥글 개체 틀 5">
            <a:extLst>
              <a:ext uri="{FF2B5EF4-FFF2-40B4-BE49-F238E27FC236}">
                <a16:creationId xmlns:a16="http://schemas.microsoft.com/office/drawing/2014/main" id="{93FF302D-1D92-4983-B3EC-9E62F1ED0AF1}"/>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7" name="슬라이드 번호 개체 틀 6">
            <a:extLst>
              <a:ext uri="{FF2B5EF4-FFF2-40B4-BE49-F238E27FC236}">
                <a16:creationId xmlns:a16="http://schemas.microsoft.com/office/drawing/2014/main" id="{5436E71A-0B49-47E0-A8B8-728B29F4CC13}"/>
              </a:ext>
            </a:extLst>
          </p:cNvPr>
          <p:cNvSpPr>
            <a:spLocks noGrp="1"/>
          </p:cNvSpPr>
          <p:nvPr>
            <p:ph type="sldNum" sz="quarter" idx="11"/>
          </p:nvPr>
        </p:nvSpPr>
        <p:spPr/>
        <p:txBody>
          <a:bodyPr/>
          <a:lstStyle/>
          <a:p>
            <a:fld id="{E4B7F7BD-A5A2-4213-8228-10088B94EF0F}" type="slidenum">
              <a:rPr lang="en-US" altLang="pl-PL" smtClean="0"/>
              <a:pPr/>
              <a:t>13</a:t>
            </a:fld>
            <a:endParaRPr lang="en-US" altLang="pl-PL"/>
          </a:p>
        </p:txBody>
      </p:sp>
    </p:spTree>
    <p:extLst>
      <p:ext uri="{BB962C8B-B14F-4D97-AF65-F5344CB8AC3E}">
        <p14:creationId xmlns:p14="http://schemas.microsoft.com/office/powerpoint/2010/main" val="237661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5B8E6D-5AFD-40AE-8009-C737DE4DA78B}"/>
              </a:ext>
            </a:extLst>
          </p:cNvPr>
          <p:cNvSpPr>
            <a:spLocks noGrp="1"/>
          </p:cNvSpPr>
          <p:nvPr>
            <p:ph type="title"/>
          </p:nvPr>
        </p:nvSpPr>
        <p:spPr/>
        <p:txBody>
          <a:bodyPr/>
          <a:lstStyle/>
          <a:p>
            <a:r>
              <a:rPr lang="en-US" altLang="ko-KR" dirty="0"/>
              <a:t>Refresh</a:t>
            </a:r>
            <a:r>
              <a:rPr lang="ko-KR" altLang="en-US" dirty="0"/>
              <a:t> </a:t>
            </a:r>
            <a:r>
              <a:rPr lang="en-US" altLang="ko-KR" dirty="0"/>
              <a:t>Rate: Flickering Effect</a:t>
            </a:r>
            <a:endParaRPr lang="ko-KR" altLang="en-US" dirty="0"/>
          </a:p>
        </p:txBody>
      </p:sp>
      <p:pic>
        <p:nvPicPr>
          <p:cNvPr id="1028" name="Picture 4" descr="peripheral visionì ëí ì´ë¯¸ì§ ê²ìê²°ê³¼">
            <a:extLst>
              <a:ext uri="{FF2B5EF4-FFF2-40B4-BE49-F238E27FC236}">
                <a16:creationId xmlns:a16="http://schemas.microsoft.com/office/drawing/2014/main" id="{C8422B2B-4274-4C6D-B7D7-1B7BA4F1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74601"/>
            <a:ext cx="5334000" cy="2755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8AA43E-8CF1-40E0-BDD2-F4F8E042721F}"/>
              </a:ext>
            </a:extLst>
          </p:cNvPr>
          <p:cNvSpPr txBox="1"/>
          <p:nvPr/>
        </p:nvSpPr>
        <p:spPr>
          <a:xfrm>
            <a:off x="738840" y="1143000"/>
            <a:ext cx="7871760" cy="584775"/>
          </a:xfrm>
          <a:prstGeom prst="rect">
            <a:avLst/>
          </a:prstGeom>
          <a:noFill/>
        </p:spPr>
        <p:txBody>
          <a:bodyPr wrap="square" rtlCol="0">
            <a:spAutoFit/>
          </a:bodyPr>
          <a:lstStyle/>
          <a:p>
            <a:pPr algn="ctr"/>
            <a:r>
              <a:rPr lang="en-US" altLang="ko-KR" sz="1600" b="1" dirty="0">
                <a:latin typeface="+mj-ea"/>
                <a:ea typeface="+mj-ea"/>
              </a:rPr>
              <a:t>When using a low refresh rate display, </a:t>
            </a:r>
          </a:p>
          <a:p>
            <a:pPr algn="ctr"/>
            <a:r>
              <a:rPr lang="en-US" altLang="ko-KR" sz="1600" b="1" dirty="0">
                <a:latin typeface="+mj-ea"/>
                <a:ea typeface="+mj-ea"/>
              </a:rPr>
              <a:t>flickering effect around the peripheral vision becomes more evident</a:t>
            </a:r>
            <a:endParaRPr lang="ko-KR" altLang="en-US" sz="1600" b="1" dirty="0">
              <a:latin typeface="+mj-ea"/>
              <a:ea typeface="+mj-ea"/>
            </a:endParaRPr>
          </a:p>
        </p:txBody>
      </p:sp>
      <p:pic>
        <p:nvPicPr>
          <p:cNvPr id="1030" name="Picture 6" descr="peripheral visionì ëí ì´ë¯¸ì§ ê²ìê²°ê³¼">
            <a:extLst>
              <a:ext uri="{FF2B5EF4-FFF2-40B4-BE49-F238E27FC236}">
                <a16:creationId xmlns:a16="http://schemas.microsoft.com/office/drawing/2014/main" id="{D5A75C2D-5A8C-476A-91E1-0E7C71453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739" y="4810219"/>
            <a:ext cx="4694522" cy="1933039"/>
          </a:xfrm>
          <a:prstGeom prst="rect">
            <a:avLst/>
          </a:prstGeom>
          <a:noFill/>
          <a:extLst>
            <a:ext uri="{909E8E84-426E-40DD-AFC4-6F175D3DCCD1}">
              <a14:hiddenFill xmlns:a14="http://schemas.microsoft.com/office/drawing/2010/main">
                <a:solidFill>
                  <a:srgbClr val="FFFFFF"/>
                </a:solidFill>
              </a14:hiddenFill>
            </a:ext>
          </a:extLst>
        </p:spPr>
      </p:pic>
      <p:sp>
        <p:nvSpPr>
          <p:cNvPr id="4" name="바닥글 개체 틀 3">
            <a:extLst>
              <a:ext uri="{FF2B5EF4-FFF2-40B4-BE49-F238E27FC236}">
                <a16:creationId xmlns:a16="http://schemas.microsoft.com/office/drawing/2014/main" id="{87D8D4AF-1D98-4BF8-8F48-7A306F903B2B}"/>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5" name="슬라이드 번호 개체 틀 4">
            <a:extLst>
              <a:ext uri="{FF2B5EF4-FFF2-40B4-BE49-F238E27FC236}">
                <a16:creationId xmlns:a16="http://schemas.microsoft.com/office/drawing/2014/main" id="{9DF8CCF7-6356-4741-9BE4-AD0D256341F1}"/>
              </a:ext>
            </a:extLst>
          </p:cNvPr>
          <p:cNvSpPr>
            <a:spLocks noGrp="1"/>
          </p:cNvSpPr>
          <p:nvPr>
            <p:ph type="sldNum" sz="quarter" idx="11"/>
          </p:nvPr>
        </p:nvSpPr>
        <p:spPr/>
        <p:txBody>
          <a:bodyPr/>
          <a:lstStyle/>
          <a:p>
            <a:fld id="{E4B7F7BD-A5A2-4213-8228-10088B94EF0F}" type="slidenum">
              <a:rPr lang="en-US" altLang="pl-PL" smtClean="0"/>
              <a:pPr/>
              <a:t>14</a:t>
            </a:fld>
            <a:endParaRPr lang="en-US" altLang="pl-PL"/>
          </a:p>
        </p:txBody>
      </p:sp>
    </p:spTree>
    <p:extLst>
      <p:ext uri="{BB962C8B-B14F-4D97-AF65-F5344CB8AC3E}">
        <p14:creationId xmlns:p14="http://schemas.microsoft.com/office/powerpoint/2010/main" val="49497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177C8F-2323-476D-BF67-C6DE31370ADA}"/>
              </a:ext>
            </a:extLst>
          </p:cNvPr>
          <p:cNvSpPr>
            <a:spLocks noGrp="1"/>
          </p:cNvSpPr>
          <p:nvPr>
            <p:ph type="title"/>
          </p:nvPr>
        </p:nvSpPr>
        <p:spPr/>
        <p:txBody>
          <a:bodyPr/>
          <a:lstStyle/>
          <a:p>
            <a:r>
              <a:rPr lang="en-US" altLang="ko-KR" dirty="0"/>
              <a:t>Summary</a:t>
            </a:r>
            <a:endParaRPr lang="ko-KR" altLang="en-US" dirty="0"/>
          </a:p>
        </p:txBody>
      </p:sp>
      <p:sp>
        <p:nvSpPr>
          <p:cNvPr id="3" name="내용 개체 틀 2">
            <a:extLst>
              <a:ext uri="{FF2B5EF4-FFF2-40B4-BE49-F238E27FC236}">
                <a16:creationId xmlns:a16="http://schemas.microsoft.com/office/drawing/2014/main" id="{3249BB69-252C-4650-8630-AD9DED47C1AE}"/>
              </a:ext>
            </a:extLst>
          </p:cNvPr>
          <p:cNvSpPr>
            <a:spLocks noGrp="1"/>
          </p:cNvSpPr>
          <p:nvPr>
            <p:ph idx="1"/>
          </p:nvPr>
        </p:nvSpPr>
        <p:spPr>
          <a:xfrm>
            <a:off x="508000" y="1345474"/>
            <a:ext cx="8270875" cy="4293326"/>
          </a:xfrm>
        </p:spPr>
        <p:txBody>
          <a:bodyPr>
            <a:noAutofit/>
          </a:bodyPr>
          <a:lstStyle/>
          <a:p>
            <a:pPr>
              <a:lnSpc>
                <a:spcPct val="150000"/>
              </a:lnSpc>
            </a:pPr>
            <a:r>
              <a:rPr lang="en-US" altLang="ko-KR" sz="2000" dirty="0"/>
              <a:t>VR Display is selected based on the concept of reducing the MTP Latency</a:t>
            </a:r>
          </a:p>
          <a:p>
            <a:pPr lvl="1">
              <a:lnSpc>
                <a:spcPct val="150000"/>
              </a:lnSpc>
            </a:pPr>
            <a:r>
              <a:rPr lang="en-US" altLang="ko-KR" sz="1600" dirty="0"/>
              <a:t>For better UX, high resolution and high frame rate are required</a:t>
            </a:r>
          </a:p>
          <a:p>
            <a:pPr lvl="1">
              <a:lnSpc>
                <a:spcPct val="150000"/>
              </a:lnSpc>
            </a:pPr>
            <a:r>
              <a:rPr lang="en-US" altLang="ko-KR" sz="1600" dirty="0"/>
              <a:t>High resolution &amp; high frame rate are required to reduce VR Sickness</a:t>
            </a:r>
          </a:p>
          <a:p>
            <a:pPr lvl="1">
              <a:lnSpc>
                <a:spcPct val="150000"/>
              </a:lnSpc>
            </a:pPr>
            <a:r>
              <a:rPr lang="en-US" altLang="ko-KR" sz="1600" dirty="0"/>
              <a:t>High resolution &amp; high frame rate require high rendering capacity</a:t>
            </a:r>
          </a:p>
          <a:p>
            <a:pPr lvl="1">
              <a:lnSpc>
                <a:spcPct val="150000"/>
              </a:lnSpc>
            </a:pPr>
            <a:r>
              <a:rPr lang="en-US" altLang="ko-KR" sz="1600" dirty="0"/>
              <a:t>High rendering capacity, high resolution &amp; high frame rate increase the VR HMD price</a:t>
            </a:r>
          </a:p>
          <a:p>
            <a:pPr lvl="1">
              <a:lnSpc>
                <a:spcPct val="150000"/>
              </a:lnSpc>
            </a:pPr>
            <a:r>
              <a:rPr lang="en-US" altLang="ko-KR" sz="1600" dirty="0"/>
              <a:t>VR HMD price needs to be cheaper in order to massively adopted</a:t>
            </a:r>
          </a:p>
          <a:p>
            <a:pPr lvl="1">
              <a:lnSpc>
                <a:spcPct val="150000"/>
              </a:lnSpc>
            </a:pPr>
            <a:r>
              <a:rPr lang="en-US" altLang="ko-KR" sz="1600" dirty="0"/>
              <a:t>Higher performance and lower price are inversely related</a:t>
            </a:r>
          </a:p>
          <a:p>
            <a:pPr lvl="1">
              <a:lnSpc>
                <a:spcPct val="150000"/>
              </a:lnSpc>
            </a:pPr>
            <a:r>
              <a:rPr lang="en-US" altLang="ko-KR" sz="1600" dirty="0"/>
              <a:t>Faster and more stable network can help the VR HMD price to decrease</a:t>
            </a:r>
          </a:p>
        </p:txBody>
      </p:sp>
      <p:sp>
        <p:nvSpPr>
          <p:cNvPr id="4" name="바닥글 개체 틀 3">
            <a:extLst>
              <a:ext uri="{FF2B5EF4-FFF2-40B4-BE49-F238E27FC236}">
                <a16:creationId xmlns:a16="http://schemas.microsoft.com/office/drawing/2014/main" id="{32B25C38-8EBA-47AF-8FE9-DCDD9E553637}"/>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5" name="슬라이드 번호 개체 틀 4">
            <a:extLst>
              <a:ext uri="{FF2B5EF4-FFF2-40B4-BE49-F238E27FC236}">
                <a16:creationId xmlns:a16="http://schemas.microsoft.com/office/drawing/2014/main" id="{D84FB394-CE53-48A9-BE3D-BBC562582614}"/>
              </a:ext>
            </a:extLst>
          </p:cNvPr>
          <p:cNvSpPr>
            <a:spLocks noGrp="1"/>
          </p:cNvSpPr>
          <p:nvPr>
            <p:ph type="sldNum" sz="quarter" idx="11"/>
          </p:nvPr>
        </p:nvSpPr>
        <p:spPr/>
        <p:txBody>
          <a:bodyPr/>
          <a:lstStyle/>
          <a:p>
            <a:fld id="{E4B7F7BD-A5A2-4213-8228-10088B94EF0F}" type="slidenum">
              <a:rPr lang="en-US" altLang="pl-PL" smtClean="0"/>
              <a:pPr/>
              <a:t>15</a:t>
            </a:fld>
            <a:endParaRPr lang="en-US" altLang="pl-PL"/>
          </a:p>
        </p:txBody>
      </p:sp>
    </p:spTree>
    <p:extLst>
      <p:ext uri="{BB962C8B-B14F-4D97-AF65-F5344CB8AC3E}">
        <p14:creationId xmlns:p14="http://schemas.microsoft.com/office/powerpoint/2010/main" val="39392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81000" y="6400800"/>
            <a:ext cx="1981200" cy="285750"/>
          </a:xfrm>
        </p:spPr>
        <p:txBody>
          <a:bodyPr/>
          <a:lstStyle/>
          <a:p>
            <a:pPr>
              <a:defRPr/>
            </a:pPr>
            <a:r>
              <a:rPr lang="en-US" altLang="pl-PL"/>
              <a:t>24-19-0016-00-0000</a:t>
            </a:r>
            <a:endParaRPr lang="en-US" altLang="pl-PL" dirty="0"/>
          </a:p>
        </p:txBody>
      </p:sp>
      <p:sp>
        <p:nvSpPr>
          <p:cNvPr id="14339" name="Rectangle 6"/>
          <p:cNvSpPr>
            <a:spLocks noGrp="1" noChangeArrowheads="1"/>
          </p:cNvSpPr>
          <p:nvPr>
            <p:ph type="body" idx="1"/>
          </p:nvPr>
        </p:nvSpPr>
        <p:spPr>
          <a:xfrm>
            <a:off x="381000" y="990600"/>
            <a:ext cx="8493125" cy="5334000"/>
          </a:xfrm>
          <a:solidFill>
            <a:srgbClr val="66CCFF"/>
          </a:solidFill>
        </p:spPr>
        <p:txBody>
          <a:bodyPr/>
          <a:lstStyle/>
          <a:p>
            <a:pPr lvl="1">
              <a:lnSpc>
                <a:spcPct val="80000"/>
              </a:lnSpc>
              <a:buFontTx/>
              <a:buNone/>
            </a:pPr>
            <a:r>
              <a:rPr lang="en-US" altLang="pl-PL" b="1">
                <a:cs typeface="Times New Roman" pitchFamily="18" charset="0"/>
              </a:rPr>
              <a:t>IEEE 802.21 presentation release statements</a:t>
            </a:r>
            <a:endParaRPr lang="en-US" altLang="pl-PL">
              <a:cs typeface="Times New Roman" pitchFamily="18" charset="0"/>
            </a:endParaRPr>
          </a:p>
          <a:p>
            <a:pPr algn="just">
              <a:lnSpc>
                <a:spcPct val="80000"/>
              </a:lnSpc>
              <a:buClr>
                <a:srgbClr val="FAFD00"/>
              </a:buClr>
              <a:buSzPct val="200000"/>
              <a:buFontTx/>
              <a:buNone/>
            </a:pPr>
            <a:r>
              <a:rPr lang="en-US" altLang="pl-PL" sz="2000">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itchFamily="18" charset="0"/>
                <a:cs typeface="Times New Roman" pitchFamily="18" charset="0"/>
              </a:rPr>
              <a:t>’</a:t>
            </a:r>
            <a:r>
              <a:rPr lang="en-US" altLang="pl-PL" sz="2000">
                <a:cs typeface="Times New Roman" pitchFamily="18" charset="0"/>
              </a:rPr>
              <a:t>s name any IEEE Standards publication even though it may include portions of this contribution; and at the IEEE</a:t>
            </a:r>
            <a:r>
              <a:rPr lang="en-US" altLang="pl-PL" sz="2000">
                <a:latin typeface="Times New Roman" pitchFamily="18" charset="0"/>
                <a:cs typeface="Times New Roman" pitchFamily="18" charset="0"/>
              </a:rPr>
              <a:t>’</a:t>
            </a:r>
            <a:r>
              <a:rPr lang="en-US" altLang="pl-PL" sz="2000">
                <a:cs typeface="Times New Roman"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itchFamily="18" charset="0"/>
              </a:rPr>
              <a:t>The contributor is familiar with IEEE patent policy, as outlined in </a:t>
            </a:r>
            <a:r>
              <a:rPr lang="en-US" altLang="pl-PL" sz="2000">
                <a:cs typeface="Times New Roman" pitchFamily="18" charset="0"/>
                <a:hlinkClick r:id="rId3"/>
              </a:rPr>
              <a:t>Section 6.3 of the IEEE-SA Standards Board Operations Manual</a:t>
            </a:r>
            <a:r>
              <a:rPr lang="en-US" altLang="pl-PL" sz="2000">
                <a:solidFill>
                  <a:srgbClr val="000099"/>
                </a:solidFill>
                <a:cs typeface="Times New Roman" pitchFamily="18" charset="0"/>
              </a:rPr>
              <a:t> </a:t>
            </a:r>
            <a:r>
              <a:rPr lang="en-US" altLang="pl-PL" sz="2000">
                <a:cs typeface="Times New Roman" pitchFamily="18" charset="0"/>
              </a:rPr>
              <a:t>&lt;</a:t>
            </a:r>
            <a:r>
              <a:rPr lang="en-US" altLang="pl-PL" sz="2000">
                <a:cs typeface="Times New Roman" pitchFamily="18" charset="0"/>
                <a:hlinkClick r:id="rId3"/>
              </a:rPr>
              <a:t>http://standards.ieee.org/guides/opman/sect6.html#6.3</a:t>
            </a:r>
            <a:r>
              <a:rPr lang="en-US" altLang="pl-PL" sz="2000">
                <a:cs typeface="Times New Roman" pitchFamily="18" charset="0"/>
              </a:rPr>
              <a:t>&gt; and in </a:t>
            </a:r>
            <a:r>
              <a:rPr lang="en-US" altLang="pl-PL" sz="2000" i="1">
                <a:cs typeface="Times New Roman" pitchFamily="18" charset="0"/>
              </a:rPr>
              <a:t>Understanding Patent Issues During IEEE Standards Development</a:t>
            </a:r>
            <a:r>
              <a:rPr lang="en-US" altLang="pl-PL" sz="2000">
                <a:cs typeface="Times New Roman" pitchFamily="18" charset="0"/>
              </a:rPr>
              <a:t> </a:t>
            </a:r>
            <a:r>
              <a:rPr lang="en-US" altLang="pl-PL" sz="2000">
                <a:cs typeface="Times New Roman" pitchFamily="18" charset="0"/>
                <a:hlinkClick r:id="rId4"/>
              </a:rPr>
              <a:t>http://standards.ieee.org/board/pat/guide.html</a:t>
            </a:r>
            <a:r>
              <a:rPr lang="en-US" altLang="pl-PL" sz="2000">
                <a:cs typeface="Times New Roman" pitchFamily="18" charset="0"/>
              </a:rPr>
              <a:t>&gt;</a:t>
            </a:r>
            <a:r>
              <a:rPr lang="en-US" altLang="pl-PL" sz="2000">
                <a:latin typeface="Times New Roman" pitchFamily="18" charset="0"/>
                <a:cs typeface="Times New Roman" pitchFamily="18" charset="0"/>
              </a:rPr>
              <a:t> </a:t>
            </a:r>
            <a:endParaRPr lang="en-US" altLang="pl-PL" sz="2000"/>
          </a:p>
        </p:txBody>
      </p:sp>
      <p:sp>
        <p:nvSpPr>
          <p:cNvPr id="14340" name="Rectangle 7"/>
          <p:cNvSpPr>
            <a:spLocks noChangeArrowheads="1"/>
          </p:cNvSpPr>
          <p:nvPr/>
        </p:nvSpPr>
        <p:spPr bwMode="auto">
          <a:xfrm>
            <a:off x="381000" y="990600"/>
            <a:ext cx="8493125" cy="5334000"/>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666750" lvl="1" indent="-195263" defTabSz="762000">
              <a:lnSpc>
                <a:spcPct val="80000"/>
              </a:lnSpc>
              <a:buClr>
                <a:schemeClr val="accent1"/>
              </a:buClr>
              <a:buSzPct val="75000"/>
            </a:pPr>
            <a:r>
              <a:rPr lang="en-US" altLang="pl-PL" sz="2400" b="1" dirty="0">
                <a:latin typeface="Times" pitchFamily="18" charset="0"/>
                <a:cs typeface="Times New Roman" pitchFamily="18" charset="0"/>
              </a:rPr>
              <a:t>IEEE 802.24 presentation release statements</a:t>
            </a:r>
            <a:endParaRPr lang="en-US" altLang="pl-PL" sz="2400" dirty="0">
              <a:latin typeface="Times" pitchFamily="18" charset="0"/>
              <a:cs typeface="Times New Roman" pitchFamily="18" charset="0"/>
            </a:endParaRPr>
          </a:p>
          <a:p>
            <a:pPr marL="280988" indent="-280988" algn="just" defTabSz="762000">
              <a:lnSpc>
                <a:spcPct val="80000"/>
              </a:lnSpc>
              <a:spcBef>
                <a:spcPct val="40000"/>
              </a:spcBef>
              <a:buClr>
                <a:srgbClr val="FAFD00"/>
              </a:buClr>
              <a:buSzPct val="200000"/>
            </a:pPr>
            <a:r>
              <a:rPr lang="en-US" altLang="pl-PL" dirty="0">
                <a:latin typeface="Times" pitchFamily="18" charset="0"/>
                <a:cs typeface="Times New Roman" pitchFamily="18" charset="0"/>
              </a:rPr>
              <a:t>This document has been prepared to assist the IEEE 802.24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pl-PL" dirty="0">
                <a:latin typeface="Times" pitchFamily="18" charset="0"/>
                <a:cs typeface="Times New Roman"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dirty="0">
                <a:cs typeface="Times New Roman" pitchFamily="18" charset="0"/>
              </a:rPr>
              <a:t>’</a:t>
            </a:r>
            <a:r>
              <a:rPr lang="en-US" altLang="pl-PL" dirty="0">
                <a:latin typeface="Times" pitchFamily="18" charset="0"/>
                <a:cs typeface="Times New Roman" pitchFamily="18" charset="0"/>
              </a:rPr>
              <a:t>s name any IEEE Standards publication even though it may include portions of this contribution; and at the IEEE</a:t>
            </a:r>
            <a:r>
              <a:rPr lang="en-US" altLang="pl-PL" dirty="0">
                <a:cs typeface="Times New Roman" pitchFamily="18" charset="0"/>
              </a:rPr>
              <a:t>’</a:t>
            </a:r>
            <a:r>
              <a:rPr lang="en-US" altLang="pl-PL" dirty="0">
                <a:latin typeface="Times" pitchFamily="18" charset="0"/>
                <a:cs typeface="Times New Roman" pitchFamily="18" charset="0"/>
              </a:rPr>
              <a:t>s sole discretion to permit others to reproduce in whole or in part the resulting IEEE Standards publication. The contributor also acknowledges and accepts that this contribution may be made public by IEEE 802.24.</a:t>
            </a:r>
          </a:p>
          <a:p>
            <a:pPr marL="280988" indent="-280988" defTabSz="762000">
              <a:lnSpc>
                <a:spcPct val="80000"/>
              </a:lnSpc>
              <a:spcBef>
                <a:spcPct val="40000"/>
              </a:spcBef>
              <a:buClr>
                <a:srgbClr val="FAFD00"/>
              </a:buClr>
              <a:buSzPct val="200000"/>
            </a:pPr>
            <a:r>
              <a:rPr lang="en-US" altLang="pl-PL" dirty="0">
                <a:latin typeface="Times" pitchFamily="18" charset="0"/>
                <a:cs typeface="Times New Roman" pitchFamily="18" charset="0"/>
              </a:rPr>
              <a:t>The contributor is familiar with IEEE patent policy, as stated in </a:t>
            </a:r>
            <a:r>
              <a:rPr lang="en-US" altLang="pl-PL" dirty="0">
                <a:latin typeface="Times" pitchFamily="18" charset="0"/>
                <a:cs typeface="Times New Roman" pitchFamily="18" charset="0"/>
                <a:hlinkClick r:id="rId3"/>
              </a:rPr>
              <a:t>Section 6 of the IEEE-SA Standards Board bylaws</a:t>
            </a:r>
            <a:r>
              <a:rPr lang="en-US" altLang="pl-PL" dirty="0">
                <a:solidFill>
                  <a:srgbClr val="000099"/>
                </a:solidFill>
                <a:latin typeface="Times" pitchFamily="18" charset="0"/>
                <a:cs typeface="Times New Roman" pitchFamily="18" charset="0"/>
              </a:rPr>
              <a:t> </a:t>
            </a:r>
            <a:r>
              <a:rPr lang="en-US" altLang="pl-PL" dirty="0">
                <a:latin typeface="Times" pitchFamily="18" charset="0"/>
                <a:cs typeface="Times New Roman" pitchFamily="18" charset="0"/>
              </a:rPr>
              <a:t>&lt;</a:t>
            </a:r>
            <a:r>
              <a:rPr lang="en-US" altLang="pl-PL" dirty="0">
                <a:latin typeface="Times" pitchFamily="18" charset="0"/>
                <a:cs typeface="Times New Roman" pitchFamily="18" charset="0"/>
                <a:hlinkClick r:id="rId5"/>
              </a:rPr>
              <a:t>http://standards.ieee.org/guides/bylaws/sect6-7.html#6</a:t>
            </a:r>
            <a:r>
              <a:rPr lang="en-US" altLang="pl-PL" dirty="0">
                <a:latin typeface="Times" pitchFamily="18" charset="0"/>
                <a:cs typeface="Times New Roman" pitchFamily="18" charset="0"/>
              </a:rPr>
              <a:t>&gt; and in </a:t>
            </a:r>
            <a:r>
              <a:rPr lang="en-US" altLang="pl-PL" i="1" dirty="0">
                <a:latin typeface="Times" pitchFamily="18" charset="0"/>
                <a:cs typeface="Times New Roman" pitchFamily="18" charset="0"/>
              </a:rPr>
              <a:t>Understanding Patent Issues During IEEE Standards Development</a:t>
            </a:r>
            <a:r>
              <a:rPr lang="en-US" altLang="pl-PL" dirty="0">
                <a:latin typeface="Times" pitchFamily="18" charset="0"/>
                <a:cs typeface="Times New Roman" pitchFamily="18" charset="0"/>
              </a:rPr>
              <a:t> </a:t>
            </a:r>
            <a:r>
              <a:rPr lang="en-US" altLang="pl-PL" dirty="0">
                <a:latin typeface="Times" pitchFamily="18" charset="0"/>
                <a:cs typeface="Times New Roman" pitchFamily="18" charset="0"/>
                <a:hlinkClick r:id="rId6"/>
              </a:rPr>
              <a:t>http://standards.ieee.org/board/pat/faq.pdf</a:t>
            </a:r>
            <a:r>
              <a:rPr lang="en-US" altLang="pl-PL" dirty="0">
                <a:latin typeface="Times" pitchFamily="18" charset="0"/>
                <a:cs typeface="Times New Roman" pitchFamily="18" charset="0"/>
              </a:rPr>
              <a:t>&gt;</a:t>
            </a:r>
            <a:r>
              <a:rPr lang="en-US" altLang="pl-PL" dirty="0">
                <a:cs typeface="Times New Roman" pitchFamily="18" charset="0"/>
              </a:rPr>
              <a:t> </a:t>
            </a:r>
            <a:endParaRPr lang="en-US" altLang="pl-PL" dirty="0">
              <a:latin typeface="Times" pitchFamily="18" charset="0"/>
            </a:endParaRPr>
          </a:p>
        </p:txBody>
      </p:sp>
      <p:sp>
        <p:nvSpPr>
          <p:cNvPr id="14341" name="スライド番号プレースホルダー 1"/>
          <p:cNvSpPr>
            <a:spLocks noGrp="1"/>
          </p:cNvSpPr>
          <p:nvPr>
            <p:ph type="sldNum" sz="quarter" idx="11"/>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73EAB338-CCFD-44D4-8F55-9C622B89A9B8}" type="slidenum">
              <a:rPr lang="en-US" altLang="pl-PL" sz="1400">
                <a:latin typeface="Times" pitchFamily="18" charset="0"/>
              </a:rPr>
              <a:pPr/>
              <a:t>2</a:t>
            </a:fld>
            <a:endParaRPr lang="en-US" altLang="pl-PL" sz="1400">
              <a:latin typeface="Times"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B6AEFE-1032-4242-8CF0-A2861F3DB9D1}"/>
              </a:ext>
            </a:extLst>
          </p:cNvPr>
          <p:cNvSpPr>
            <a:spLocks noGrp="1"/>
          </p:cNvSpPr>
          <p:nvPr>
            <p:ph type="title"/>
          </p:nvPr>
        </p:nvSpPr>
        <p:spPr/>
        <p:txBody>
          <a:bodyPr/>
          <a:lstStyle/>
          <a:p>
            <a:r>
              <a:rPr lang="en-US" altLang="ko-KR" dirty="0"/>
              <a:t>VR</a:t>
            </a:r>
            <a:r>
              <a:rPr lang="ko-KR" altLang="en-US" dirty="0"/>
              <a:t> </a:t>
            </a:r>
            <a:r>
              <a:rPr lang="en-US" altLang="ko-KR" dirty="0"/>
              <a:t>HMD</a:t>
            </a:r>
            <a:r>
              <a:rPr lang="ko-KR" altLang="en-US" dirty="0"/>
              <a:t> </a:t>
            </a:r>
            <a:r>
              <a:rPr lang="en-US" altLang="ko-KR" dirty="0"/>
              <a:t>Display Specifications</a:t>
            </a:r>
            <a:endParaRPr lang="ko-KR" altLang="en-US" dirty="0"/>
          </a:p>
        </p:txBody>
      </p:sp>
      <p:pic>
        <p:nvPicPr>
          <p:cNvPr id="2052" name="Picture 4" descr="Oculus Riftì ëí ì´ë¯¸ì§ ê²ìê²°ê³¼">
            <a:extLst>
              <a:ext uri="{FF2B5EF4-FFF2-40B4-BE49-F238E27FC236}">
                <a16:creationId xmlns:a16="http://schemas.microsoft.com/office/drawing/2014/main" id="{6CEEE5B0-043A-46C2-BFF7-AE4CB3552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352800"/>
            <a:ext cx="1759385" cy="17593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C Viveì ëí ì´ë¯¸ì§ ê²ìê²°ê³¼">
            <a:extLst>
              <a:ext uri="{FF2B5EF4-FFF2-40B4-BE49-F238E27FC236}">
                <a16:creationId xmlns:a16="http://schemas.microsoft.com/office/drawing/2014/main" id="{8D2A43B8-F354-42B7-8063-1F8C0952A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8578" y="3352800"/>
            <a:ext cx="1801499" cy="1598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culus Rift Sì ëí ì´ë¯¸ì§ ê²ìê²°ê³¼">
            <a:extLst>
              <a:ext uri="{FF2B5EF4-FFF2-40B4-BE49-F238E27FC236}">
                <a16:creationId xmlns:a16="http://schemas.microsoft.com/office/drawing/2014/main" id="{A9BC938A-061A-46FD-A9DA-C501B9E21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385" y="3425048"/>
            <a:ext cx="1738223" cy="13036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culus Questì ëí ì´ë¯¸ì§ ê²ìê²°ê³¼">
            <a:extLst>
              <a:ext uri="{FF2B5EF4-FFF2-40B4-BE49-F238E27FC236}">
                <a16:creationId xmlns:a16="http://schemas.microsoft.com/office/drawing/2014/main" id="{30EA6849-99C0-45BA-8D3D-81099E4E09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028" y="3650874"/>
            <a:ext cx="1708031" cy="892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표 14">
            <a:extLst>
              <a:ext uri="{FF2B5EF4-FFF2-40B4-BE49-F238E27FC236}">
                <a16:creationId xmlns:a16="http://schemas.microsoft.com/office/drawing/2014/main" id="{9EBCA0D7-7B81-43DF-83E7-B44535F18DF7}"/>
              </a:ext>
            </a:extLst>
          </p:cNvPr>
          <p:cNvGraphicFramePr>
            <a:graphicFrameLocks noGrp="1"/>
          </p:cNvGraphicFramePr>
          <p:nvPr>
            <p:extLst>
              <p:ext uri="{D42A27DB-BD31-4B8C-83A1-F6EECF244321}">
                <p14:modId xmlns:p14="http://schemas.microsoft.com/office/powerpoint/2010/main" val="1092761947"/>
              </p:ext>
            </p:extLst>
          </p:nvPr>
        </p:nvGraphicFramePr>
        <p:xfrm>
          <a:off x="990600" y="1559698"/>
          <a:ext cx="7339882" cy="1545338"/>
        </p:xfrm>
        <a:graphic>
          <a:graphicData uri="http://schemas.openxmlformats.org/drawingml/2006/table">
            <a:tbl>
              <a:tblPr firstRow="1" bandRow="1">
                <a:tableStyleId>{5C22544A-7EE6-4342-B048-85BDC9FD1C3A}</a:tableStyleId>
              </a:tblPr>
              <a:tblGrid>
                <a:gridCol w="1049337">
                  <a:extLst>
                    <a:ext uri="{9D8B030D-6E8A-4147-A177-3AD203B41FA5}">
                      <a16:colId xmlns:a16="http://schemas.microsoft.com/office/drawing/2014/main" val="456302760"/>
                    </a:ext>
                  </a:extLst>
                </a:gridCol>
                <a:gridCol w="721519">
                  <a:extLst>
                    <a:ext uri="{9D8B030D-6E8A-4147-A177-3AD203B41FA5}">
                      <a16:colId xmlns:a16="http://schemas.microsoft.com/office/drawing/2014/main" val="2858386739"/>
                    </a:ext>
                  </a:extLst>
                </a:gridCol>
                <a:gridCol w="1193006">
                  <a:extLst>
                    <a:ext uri="{9D8B030D-6E8A-4147-A177-3AD203B41FA5}">
                      <a16:colId xmlns:a16="http://schemas.microsoft.com/office/drawing/2014/main" val="3893818677"/>
                    </a:ext>
                  </a:extLst>
                </a:gridCol>
                <a:gridCol w="1296440">
                  <a:extLst>
                    <a:ext uri="{9D8B030D-6E8A-4147-A177-3AD203B41FA5}">
                      <a16:colId xmlns:a16="http://schemas.microsoft.com/office/drawing/2014/main" val="3810942706"/>
                    </a:ext>
                  </a:extLst>
                </a:gridCol>
                <a:gridCol w="1413674">
                  <a:extLst>
                    <a:ext uri="{9D8B030D-6E8A-4147-A177-3AD203B41FA5}">
                      <a16:colId xmlns:a16="http://schemas.microsoft.com/office/drawing/2014/main" val="2076009576"/>
                    </a:ext>
                  </a:extLst>
                </a:gridCol>
                <a:gridCol w="1665906">
                  <a:extLst>
                    <a:ext uri="{9D8B030D-6E8A-4147-A177-3AD203B41FA5}">
                      <a16:colId xmlns:a16="http://schemas.microsoft.com/office/drawing/2014/main" val="3033676670"/>
                    </a:ext>
                  </a:extLst>
                </a:gridCol>
              </a:tblGrid>
              <a:tr h="311758">
                <a:tc gridSpan="2">
                  <a:txBody>
                    <a:bodyPr/>
                    <a:lstStyle/>
                    <a:p>
                      <a:pPr algn="ctr" latinLnBrk="1"/>
                      <a:endParaRPr lang="ko-KR" altLang="en-US" sz="1200" dirty="0"/>
                    </a:p>
                  </a:txBody>
                  <a:tcPr marL="68580" marR="68580" marT="34290" marB="34290"/>
                </a:tc>
                <a:tc hMerge="1">
                  <a:txBody>
                    <a:bodyPr/>
                    <a:lstStyle/>
                    <a:p>
                      <a:pPr algn="ctr" latinLnBrk="1"/>
                      <a:endParaRPr lang="ko-KR" altLang="en-US" sz="1600" dirty="0"/>
                    </a:p>
                  </a:txBody>
                  <a:tcPr/>
                </a:tc>
                <a:tc gridSpan="2">
                  <a:txBody>
                    <a:bodyPr/>
                    <a:lstStyle/>
                    <a:p>
                      <a:pPr algn="ctr" latinLnBrk="1"/>
                      <a:r>
                        <a:rPr lang="en-US" altLang="ko-KR" sz="1200" dirty="0"/>
                        <a:t>1</a:t>
                      </a:r>
                      <a:r>
                        <a:rPr lang="en-US" altLang="ko-KR" sz="1200" baseline="30000" dirty="0"/>
                        <a:t>st</a:t>
                      </a:r>
                      <a:r>
                        <a:rPr lang="en-US" altLang="ko-KR" sz="1200" dirty="0"/>
                        <a:t> Generation</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1.5</a:t>
                      </a:r>
                      <a:r>
                        <a:rPr lang="ko-KR" altLang="en-US" sz="1200" dirty="0"/>
                        <a:t> </a:t>
                      </a:r>
                      <a:r>
                        <a:rPr lang="en-US" altLang="ko-KR" sz="1200" dirty="0"/>
                        <a:t>Generation</a:t>
                      </a:r>
                      <a:endParaRPr lang="ko-KR" altLang="en-US" sz="1200" dirty="0"/>
                    </a:p>
                  </a:txBody>
                  <a:tcPr marL="68580" marR="68580" marT="34290" marB="34290"/>
                </a:tc>
                <a:tc>
                  <a:txBody>
                    <a:bodyPr/>
                    <a:lstStyle/>
                    <a:p>
                      <a:pPr algn="ctr" latinLnBrk="1"/>
                      <a:r>
                        <a:rPr lang="en-US" altLang="ko-KR" sz="1200" dirty="0"/>
                        <a:t>2</a:t>
                      </a:r>
                      <a:r>
                        <a:rPr lang="en-US" altLang="ko-KR" sz="1200" baseline="30000" dirty="0"/>
                        <a:t>nd</a:t>
                      </a:r>
                      <a:r>
                        <a:rPr lang="en-US" altLang="ko-KR" sz="1200" dirty="0"/>
                        <a:t> Generation</a:t>
                      </a:r>
                      <a:endParaRPr lang="ko-KR" altLang="en-US" sz="1200" dirty="0"/>
                    </a:p>
                  </a:txBody>
                  <a:tcPr marL="68580" marR="68580" marT="34290" marB="34290"/>
                </a:tc>
                <a:extLst>
                  <a:ext uri="{0D108BD9-81ED-4DB2-BD59-A6C34878D82A}">
                    <a16:rowId xmlns:a16="http://schemas.microsoft.com/office/drawing/2014/main" val="165939173"/>
                  </a:ext>
                </a:extLst>
              </a:tr>
              <a:tr h="308395">
                <a:tc gridSpan="2">
                  <a:txBody>
                    <a:bodyPr/>
                    <a:lstStyle/>
                    <a:p>
                      <a:pPr algn="ctr" latinLnBrk="1"/>
                      <a:r>
                        <a:rPr lang="en-US" altLang="ko-KR" sz="1200" dirty="0"/>
                        <a:t>VR</a:t>
                      </a:r>
                      <a:r>
                        <a:rPr lang="ko-KR" altLang="en-US" sz="1200" dirty="0"/>
                        <a:t> </a:t>
                      </a:r>
                      <a:r>
                        <a:rPr lang="en-US" altLang="ko-KR" sz="1200" dirty="0"/>
                        <a:t>HMD</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Oculus Rift</a:t>
                      </a:r>
                      <a:endParaRPr lang="ko-KR" altLang="en-US" sz="1200" dirty="0"/>
                    </a:p>
                  </a:txBody>
                  <a:tcPr marL="68580" marR="68580" marT="34290" marB="34290"/>
                </a:tc>
                <a:tc>
                  <a:txBody>
                    <a:bodyPr/>
                    <a:lstStyle/>
                    <a:p>
                      <a:pPr algn="ctr" latinLnBrk="1"/>
                      <a:r>
                        <a:rPr lang="en-US" altLang="ko-KR" sz="1200" dirty="0"/>
                        <a:t>HTC </a:t>
                      </a:r>
                      <a:r>
                        <a:rPr lang="en-US" altLang="ko-KR" sz="1200" dirty="0" err="1"/>
                        <a:t>Vive</a:t>
                      </a:r>
                      <a:endParaRPr lang="ko-KR" altLang="en-US" sz="1200" dirty="0"/>
                    </a:p>
                  </a:txBody>
                  <a:tcPr marL="68580" marR="68580" marT="34290" marB="34290"/>
                </a:tc>
                <a:tc>
                  <a:txBody>
                    <a:bodyPr/>
                    <a:lstStyle/>
                    <a:p>
                      <a:pPr algn="ctr" latinLnBrk="1"/>
                      <a:r>
                        <a:rPr lang="en-US" altLang="ko-KR" sz="1200" dirty="0"/>
                        <a:t>Oculus Rift S</a:t>
                      </a:r>
                      <a:endParaRPr lang="ko-KR" altLang="en-US" sz="1200" dirty="0"/>
                    </a:p>
                  </a:txBody>
                  <a:tcPr marL="68580" marR="68580" marT="34290" marB="34290"/>
                </a:tc>
                <a:tc>
                  <a:txBody>
                    <a:bodyPr/>
                    <a:lstStyle/>
                    <a:p>
                      <a:pPr algn="ctr" latinLnBrk="1"/>
                      <a:r>
                        <a:rPr lang="en-US" altLang="ko-KR" sz="1200" dirty="0"/>
                        <a:t>Oculus Quest</a:t>
                      </a:r>
                      <a:endParaRPr lang="ko-KR" altLang="en-US" sz="1200" dirty="0"/>
                    </a:p>
                  </a:txBody>
                  <a:tcPr marL="68580" marR="68580" marT="34290" marB="34290"/>
                </a:tc>
                <a:extLst>
                  <a:ext uri="{0D108BD9-81ED-4DB2-BD59-A6C34878D82A}">
                    <a16:rowId xmlns:a16="http://schemas.microsoft.com/office/drawing/2014/main" val="751822860"/>
                  </a:ext>
                </a:extLst>
              </a:tr>
              <a:tr h="308395">
                <a:tc>
                  <a:txBody>
                    <a:bodyPr/>
                    <a:lstStyle/>
                    <a:p>
                      <a:pPr algn="ctr" latinLnBrk="1"/>
                      <a:r>
                        <a:rPr lang="en-US" altLang="ko-KR" sz="1200" dirty="0"/>
                        <a:t>Resolution</a:t>
                      </a:r>
                      <a:endParaRPr lang="ko-KR" altLang="en-US" sz="1200" dirty="0"/>
                    </a:p>
                  </a:txBody>
                  <a:tcPr marL="68580" marR="68580" marT="34290" marB="34290"/>
                </a:tc>
                <a:tc>
                  <a:txBody>
                    <a:bodyPr/>
                    <a:lstStyle/>
                    <a:p>
                      <a:pPr algn="ctr" latinLnBrk="1"/>
                      <a:r>
                        <a:rPr lang="en-US" altLang="ko-KR" sz="1200" dirty="0"/>
                        <a:t>Per Eye</a:t>
                      </a:r>
                      <a:endParaRPr lang="ko-KR" altLang="en-US" sz="1200" dirty="0"/>
                    </a:p>
                  </a:txBody>
                  <a:tcPr marL="68580" marR="68580" marT="34290" marB="34290"/>
                </a:tc>
                <a:tc>
                  <a:txBody>
                    <a:bodyPr/>
                    <a:lstStyle/>
                    <a:p>
                      <a:pPr algn="ctr" latinLnBrk="1"/>
                      <a:r>
                        <a:rPr lang="en-US" altLang="ko-KR" sz="1200" dirty="0"/>
                        <a:t>1080x1200</a:t>
                      </a:r>
                      <a:endParaRPr lang="ko-KR" altLang="en-US" sz="1200" dirty="0"/>
                    </a:p>
                  </a:txBody>
                  <a:tcPr marL="68580" marR="68580" marT="34290" marB="34290"/>
                </a:tc>
                <a:tc>
                  <a:txBody>
                    <a:bodyPr/>
                    <a:lstStyle/>
                    <a:p>
                      <a:pPr algn="ctr" latinLnBrk="1"/>
                      <a:r>
                        <a:rPr lang="en-US" altLang="ko-KR" sz="1200" dirty="0"/>
                        <a:t>1080x1200</a:t>
                      </a:r>
                      <a:endParaRPr lang="ko-KR" altLang="en-US" sz="1200" dirty="0"/>
                    </a:p>
                  </a:txBody>
                  <a:tcPr marL="68580" marR="68580" marT="34290" marB="34290"/>
                </a:tc>
                <a:tc>
                  <a:txBody>
                    <a:bodyPr/>
                    <a:lstStyle/>
                    <a:p>
                      <a:pPr algn="ctr" latinLnBrk="1"/>
                      <a:r>
                        <a:rPr lang="en-US" altLang="ko-KR" sz="1200" dirty="0"/>
                        <a:t>1280x1440</a:t>
                      </a:r>
                      <a:endParaRPr lang="ko-KR" altLang="en-US" sz="1200" dirty="0"/>
                    </a:p>
                  </a:txBody>
                  <a:tcPr marL="68580" marR="68580" marT="34290" marB="34290"/>
                </a:tc>
                <a:tc>
                  <a:txBody>
                    <a:bodyPr/>
                    <a:lstStyle/>
                    <a:p>
                      <a:pPr algn="ctr" latinLnBrk="1"/>
                      <a:r>
                        <a:rPr lang="en-US" altLang="ko-KR" sz="1200"/>
                        <a:t>1440x1600</a:t>
                      </a:r>
                      <a:endParaRPr lang="ko-KR" altLang="en-US" sz="1200" dirty="0"/>
                    </a:p>
                  </a:txBody>
                  <a:tcPr marL="68580" marR="68580" marT="34290" marB="34290"/>
                </a:tc>
                <a:extLst>
                  <a:ext uri="{0D108BD9-81ED-4DB2-BD59-A6C34878D82A}">
                    <a16:rowId xmlns:a16="http://schemas.microsoft.com/office/drawing/2014/main" val="453426678"/>
                  </a:ext>
                </a:extLst>
              </a:tr>
              <a:tr h="308395">
                <a:tc>
                  <a:txBody>
                    <a:bodyPr/>
                    <a:lstStyle/>
                    <a:p>
                      <a:pPr algn="ctr" latinLnBrk="1"/>
                      <a:r>
                        <a:rPr lang="en-US" altLang="ko-KR" sz="1200" dirty="0"/>
                        <a:t>Resolution</a:t>
                      </a:r>
                      <a:endParaRPr lang="ko-KR" altLang="en-US" sz="1200" dirty="0"/>
                    </a:p>
                  </a:txBody>
                  <a:tcPr marL="68580" marR="68580" marT="34290" marB="34290"/>
                </a:tc>
                <a:tc>
                  <a:txBody>
                    <a:bodyPr/>
                    <a:lstStyle/>
                    <a:p>
                      <a:pPr algn="ctr" latinLnBrk="1"/>
                      <a:r>
                        <a:rPr lang="en-US" altLang="ko-KR" sz="1200" dirty="0"/>
                        <a:t>Both</a:t>
                      </a:r>
                      <a:endParaRPr lang="ko-KR" altLang="en-US" sz="1200" dirty="0"/>
                    </a:p>
                  </a:txBody>
                  <a:tcPr marL="68580" marR="68580" marT="34290" marB="34290"/>
                </a:tc>
                <a:tc>
                  <a:txBody>
                    <a:bodyPr/>
                    <a:lstStyle/>
                    <a:p>
                      <a:pPr algn="ctr" latinLnBrk="1"/>
                      <a:r>
                        <a:rPr lang="en-US" altLang="ko-KR" sz="1200" dirty="0"/>
                        <a:t>2160x1200</a:t>
                      </a:r>
                      <a:endParaRPr lang="ko-KR" altLang="en-US" sz="1200" dirty="0"/>
                    </a:p>
                  </a:txBody>
                  <a:tcPr marL="68580" marR="68580" marT="34290" marB="34290"/>
                </a:tc>
                <a:tc>
                  <a:txBody>
                    <a:bodyPr/>
                    <a:lstStyle/>
                    <a:p>
                      <a:pPr algn="ctr" latinLnBrk="1"/>
                      <a:r>
                        <a:rPr lang="en-US" altLang="ko-KR" sz="1200" dirty="0"/>
                        <a:t>2160x1200</a:t>
                      </a:r>
                      <a:endParaRPr lang="ko-KR" altLang="en-US" sz="1200" dirty="0"/>
                    </a:p>
                  </a:txBody>
                  <a:tcPr marL="68580" marR="68580" marT="34290" marB="34290"/>
                </a:tc>
                <a:tc>
                  <a:txBody>
                    <a:bodyPr/>
                    <a:lstStyle/>
                    <a:p>
                      <a:pPr algn="ctr" latinLnBrk="1"/>
                      <a:r>
                        <a:rPr lang="en-US" altLang="ko-KR" sz="1200" dirty="0"/>
                        <a:t>2560x1440</a:t>
                      </a:r>
                      <a:endParaRPr lang="ko-KR" altLang="en-US" sz="1200" dirty="0"/>
                    </a:p>
                  </a:txBody>
                  <a:tcPr marL="68580" marR="68580" marT="34290" marB="34290"/>
                </a:tc>
                <a:tc>
                  <a:txBody>
                    <a:bodyPr/>
                    <a:lstStyle/>
                    <a:p>
                      <a:pPr algn="ctr" latinLnBrk="1"/>
                      <a:r>
                        <a:rPr lang="en-US" altLang="ko-KR" sz="1200" dirty="0"/>
                        <a:t>2880x1600</a:t>
                      </a:r>
                      <a:endParaRPr lang="ko-KR" altLang="en-US" sz="1200" dirty="0"/>
                    </a:p>
                  </a:txBody>
                  <a:tcPr marL="68580" marR="68580" marT="34290" marB="34290"/>
                </a:tc>
                <a:extLst>
                  <a:ext uri="{0D108BD9-81ED-4DB2-BD59-A6C34878D82A}">
                    <a16:rowId xmlns:a16="http://schemas.microsoft.com/office/drawing/2014/main" val="2868093353"/>
                  </a:ext>
                </a:extLst>
              </a:tr>
              <a:tr h="308395">
                <a:tc gridSpan="2">
                  <a:txBody>
                    <a:bodyPr/>
                    <a:lstStyle/>
                    <a:p>
                      <a:pPr algn="ctr" latinLnBrk="1"/>
                      <a:r>
                        <a:rPr lang="en-US" altLang="ko-KR" sz="1200" dirty="0"/>
                        <a:t>Refresh Rate</a:t>
                      </a:r>
                      <a:endParaRPr lang="ko-KR" altLang="en-US" sz="1200" dirty="0"/>
                    </a:p>
                  </a:txBody>
                  <a:tcPr marL="68580" marR="68580" marT="34290" marB="34290"/>
                </a:tc>
                <a:tc hMerge="1">
                  <a:txBody>
                    <a:bodyPr/>
                    <a:lstStyle/>
                    <a:p>
                      <a:pPr algn="ctr" latinLnBrk="1"/>
                      <a:endParaRPr lang="ko-KR" altLang="en-US" sz="1600" dirty="0"/>
                    </a:p>
                  </a:txBody>
                  <a:tcPr/>
                </a:tc>
                <a:tc>
                  <a:txBody>
                    <a:bodyPr/>
                    <a:lstStyle/>
                    <a:p>
                      <a:pPr algn="ctr" latinLnBrk="1"/>
                      <a:r>
                        <a:rPr lang="en-US" altLang="ko-KR" sz="1200" dirty="0"/>
                        <a:t>90 Hz</a:t>
                      </a:r>
                      <a:endParaRPr lang="ko-KR" altLang="en-US" sz="1200" dirty="0"/>
                    </a:p>
                  </a:txBody>
                  <a:tcPr marL="68580" marR="68580" marT="34290" marB="34290"/>
                </a:tc>
                <a:tc>
                  <a:txBody>
                    <a:bodyPr/>
                    <a:lstStyle/>
                    <a:p>
                      <a:pPr algn="ctr" latinLnBrk="1"/>
                      <a:r>
                        <a:rPr lang="en-US" altLang="ko-KR" sz="1200" dirty="0"/>
                        <a:t>90 Hz</a:t>
                      </a:r>
                      <a:endParaRPr lang="ko-KR" altLang="en-US" sz="1200" dirty="0"/>
                    </a:p>
                  </a:txBody>
                  <a:tcPr marL="68580" marR="68580" marT="34290" marB="34290"/>
                </a:tc>
                <a:tc>
                  <a:txBody>
                    <a:bodyPr/>
                    <a:lstStyle/>
                    <a:p>
                      <a:pPr algn="ctr" latinLnBrk="1"/>
                      <a:r>
                        <a:rPr lang="en-US" altLang="ko-KR" sz="1200" dirty="0"/>
                        <a:t>80 Hz</a:t>
                      </a:r>
                      <a:endParaRPr lang="ko-KR" altLang="en-US" sz="1200" dirty="0"/>
                    </a:p>
                  </a:txBody>
                  <a:tcPr marL="68580" marR="68580" marT="34290" marB="34290"/>
                </a:tc>
                <a:tc>
                  <a:txBody>
                    <a:bodyPr/>
                    <a:lstStyle/>
                    <a:p>
                      <a:pPr algn="ctr" latinLnBrk="1"/>
                      <a:r>
                        <a:rPr lang="en-US" altLang="ko-KR" sz="1200" dirty="0"/>
                        <a:t>72 Hz</a:t>
                      </a:r>
                      <a:endParaRPr lang="ko-KR" altLang="en-US" sz="1200" dirty="0"/>
                    </a:p>
                  </a:txBody>
                  <a:tcPr marL="68580" marR="68580" marT="34290" marB="34290"/>
                </a:tc>
                <a:extLst>
                  <a:ext uri="{0D108BD9-81ED-4DB2-BD59-A6C34878D82A}">
                    <a16:rowId xmlns:a16="http://schemas.microsoft.com/office/drawing/2014/main" val="4155710340"/>
                  </a:ext>
                </a:extLst>
              </a:tr>
            </a:tbl>
          </a:graphicData>
        </a:graphic>
      </p:graphicFrame>
      <p:sp>
        <p:nvSpPr>
          <p:cNvPr id="3" name="바닥글 개체 틀 2">
            <a:extLst>
              <a:ext uri="{FF2B5EF4-FFF2-40B4-BE49-F238E27FC236}">
                <a16:creationId xmlns:a16="http://schemas.microsoft.com/office/drawing/2014/main" id="{79373127-A246-47C4-ADA9-9ED5570269D6}"/>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4" name="슬라이드 번호 개체 틀 3">
            <a:extLst>
              <a:ext uri="{FF2B5EF4-FFF2-40B4-BE49-F238E27FC236}">
                <a16:creationId xmlns:a16="http://schemas.microsoft.com/office/drawing/2014/main" id="{DEAF2A93-CAF0-40C5-8C33-11EB82B3BE8D}"/>
              </a:ext>
            </a:extLst>
          </p:cNvPr>
          <p:cNvSpPr>
            <a:spLocks noGrp="1"/>
          </p:cNvSpPr>
          <p:nvPr>
            <p:ph type="sldNum" sz="quarter" idx="11"/>
          </p:nvPr>
        </p:nvSpPr>
        <p:spPr/>
        <p:txBody>
          <a:bodyPr/>
          <a:lstStyle/>
          <a:p>
            <a:fld id="{E4B7F7BD-A5A2-4213-8228-10088B94EF0F}" type="slidenum">
              <a:rPr lang="en-US" altLang="pl-PL" smtClean="0"/>
              <a:pPr/>
              <a:t>3</a:t>
            </a:fld>
            <a:endParaRPr lang="en-US" altLang="pl-PL"/>
          </a:p>
        </p:txBody>
      </p:sp>
    </p:spTree>
    <p:extLst>
      <p:ext uri="{BB962C8B-B14F-4D97-AF65-F5344CB8AC3E}">
        <p14:creationId xmlns:p14="http://schemas.microsoft.com/office/powerpoint/2010/main" val="6076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773E96-FED1-4045-814B-9895D683BDB6}"/>
              </a:ext>
            </a:extLst>
          </p:cNvPr>
          <p:cNvSpPr>
            <a:spLocks noGrp="1"/>
          </p:cNvSpPr>
          <p:nvPr>
            <p:ph type="title"/>
          </p:nvPr>
        </p:nvSpPr>
        <p:spPr/>
        <p:txBody>
          <a:bodyPr/>
          <a:lstStyle/>
          <a:p>
            <a:r>
              <a:rPr lang="en-US" altLang="ko-KR" dirty="0"/>
              <a:t>VR HMD Display</a:t>
            </a:r>
            <a:r>
              <a:rPr lang="ko-KR" altLang="en-US" dirty="0"/>
              <a:t> </a:t>
            </a:r>
            <a:r>
              <a:rPr lang="en-US" altLang="ko-KR" dirty="0"/>
              <a:t>Considerations</a:t>
            </a:r>
            <a:endParaRPr lang="ko-KR" altLang="en-US" dirty="0"/>
          </a:p>
        </p:txBody>
      </p:sp>
      <p:sp>
        <p:nvSpPr>
          <p:cNvPr id="4" name="직사각형 3">
            <a:extLst>
              <a:ext uri="{FF2B5EF4-FFF2-40B4-BE49-F238E27FC236}">
                <a16:creationId xmlns:a16="http://schemas.microsoft.com/office/drawing/2014/main" id="{40744584-EC38-47A6-A1ED-B581B423022C}"/>
              </a:ext>
            </a:extLst>
          </p:cNvPr>
          <p:cNvSpPr/>
          <p:nvPr/>
        </p:nvSpPr>
        <p:spPr>
          <a:xfrm>
            <a:off x="1295400" y="1544059"/>
            <a:ext cx="7293279" cy="4565096"/>
          </a:xfrm>
          <a:prstGeom prst="rect">
            <a:avLst/>
          </a:prstGeom>
          <a:noFill/>
        </p:spPr>
        <p:txBody>
          <a:bodyPr wrap="none" lIns="68580" tIns="34290" rIns="68580" bIns="34290">
            <a:spAutoFit/>
          </a:bodyPr>
          <a:lstStyle/>
          <a:p>
            <a:pPr marL="557213" indent="-557213">
              <a:buFont typeface="+mj-lt"/>
              <a:buAutoNum type="arabicPeriod"/>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Type: OLED vs LCD </a:t>
            </a:r>
          </a:p>
          <a:p>
            <a:pPr marL="1014413" lvl="1" indent="-557213">
              <a:buFont typeface="Wingdings" panose="05000000000000000000" pitchFamily="2" charset="2"/>
              <a:buChar char="§"/>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Pixel Change Time &amp; Motion Blur</a:t>
            </a:r>
          </a:p>
          <a:p>
            <a:pPr marL="557213" indent="-557213">
              <a:lnSpc>
                <a:spcPct val="150000"/>
              </a:lnSpc>
              <a:buFont typeface="+mj-lt"/>
              <a:buAutoNum type="arabicPeriod"/>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Pixel</a:t>
            </a:r>
            <a:r>
              <a:rPr lang="ko-KR" alt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Structure: </a:t>
            </a:r>
            <a:r>
              <a:rPr lang="en-US" altLang="ko-KR" sz="27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Pentile</a:t>
            </a: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vs RGB </a:t>
            </a:r>
          </a:p>
          <a:p>
            <a:pPr marL="1014413" lvl="1" indent="-557213">
              <a:lnSpc>
                <a:spcPct val="150000"/>
              </a:lnSpc>
              <a:buFont typeface="Wingdings" panose="05000000000000000000" pitchFamily="2" charset="2"/>
              <a:buChar char="§"/>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Subpixels &amp; Screen Door Effect</a:t>
            </a:r>
          </a:p>
          <a:p>
            <a:pPr marL="557213" indent="-557213">
              <a:lnSpc>
                <a:spcPct val="150000"/>
              </a:lnSpc>
              <a:buFont typeface="+mj-lt"/>
              <a:buAutoNum type="arabicPeriod"/>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Resolution: Video Bandwidth Requirements </a:t>
            </a:r>
          </a:p>
          <a:p>
            <a:pPr marL="1014413" lvl="1" indent="-557213">
              <a:lnSpc>
                <a:spcPct val="150000"/>
              </a:lnSpc>
              <a:buFont typeface="Wingdings" panose="05000000000000000000" pitchFamily="2" charset="2"/>
              <a:buChar char="§"/>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Network Requirements</a:t>
            </a:r>
          </a:p>
          <a:p>
            <a:pPr marL="557213" indent="-557213">
              <a:lnSpc>
                <a:spcPct val="150000"/>
              </a:lnSpc>
              <a:buFont typeface="+mj-lt"/>
              <a:buAutoNum type="arabicPeriod"/>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Refresh Rate: Flickering Effect </a:t>
            </a:r>
          </a:p>
          <a:p>
            <a:pPr marL="1014413" lvl="1" indent="-557213">
              <a:lnSpc>
                <a:spcPct val="150000"/>
              </a:lnSpc>
              <a:buFont typeface="Wingdings" panose="05000000000000000000" pitchFamily="2" charset="2"/>
              <a:buChar char="§"/>
            </a:pPr>
            <a:r>
              <a:rPr lang="en-US" altLang="ko-KR"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Network Requirements </a:t>
            </a:r>
          </a:p>
        </p:txBody>
      </p:sp>
      <p:sp>
        <p:nvSpPr>
          <p:cNvPr id="5" name="화살표: 오른쪽 4">
            <a:extLst>
              <a:ext uri="{FF2B5EF4-FFF2-40B4-BE49-F238E27FC236}">
                <a16:creationId xmlns:a16="http://schemas.microsoft.com/office/drawing/2014/main" id="{53EA3EBA-1A4A-4B1D-BA3A-6DF6F4CB8F95}"/>
              </a:ext>
            </a:extLst>
          </p:cNvPr>
          <p:cNvSpPr/>
          <p:nvPr/>
        </p:nvSpPr>
        <p:spPr>
          <a:xfrm>
            <a:off x="1905000" y="6288439"/>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a:p>
        </p:txBody>
      </p:sp>
      <p:sp>
        <p:nvSpPr>
          <p:cNvPr id="6" name="직사각형 5">
            <a:extLst>
              <a:ext uri="{FF2B5EF4-FFF2-40B4-BE49-F238E27FC236}">
                <a16:creationId xmlns:a16="http://schemas.microsoft.com/office/drawing/2014/main" id="{457C8BB1-C2D8-4EAB-8674-54EFBE8C2A4B}"/>
              </a:ext>
            </a:extLst>
          </p:cNvPr>
          <p:cNvSpPr/>
          <p:nvPr/>
        </p:nvSpPr>
        <p:spPr>
          <a:xfrm>
            <a:off x="2755996" y="6158552"/>
            <a:ext cx="2587888" cy="623248"/>
          </a:xfrm>
          <a:prstGeom prst="rect">
            <a:avLst/>
          </a:prstGeom>
          <a:noFill/>
        </p:spPr>
        <p:txBody>
          <a:bodyPr wrap="none" lIns="68580" tIns="34290" rIns="68580" bIns="34290">
            <a:spAutoFit/>
          </a:bodyPr>
          <a:lstStyle/>
          <a:p>
            <a:pPr algn="ctr"/>
            <a:r>
              <a:rPr lang="en-US" altLang="ko-KR" sz="3600" b="1" dirty="0">
                <a:ln w="12700">
                  <a:solidFill>
                    <a:schemeClr val="accent5"/>
                  </a:solidFill>
                  <a:prstDash val="solid"/>
                </a:ln>
                <a:pattFill prst="ltDnDiag">
                  <a:fgClr>
                    <a:schemeClr val="accent5">
                      <a:lumMod val="60000"/>
                      <a:lumOff val="40000"/>
                    </a:schemeClr>
                  </a:fgClr>
                  <a:bgClr>
                    <a:schemeClr val="bg1"/>
                  </a:bgClr>
                </a:pattFill>
              </a:rPr>
              <a:t>VR Sickness</a:t>
            </a:r>
          </a:p>
        </p:txBody>
      </p:sp>
      <p:sp>
        <p:nvSpPr>
          <p:cNvPr id="3" name="바닥글 개체 틀 2">
            <a:extLst>
              <a:ext uri="{FF2B5EF4-FFF2-40B4-BE49-F238E27FC236}">
                <a16:creationId xmlns:a16="http://schemas.microsoft.com/office/drawing/2014/main" id="{E734323C-7353-4A78-94D5-20DABF2668A6}"/>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7" name="슬라이드 번호 개체 틀 6">
            <a:extLst>
              <a:ext uri="{FF2B5EF4-FFF2-40B4-BE49-F238E27FC236}">
                <a16:creationId xmlns:a16="http://schemas.microsoft.com/office/drawing/2014/main" id="{C9FA218C-04C4-4163-85DA-C4DE68705B4A}"/>
              </a:ext>
            </a:extLst>
          </p:cNvPr>
          <p:cNvSpPr>
            <a:spLocks noGrp="1"/>
          </p:cNvSpPr>
          <p:nvPr>
            <p:ph type="sldNum" sz="quarter" idx="11"/>
          </p:nvPr>
        </p:nvSpPr>
        <p:spPr/>
        <p:txBody>
          <a:bodyPr/>
          <a:lstStyle/>
          <a:p>
            <a:fld id="{E4B7F7BD-A5A2-4213-8228-10088B94EF0F}" type="slidenum">
              <a:rPr lang="en-US" altLang="pl-PL" smtClean="0"/>
              <a:pPr/>
              <a:t>4</a:t>
            </a:fld>
            <a:endParaRPr lang="en-US" altLang="pl-PL"/>
          </a:p>
        </p:txBody>
      </p:sp>
    </p:spTree>
    <p:extLst>
      <p:ext uri="{BB962C8B-B14F-4D97-AF65-F5344CB8AC3E}">
        <p14:creationId xmlns:p14="http://schemas.microsoft.com/office/powerpoint/2010/main" val="33384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AC534F8-C49D-41A7-AEA8-B4731B703166}"/>
              </a:ext>
            </a:extLst>
          </p:cNvPr>
          <p:cNvSpPr>
            <a:spLocks noGrp="1"/>
          </p:cNvSpPr>
          <p:nvPr>
            <p:ph type="title"/>
          </p:nvPr>
        </p:nvSpPr>
        <p:spPr/>
        <p:txBody>
          <a:bodyPr/>
          <a:lstStyle/>
          <a:p>
            <a:r>
              <a:rPr lang="en-US" altLang="ko-KR" dirty="0"/>
              <a:t>Reason to Reduce VR</a:t>
            </a:r>
            <a:r>
              <a:rPr lang="ko-KR" altLang="en-US" dirty="0"/>
              <a:t> </a:t>
            </a:r>
            <a:r>
              <a:rPr lang="en-US" altLang="ko-KR" dirty="0"/>
              <a:t>Sickness</a:t>
            </a:r>
            <a:endParaRPr lang="ko-KR" altLang="en-US" dirty="0"/>
          </a:p>
        </p:txBody>
      </p:sp>
      <p:pic>
        <p:nvPicPr>
          <p:cNvPr id="4" name="Picture 2" descr="https://www.emstatic.com/images/chart_png460/226001-227000/226875.png">
            <a:extLst>
              <a:ext uri="{FF2B5EF4-FFF2-40B4-BE49-F238E27FC236}">
                <a16:creationId xmlns:a16="http://schemas.microsoft.com/office/drawing/2014/main" id="{728F2882-812A-4130-A500-BA51D25DB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902" y="1403206"/>
            <a:ext cx="5131866" cy="3473594"/>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a:extLst>
              <a:ext uri="{FF2B5EF4-FFF2-40B4-BE49-F238E27FC236}">
                <a16:creationId xmlns:a16="http://schemas.microsoft.com/office/drawing/2014/main" id="{5494EB69-B2F9-4AA6-AF32-9AA0DF4947CD}"/>
              </a:ext>
            </a:extLst>
          </p:cNvPr>
          <p:cNvSpPr/>
          <p:nvPr/>
        </p:nvSpPr>
        <p:spPr>
          <a:xfrm>
            <a:off x="1925608" y="2897733"/>
            <a:ext cx="5237192" cy="50141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a:p>
        </p:txBody>
      </p:sp>
      <p:sp>
        <p:nvSpPr>
          <p:cNvPr id="6" name="TextBox 5">
            <a:extLst>
              <a:ext uri="{FF2B5EF4-FFF2-40B4-BE49-F238E27FC236}">
                <a16:creationId xmlns:a16="http://schemas.microsoft.com/office/drawing/2014/main" id="{9147EDED-8643-45F4-B974-2FE0AC537B17}"/>
              </a:ext>
            </a:extLst>
          </p:cNvPr>
          <p:cNvSpPr txBox="1"/>
          <p:nvPr/>
        </p:nvSpPr>
        <p:spPr>
          <a:xfrm>
            <a:off x="989761" y="5100851"/>
            <a:ext cx="7696200" cy="707886"/>
          </a:xfrm>
          <a:prstGeom prst="rect">
            <a:avLst/>
          </a:prstGeom>
          <a:noFill/>
        </p:spPr>
        <p:txBody>
          <a:bodyPr wrap="square" rtlCol="0">
            <a:spAutoFit/>
          </a:bodyPr>
          <a:lstStyle/>
          <a:p>
            <a:r>
              <a:rPr lang="en-US" altLang="ko-KR" dirty="0"/>
              <a:t>Main VR consumers (age between 18 and 44 takes 59%) are reluctant to own a VR HMD because of VR Sickness</a:t>
            </a:r>
            <a:endParaRPr lang="ko-KR" altLang="en-US" dirty="0"/>
          </a:p>
        </p:txBody>
      </p:sp>
      <p:sp>
        <p:nvSpPr>
          <p:cNvPr id="3" name="바닥글 개체 틀 2">
            <a:extLst>
              <a:ext uri="{FF2B5EF4-FFF2-40B4-BE49-F238E27FC236}">
                <a16:creationId xmlns:a16="http://schemas.microsoft.com/office/drawing/2014/main" id="{21F085EE-70BB-45F7-B540-51D8F3D1064B}"/>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7" name="슬라이드 번호 개체 틀 6">
            <a:extLst>
              <a:ext uri="{FF2B5EF4-FFF2-40B4-BE49-F238E27FC236}">
                <a16:creationId xmlns:a16="http://schemas.microsoft.com/office/drawing/2014/main" id="{87358685-1EEC-4E4F-B84F-B93857A22779}"/>
              </a:ext>
            </a:extLst>
          </p:cNvPr>
          <p:cNvSpPr>
            <a:spLocks noGrp="1"/>
          </p:cNvSpPr>
          <p:nvPr>
            <p:ph type="sldNum" sz="quarter" idx="11"/>
          </p:nvPr>
        </p:nvSpPr>
        <p:spPr/>
        <p:txBody>
          <a:bodyPr/>
          <a:lstStyle/>
          <a:p>
            <a:fld id="{E4B7F7BD-A5A2-4213-8228-10088B94EF0F}" type="slidenum">
              <a:rPr lang="en-US" altLang="pl-PL" smtClean="0"/>
              <a:pPr/>
              <a:t>5</a:t>
            </a:fld>
            <a:endParaRPr lang="en-US" altLang="pl-PL"/>
          </a:p>
        </p:txBody>
      </p:sp>
    </p:spTree>
    <p:extLst>
      <p:ext uri="{BB962C8B-B14F-4D97-AF65-F5344CB8AC3E}">
        <p14:creationId xmlns:p14="http://schemas.microsoft.com/office/powerpoint/2010/main" val="189574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B737B88-B509-45BB-A435-71E7F7355469}"/>
              </a:ext>
            </a:extLst>
          </p:cNvPr>
          <p:cNvSpPr>
            <a:spLocks noGrp="1"/>
          </p:cNvSpPr>
          <p:nvPr>
            <p:ph type="title"/>
          </p:nvPr>
        </p:nvSpPr>
        <p:spPr/>
        <p:txBody>
          <a:bodyPr/>
          <a:lstStyle/>
          <a:p>
            <a:r>
              <a:rPr lang="en-US" altLang="ko-KR" dirty="0"/>
              <a:t>VR</a:t>
            </a:r>
            <a:r>
              <a:rPr lang="ko-KR" altLang="en-US" dirty="0"/>
              <a:t> </a:t>
            </a:r>
            <a:r>
              <a:rPr lang="en-US" altLang="ko-KR" dirty="0"/>
              <a:t>Sickness</a:t>
            </a:r>
            <a:r>
              <a:rPr lang="ko-KR" altLang="en-US" dirty="0"/>
              <a:t> </a:t>
            </a:r>
            <a:r>
              <a:rPr lang="en-US" altLang="ko-KR" dirty="0"/>
              <a:t>=</a:t>
            </a:r>
            <a:r>
              <a:rPr lang="ko-KR" altLang="en-US" dirty="0"/>
              <a:t> </a:t>
            </a:r>
            <a:r>
              <a:rPr lang="en-US" altLang="ko-KR" dirty="0"/>
              <a:t>Sensory Conflict</a:t>
            </a:r>
            <a:endParaRPr lang="ko-KR" altLang="en-US" dirty="0"/>
          </a:p>
        </p:txBody>
      </p:sp>
      <p:pic>
        <p:nvPicPr>
          <p:cNvPr id="4" name="Picture 2" descr="C:\Users\HyunTaek Kim\Desktop\94582-004-FC5B44D5.jpg">
            <a:extLst>
              <a:ext uri="{FF2B5EF4-FFF2-40B4-BE49-F238E27FC236}">
                <a16:creationId xmlns:a16="http://schemas.microsoft.com/office/drawing/2014/main" id="{FBBF51FC-543C-4DB2-BA39-49362F665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68" y="2024746"/>
            <a:ext cx="3109114" cy="3354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8B9D769A-166F-4CDE-98B8-DBB3D1F05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97998"/>
            <a:ext cx="2369603" cy="2327672"/>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F7E86606-4A7D-4E27-BFB0-EADDFEEC0660}"/>
              </a:ext>
            </a:extLst>
          </p:cNvPr>
          <p:cNvSpPr txBox="1"/>
          <p:nvPr/>
        </p:nvSpPr>
        <p:spPr>
          <a:xfrm>
            <a:off x="527129" y="1828800"/>
            <a:ext cx="5186997" cy="323165"/>
          </a:xfrm>
          <a:prstGeom prst="rect">
            <a:avLst/>
          </a:prstGeom>
          <a:noFill/>
        </p:spPr>
        <p:txBody>
          <a:bodyPr wrap="none" rtlCol="0">
            <a:spAutoFit/>
          </a:bodyPr>
          <a:lstStyle/>
          <a:p>
            <a:r>
              <a:rPr lang="en-US" altLang="ko-KR" sz="1500" b="1" dirty="0"/>
              <a:t>Current VR HMD focuses on Visual &amp; Audio Sensory System</a:t>
            </a:r>
            <a:endParaRPr lang="ko-KR" altLang="en-US" sz="1500" b="1" dirty="0"/>
          </a:p>
        </p:txBody>
      </p:sp>
      <p:sp>
        <p:nvSpPr>
          <p:cNvPr id="7" name="TextBox 6">
            <a:extLst>
              <a:ext uri="{FF2B5EF4-FFF2-40B4-BE49-F238E27FC236}">
                <a16:creationId xmlns:a16="http://schemas.microsoft.com/office/drawing/2014/main" id="{132D6BB6-4C7F-4AC2-B934-389F9B4E0CD0}"/>
              </a:ext>
            </a:extLst>
          </p:cNvPr>
          <p:cNvSpPr txBox="1"/>
          <p:nvPr/>
        </p:nvSpPr>
        <p:spPr>
          <a:xfrm>
            <a:off x="4419600" y="2474833"/>
            <a:ext cx="3925818" cy="323165"/>
          </a:xfrm>
          <a:prstGeom prst="rect">
            <a:avLst/>
          </a:prstGeom>
          <a:noFill/>
        </p:spPr>
        <p:txBody>
          <a:bodyPr wrap="none" rtlCol="0">
            <a:spAutoFit/>
          </a:bodyPr>
          <a:lstStyle/>
          <a:p>
            <a:r>
              <a:rPr lang="en-US" altLang="ko-KR" sz="1500" b="1" dirty="0"/>
              <a:t>Mismatch of information in vestibular system</a:t>
            </a:r>
            <a:endParaRPr lang="ko-KR" altLang="en-US" sz="1500" b="1" dirty="0"/>
          </a:p>
        </p:txBody>
      </p:sp>
      <p:sp>
        <p:nvSpPr>
          <p:cNvPr id="3" name="바닥글 개체 틀 2">
            <a:extLst>
              <a:ext uri="{FF2B5EF4-FFF2-40B4-BE49-F238E27FC236}">
                <a16:creationId xmlns:a16="http://schemas.microsoft.com/office/drawing/2014/main" id="{3557B7A7-BA5E-41E7-948E-EF4C33394EDC}"/>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8" name="슬라이드 번호 개체 틀 7">
            <a:extLst>
              <a:ext uri="{FF2B5EF4-FFF2-40B4-BE49-F238E27FC236}">
                <a16:creationId xmlns:a16="http://schemas.microsoft.com/office/drawing/2014/main" id="{9723D3E2-A5C5-42A3-BCFA-8FF4E9FA5C62}"/>
              </a:ext>
            </a:extLst>
          </p:cNvPr>
          <p:cNvSpPr>
            <a:spLocks noGrp="1"/>
          </p:cNvSpPr>
          <p:nvPr>
            <p:ph type="sldNum" sz="quarter" idx="11"/>
          </p:nvPr>
        </p:nvSpPr>
        <p:spPr/>
        <p:txBody>
          <a:bodyPr/>
          <a:lstStyle/>
          <a:p>
            <a:fld id="{E4B7F7BD-A5A2-4213-8228-10088B94EF0F}" type="slidenum">
              <a:rPr lang="en-US" altLang="pl-PL" smtClean="0"/>
              <a:pPr/>
              <a:t>6</a:t>
            </a:fld>
            <a:endParaRPr lang="en-US" altLang="pl-PL"/>
          </a:p>
        </p:txBody>
      </p:sp>
    </p:spTree>
    <p:extLst>
      <p:ext uri="{BB962C8B-B14F-4D97-AF65-F5344CB8AC3E}">
        <p14:creationId xmlns:p14="http://schemas.microsoft.com/office/powerpoint/2010/main" val="376902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082BDF6-23BC-452C-9781-EE58441BABA9}"/>
              </a:ext>
            </a:extLst>
          </p:cNvPr>
          <p:cNvSpPr>
            <a:spLocks noGrp="1"/>
          </p:cNvSpPr>
          <p:nvPr>
            <p:ph type="title"/>
          </p:nvPr>
        </p:nvSpPr>
        <p:spPr/>
        <p:txBody>
          <a:bodyPr/>
          <a:lstStyle/>
          <a:p>
            <a:r>
              <a:rPr lang="en-US" altLang="ko-KR" dirty="0"/>
              <a:t>Suggested</a:t>
            </a:r>
            <a:r>
              <a:rPr lang="ko-KR" altLang="en-US" dirty="0"/>
              <a:t> </a:t>
            </a:r>
            <a:r>
              <a:rPr lang="en-US" altLang="ko-KR" dirty="0"/>
              <a:t>VR Sickness Solution</a:t>
            </a:r>
            <a:endParaRPr lang="ko-KR" altLang="en-US" dirty="0"/>
          </a:p>
        </p:txBody>
      </p:sp>
      <p:sp>
        <p:nvSpPr>
          <p:cNvPr id="8" name="내용 개체 틀 2">
            <a:extLst>
              <a:ext uri="{FF2B5EF4-FFF2-40B4-BE49-F238E27FC236}">
                <a16:creationId xmlns:a16="http://schemas.microsoft.com/office/drawing/2014/main" id="{4AEB163B-160C-4443-BD11-513F041F3882}"/>
              </a:ext>
            </a:extLst>
          </p:cNvPr>
          <p:cNvSpPr txBox="1">
            <a:spLocks/>
          </p:cNvSpPr>
          <p:nvPr/>
        </p:nvSpPr>
        <p:spPr>
          <a:xfrm>
            <a:off x="228601" y="1228970"/>
            <a:ext cx="5649846"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graphicFrame>
        <p:nvGraphicFramePr>
          <p:cNvPr id="9" name="표 8">
            <a:extLst>
              <a:ext uri="{FF2B5EF4-FFF2-40B4-BE49-F238E27FC236}">
                <a16:creationId xmlns:a16="http://schemas.microsoft.com/office/drawing/2014/main" id="{5C5C56E2-B492-4D81-AA05-A83A300F30A2}"/>
              </a:ext>
            </a:extLst>
          </p:cNvPr>
          <p:cNvGraphicFramePr>
            <a:graphicFrameLocks noGrp="1"/>
          </p:cNvGraphicFramePr>
          <p:nvPr>
            <p:extLst>
              <p:ext uri="{D42A27DB-BD31-4B8C-83A1-F6EECF244321}">
                <p14:modId xmlns:p14="http://schemas.microsoft.com/office/powerpoint/2010/main" val="2899462558"/>
              </p:ext>
            </p:extLst>
          </p:nvPr>
        </p:nvGraphicFramePr>
        <p:xfrm>
          <a:off x="579704" y="1765961"/>
          <a:ext cx="7878496" cy="4625340"/>
        </p:xfrm>
        <a:graphic>
          <a:graphicData uri="http://schemas.openxmlformats.org/drawingml/2006/table">
            <a:tbl>
              <a:tblPr firstRow="1" bandRow="1"/>
              <a:tblGrid>
                <a:gridCol w="2411784">
                  <a:extLst>
                    <a:ext uri="{9D8B030D-6E8A-4147-A177-3AD203B41FA5}">
                      <a16:colId xmlns:a16="http://schemas.microsoft.com/office/drawing/2014/main" val="1680465032"/>
                    </a:ext>
                  </a:extLst>
                </a:gridCol>
                <a:gridCol w="5466712">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Details</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40 </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pix</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a:t>
                      </a:r>
                      <a:r>
                        <a:rPr lang="en-GB" altLang="ko-KR" sz="1600" kern="1200" dirty="0" err="1">
                          <a:solidFill>
                            <a:srgbClr val="00B0F0"/>
                          </a:solidFill>
                          <a:effectLst/>
                          <a:latin typeface="Times New Roman" panose="02020603050405020304" pitchFamily="18" charset="0"/>
                          <a:ea typeface="+mn-ea"/>
                          <a:cs typeface="Times New Roman" panose="02020603050405020304" pitchFamily="18" charset="0"/>
                        </a:rPr>
                        <a:t>deg</a:t>
                      </a:r>
                      <a:r>
                        <a:rPr lang="en-GB" altLang="ko-KR" sz="1600" kern="1200" dirty="0">
                          <a:solidFill>
                            <a:srgbClr val="00B0F0"/>
                          </a:solidFill>
                          <a:effectLst/>
                          <a:latin typeface="Times New Roman" panose="02020603050405020304" pitchFamily="18" charset="0"/>
                          <a:ea typeface="+mn-ea"/>
                          <a:cs typeface="Times New Roman" panose="02020603050405020304" pitchFamily="18" charset="0"/>
                        </a:rPr>
                        <a:t> </a:t>
                      </a:r>
                    </a:p>
                    <a:p>
                      <a:pPr marL="0" indent="0" algn="l" latinLnBrk="1">
                        <a:buFontTx/>
                        <a:buNone/>
                      </a:pPr>
                      <a:r>
                        <a:rPr lang="en-US" altLang="ko-KR" sz="1600" dirty="0">
                          <a:latin typeface="Times New Roman" panose="02020603050405020304" pitchFamily="18" charset="0"/>
                          <a:cs typeface="Times New Roman" panose="02020603050405020304" pitchFamily="18" charset="0"/>
                        </a:rPr>
                        <a:t>- no HMD is capable of displaying 40pix/deg today</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 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 </a:t>
                      </a:r>
                      <a:r>
                        <a:rPr lang="en-US" altLang="ko-KR" sz="1600" kern="1200" dirty="0" err="1">
                          <a:solidFill>
                            <a:srgbClr val="00B0F0"/>
                          </a:solidFill>
                          <a:latin typeface="Times New Roman" panose="02020603050405020304" pitchFamily="18" charset="0"/>
                          <a:ea typeface="+mn-ea"/>
                          <a:cs typeface="Times New Roman" panose="02020603050405020304" pitchFamily="18" charset="0"/>
                        </a:rPr>
                        <a:t>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
        <p:nvSpPr>
          <p:cNvPr id="3" name="바닥글 개체 틀 2">
            <a:extLst>
              <a:ext uri="{FF2B5EF4-FFF2-40B4-BE49-F238E27FC236}">
                <a16:creationId xmlns:a16="http://schemas.microsoft.com/office/drawing/2014/main" id="{45D9D458-2C99-457D-B8AB-4603D01BA36D}"/>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4" name="슬라이드 번호 개체 틀 3">
            <a:extLst>
              <a:ext uri="{FF2B5EF4-FFF2-40B4-BE49-F238E27FC236}">
                <a16:creationId xmlns:a16="http://schemas.microsoft.com/office/drawing/2014/main" id="{C5E98DBF-C1DE-4C9C-AD99-C7A5F73BA429}"/>
              </a:ext>
            </a:extLst>
          </p:cNvPr>
          <p:cNvSpPr>
            <a:spLocks noGrp="1"/>
          </p:cNvSpPr>
          <p:nvPr>
            <p:ph type="sldNum" sz="quarter" idx="11"/>
          </p:nvPr>
        </p:nvSpPr>
        <p:spPr/>
        <p:txBody>
          <a:bodyPr/>
          <a:lstStyle/>
          <a:p>
            <a:fld id="{E4B7F7BD-A5A2-4213-8228-10088B94EF0F}" type="slidenum">
              <a:rPr lang="en-US" altLang="pl-PL" smtClean="0"/>
              <a:pPr/>
              <a:t>7</a:t>
            </a:fld>
            <a:endParaRPr lang="en-US" altLang="pl-PL"/>
          </a:p>
        </p:txBody>
      </p:sp>
    </p:spTree>
    <p:extLst>
      <p:ext uri="{BB962C8B-B14F-4D97-AF65-F5344CB8AC3E}">
        <p14:creationId xmlns:p14="http://schemas.microsoft.com/office/powerpoint/2010/main" val="179555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580187-4BF5-418C-8B8C-9C49C9FB7CF9}"/>
              </a:ext>
            </a:extLst>
          </p:cNvPr>
          <p:cNvSpPr>
            <a:spLocks noGrp="1"/>
          </p:cNvSpPr>
          <p:nvPr>
            <p:ph type="title"/>
          </p:nvPr>
        </p:nvSpPr>
        <p:spPr/>
        <p:txBody>
          <a:bodyPr/>
          <a:lstStyle/>
          <a:p>
            <a:r>
              <a:rPr lang="en-US" altLang="ko-KR" dirty="0"/>
              <a:t>Motion</a:t>
            </a:r>
            <a:r>
              <a:rPr lang="ko-KR" altLang="en-US" dirty="0"/>
              <a:t> </a:t>
            </a:r>
            <a:r>
              <a:rPr lang="en-US" altLang="ko-KR" dirty="0"/>
              <a:t>to Photon Latency</a:t>
            </a:r>
            <a:endParaRPr lang="ko-KR" altLang="en-US" dirty="0"/>
          </a:p>
        </p:txBody>
      </p:sp>
      <p:pic>
        <p:nvPicPr>
          <p:cNvPr id="4" name="그림 3">
            <a:extLst>
              <a:ext uri="{FF2B5EF4-FFF2-40B4-BE49-F238E27FC236}">
                <a16:creationId xmlns:a16="http://schemas.microsoft.com/office/drawing/2014/main" id="{507264B8-CE5D-4269-A2E5-A2E32D721972}"/>
              </a:ext>
            </a:extLst>
          </p:cNvPr>
          <p:cNvPicPr>
            <a:picLocks noChangeAspect="1"/>
          </p:cNvPicPr>
          <p:nvPr/>
        </p:nvPicPr>
        <p:blipFill>
          <a:blip r:embed="rId2"/>
          <a:stretch>
            <a:fillRect/>
          </a:stretch>
        </p:blipFill>
        <p:spPr>
          <a:xfrm>
            <a:off x="2413865" y="2234642"/>
            <a:ext cx="3687295" cy="2455223"/>
          </a:xfrm>
          <a:prstGeom prst="rect">
            <a:avLst/>
          </a:prstGeom>
        </p:spPr>
      </p:pic>
      <p:grpSp>
        <p:nvGrpSpPr>
          <p:cNvPr id="5" name="그룹 4">
            <a:extLst>
              <a:ext uri="{FF2B5EF4-FFF2-40B4-BE49-F238E27FC236}">
                <a16:creationId xmlns:a16="http://schemas.microsoft.com/office/drawing/2014/main" id="{15A41F84-9043-405F-8A91-F30C76D8ACB5}"/>
              </a:ext>
            </a:extLst>
          </p:cNvPr>
          <p:cNvGrpSpPr/>
          <p:nvPr/>
        </p:nvGrpSpPr>
        <p:grpSpPr>
          <a:xfrm>
            <a:off x="1404178" y="4825744"/>
            <a:ext cx="6335643" cy="1008986"/>
            <a:chOff x="472115" y="5156100"/>
            <a:chExt cx="8310295" cy="1289941"/>
          </a:xfrm>
        </p:grpSpPr>
        <p:grpSp>
          <p:nvGrpSpPr>
            <p:cNvPr id="6" name="그룹 5">
              <a:extLst>
                <a:ext uri="{FF2B5EF4-FFF2-40B4-BE49-F238E27FC236}">
                  <a16:creationId xmlns:a16="http://schemas.microsoft.com/office/drawing/2014/main" id="{4F46D06B-27B7-41AC-826D-0C7393A31B34}"/>
                </a:ext>
              </a:extLst>
            </p:cNvPr>
            <p:cNvGrpSpPr/>
            <p:nvPr/>
          </p:nvGrpSpPr>
          <p:grpSpPr>
            <a:xfrm>
              <a:off x="578283" y="5156100"/>
              <a:ext cx="8204127" cy="1152625"/>
              <a:chOff x="472329" y="4973538"/>
              <a:chExt cx="8204127" cy="1152625"/>
            </a:xfrm>
          </p:grpSpPr>
          <p:grpSp>
            <p:nvGrpSpPr>
              <p:cNvPr id="10" name="그룹 9">
                <a:extLst>
                  <a:ext uri="{FF2B5EF4-FFF2-40B4-BE49-F238E27FC236}">
                    <a16:creationId xmlns:a16="http://schemas.microsoft.com/office/drawing/2014/main" id="{1A2E96A8-8578-4F44-B6E8-45B97CBE6CF8}"/>
                  </a:ext>
                </a:extLst>
              </p:cNvPr>
              <p:cNvGrpSpPr/>
              <p:nvPr/>
            </p:nvGrpSpPr>
            <p:grpSpPr>
              <a:xfrm>
                <a:off x="472329" y="4973538"/>
                <a:ext cx="8204127" cy="1152625"/>
                <a:chOff x="755576" y="4725144"/>
                <a:chExt cx="8204127" cy="1152625"/>
              </a:xfrm>
            </p:grpSpPr>
            <p:grpSp>
              <p:nvGrpSpPr>
                <p:cNvPr id="17" name="그룹 16">
                  <a:extLst>
                    <a:ext uri="{FF2B5EF4-FFF2-40B4-BE49-F238E27FC236}">
                      <a16:creationId xmlns:a16="http://schemas.microsoft.com/office/drawing/2014/main" id="{218AECFA-3B1C-44D1-A1DE-FF20A355F977}"/>
                    </a:ext>
                  </a:extLst>
                </p:cNvPr>
                <p:cNvGrpSpPr/>
                <p:nvPr/>
              </p:nvGrpSpPr>
              <p:grpSpPr>
                <a:xfrm>
                  <a:off x="755576" y="4797152"/>
                  <a:ext cx="6984776" cy="997780"/>
                  <a:chOff x="14061" y="4365104"/>
                  <a:chExt cx="8050327" cy="1149995"/>
                </a:xfrm>
              </p:grpSpPr>
              <p:sp>
                <p:nvSpPr>
                  <p:cNvPr id="19" name="오른쪽 화살표 7">
                    <a:extLst>
                      <a:ext uri="{FF2B5EF4-FFF2-40B4-BE49-F238E27FC236}">
                        <a16:creationId xmlns:a16="http://schemas.microsoft.com/office/drawing/2014/main" id="{07E82F7B-44AD-4535-B102-3112B8150705}"/>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algn="ctr" defTabSz="257175">
                      <a:defRPr/>
                    </a:pPr>
                    <a:endParaRPr lang="ko-KR" altLang="en-US" sz="1050" kern="0">
                      <a:solidFill>
                        <a:prstClr val="white"/>
                      </a:solidFill>
                      <a:latin typeface="Calibri" panose="020F0502020204030204"/>
                    </a:endParaRPr>
                  </a:p>
                </p:txBody>
              </p:sp>
              <p:grpSp>
                <p:nvGrpSpPr>
                  <p:cNvPr id="20" name="그룹 19">
                    <a:extLst>
                      <a:ext uri="{FF2B5EF4-FFF2-40B4-BE49-F238E27FC236}">
                        <a16:creationId xmlns:a16="http://schemas.microsoft.com/office/drawing/2014/main" id="{9B798261-D21C-4540-AE6C-D2715C8C4D5C}"/>
                      </a:ext>
                    </a:extLst>
                  </p:cNvPr>
                  <p:cNvGrpSpPr/>
                  <p:nvPr/>
                </p:nvGrpSpPr>
                <p:grpSpPr>
                  <a:xfrm>
                    <a:off x="1619672" y="4777407"/>
                    <a:ext cx="5719593" cy="314715"/>
                    <a:chOff x="1619672" y="4777407"/>
                    <a:chExt cx="5719593" cy="314715"/>
                  </a:xfrm>
                </p:grpSpPr>
                <p:sp>
                  <p:nvSpPr>
                    <p:cNvPr id="22" name="TextBox 21">
                      <a:extLst>
                        <a:ext uri="{FF2B5EF4-FFF2-40B4-BE49-F238E27FC236}">
                          <a16:creationId xmlns:a16="http://schemas.microsoft.com/office/drawing/2014/main" id="{E2E16651-8C63-4003-8CC2-C81A76EBF21A}"/>
                        </a:ext>
                      </a:extLst>
                    </p:cNvPr>
                    <p:cNvSpPr txBox="1"/>
                    <p:nvPr/>
                  </p:nvSpPr>
                  <p:spPr>
                    <a:xfrm>
                      <a:off x="1619672" y="4777407"/>
                      <a:ext cx="749309" cy="314715"/>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Tracker</a:t>
                      </a:r>
                      <a:endParaRPr lang="ko-KR" altLang="en-US" sz="788" b="1" kern="0" dirty="0" err="1">
                        <a:solidFill>
                          <a:prstClr val="black"/>
                        </a:solidFill>
                        <a:latin typeface="Calibri" panose="020F0502020204030204"/>
                      </a:endParaRPr>
                    </a:p>
                  </p:txBody>
                </p:sp>
                <p:sp>
                  <p:nvSpPr>
                    <p:cNvPr id="23" name="TextBox 22">
                      <a:extLst>
                        <a:ext uri="{FF2B5EF4-FFF2-40B4-BE49-F238E27FC236}">
                          <a16:creationId xmlns:a16="http://schemas.microsoft.com/office/drawing/2014/main" id="{5EE2D8C4-4D6D-4A56-97BB-46C9E335BD98}"/>
                        </a:ext>
                      </a:extLst>
                    </p:cNvPr>
                    <p:cNvSpPr txBox="1"/>
                    <p:nvPr/>
                  </p:nvSpPr>
                  <p:spPr>
                    <a:xfrm>
                      <a:off x="2685377" y="4777407"/>
                      <a:ext cx="540898" cy="314715"/>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CPU</a:t>
                      </a:r>
                      <a:endParaRPr lang="ko-KR" altLang="en-US" sz="788" b="1" kern="0" dirty="0" err="1">
                        <a:solidFill>
                          <a:prstClr val="black"/>
                        </a:solidFill>
                        <a:latin typeface="Calibri" panose="020F0502020204030204"/>
                      </a:endParaRPr>
                    </a:p>
                  </p:txBody>
                </p:sp>
                <p:sp>
                  <p:nvSpPr>
                    <p:cNvPr id="24" name="TextBox 23">
                      <a:extLst>
                        <a:ext uri="{FF2B5EF4-FFF2-40B4-BE49-F238E27FC236}">
                          <a16:creationId xmlns:a16="http://schemas.microsoft.com/office/drawing/2014/main" id="{13C570BD-6879-49CC-8630-562A966601A9}"/>
                        </a:ext>
                      </a:extLst>
                    </p:cNvPr>
                    <p:cNvSpPr txBox="1"/>
                    <p:nvPr/>
                  </p:nvSpPr>
                  <p:spPr>
                    <a:xfrm>
                      <a:off x="3545704" y="4777407"/>
                      <a:ext cx="557863" cy="314715"/>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GPU</a:t>
                      </a:r>
                      <a:endParaRPr lang="ko-KR" altLang="en-US" sz="788" b="1" kern="0" dirty="0" err="1">
                        <a:solidFill>
                          <a:prstClr val="black"/>
                        </a:solidFill>
                        <a:latin typeface="Calibri" panose="020F0502020204030204"/>
                      </a:endParaRPr>
                    </a:p>
                  </p:txBody>
                </p:sp>
                <p:sp>
                  <p:nvSpPr>
                    <p:cNvPr id="25" name="TextBox 24">
                      <a:extLst>
                        <a:ext uri="{FF2B5EF4-FFF2-40B4-BE49-F238E27FC236}">
                          <a16:creationId xmlns:a16="http://schemas.microsoft.com/office/drawing/2014/main" id="{7C62BC75-884F-431B-A68F-40E931D40609}"/>
                        </a:ext>
                      </a:extLst>
                    </p:cNvPr>
                    <p:cNvSpPr txBox="1"/>
                    <p:nvPr/>
                  </p:nvSpPr>
                  <p:spPr>
                    <a:xfrm>
                      <a:off x="4423666" y="4777407"/>
                      <a:ext cx="739614" cy="314715"/>
                    </a:xfrm>
                    <a:prstGeom prst="rect">
                      <a:avLst/>
                    </a:prstGeom>
                    <a:noFill/>
                  </p:spPr>
                  <p:txBody>
                    <a:bodyPr wrap="none" rtlCol="0">
                      <a:spAutoFit/>
                    </a:bodyPr>
                    <a:lstStyle/>
                    <a:p>
                      <a:pPr defTabSz="257175">
                        <a:defRPr/>
                      </a:pPr>
                      <a:r>
                        <a:rPr lang="en-US" altLang="ko-KR" sz="788" b="1" kern="0">
                          <a:solidFill>
                            <a:prstClr val="black"/>
                          </a:solidFill>
                          <a:latin typeface="Calibri" panose="020F0502020204030204"/>
                        </a:rPr>
                        <a:t>Display</a:t>
                      </a:r>
                      <a:endParaRPr lang="ko-KR" altLang="en-US" sz="788" b="1" kern="0" dirty="0" err="1">
                        <a:solidFill>
                          <a:prstClr val="black"/>
                        </a:solidFill>
                        <a:latin typeface="Calibri" panose="020F0502020204030204"/>
                      </a:endParaRPr>
                    </a:p>
                  </p:txBody>
                </p:sp>
                <p:sp>
                  <p:nvSpPr>
                    <p:cNvPr id="26" name="TextBox 25">
                      <a:extLst>
                        <a:ext uri="{FF2B5EF4-FFF2-40B4-BE49-F238E27FC236}">
                          <a16:creationId xmlns:a16="http://schemas.microsoft.com/office/drawing/2014/main" id="{ADA7D5E1-BBBA-4D1E-BC77-31BA61FD202A}"/>
                        </a:ext>
                      </a:extLst>
                    </p:cNvPr>
                    <p:cNvSpPr txBox="1"/>
                    <p:nvPr/>
                  </p:nvSpPr>
                  <p:spPr>
                    <a:xfrm>
                      <a:off x="5503476" y="4777407"/>
                      <a:ext cx="805047" cy="314715"/>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Photons</a:t>
                      </a:r>
                      <a:endParaRPr lang="ko-KR" altLang="en-US" sz="788" b="1" kern="0" dirty="0" err="1">
                        <a:solidFill>
                          <a:prstClr val="black"/>
                        </a:solidFill>
                        <a:latin typeface="Calibri" panose="020F0502020204030204"/>
                      </a:endParaRPr>
                    </a:p>
                  </p:txBody>
                </p:sp>
                <p:sp>
                  <p:nvSpPr>
                    <p:cNvPr id="27" name="TextBox 26">
                      <a:extLst>
                        <a:ext uri="{FF2B5EF4-FFF2-40B4-BE49-F238E27FC236}">
                          <a16:creationId xmlns:a16="http://schemas.microsoft.com/office/drawing/2014/main" id="{B91BEDC9-3EB1-4098-A9D8-910FC60A5A9A}"/>
                        </a:ext>
                      </a:extLst>
                    </p:cNvPr>
                    <p:cNvSpPr txBox="1"/>
                    <p:nvPr/>
                  </p:nvSpPr>
                  <p:spPr>
                    <a:xfrm>
                      <a:off x="6660234" y="4777407"/>
                      <a:ext cx="679031" cy="314715"/>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Optics</a:t>
                      </a:r>
                      <a:endParaRPr lang="ko-KR" altLang="en-US" sz="788" b="1" kern="0" dirty="0" err="1">
                        <a:solidFill>
                          <a:prstClr val="black"/>
                        </a:solidFill>
                        <a:latin typeface="Calibri" panose="020F0502020204030204"/>
                      </a:endParaRPr>
                    </a:p>
                  </p:txBody>
                </p:sp>
              </p:grpSp>
              <p:pic>
                <p:nvPicPr>
                  <p:cNvPr id="21" name="그림 20">
                    <a:extLst>
                      <a:ext uri="{FF2B5EF4-FFF2-40B4-BE49-F238E27FC236}">
                        <a16:creationId xmlns:a16="http://schemas.microsoft.com/office/drawing/2014/main" id="{4BF8086E-B177-4150-895C-C962118C5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18" name="그림 17">
                  <a:extLst>
                    <a:ext uri="{FF2B5EF4-FFF2-40B4-BE49-F238E27FC236}">
                      <a16:creationId xmlns:a16="http://schemas.microsoft.com/office/drawing/2014/main" id="{5066B7F8-0CCF-4D26-924A-10CB4F22A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11" name="원호 10">
                <a:extLst>
                  <a:ext uri="{FF2B5EF4-FFF2-40B4-BE49-F238E27FC236}">
                    <a16:creationId xmlns:a16="http://schemas.microsoft.com/office/drawing/2014/main" id="{304F2C6D-FC8B-4F18-B476-2583467321A3}"/>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algn="ctr" defTabSz="257175">
                  <a:defRPr/>
                </a:pPr>
                <a:endParaRPr lang="ko-KR" altLang="en-US" sz="1050" kern="0">
                  <a:solidFill>
                    <a:prstClr val="black"/>
                  </a:solidFill>
                  <a:latin typeface="Calibri" panose="020F0502020204030204"/>
                </a:endParaRPr>
              </a:p>
            </p:txBody>
          </p:sp>
          <p:cxnSp>
            <p:nvCxnSpPr>
              <p:cNvPr id="12" name="직선 화살표 연결선 11">
                <a:extLst>
                  <a:ext uri="{FF2B5EF4-FFF2-40B4-BE49-F238E27FC236}">
                    <a16:creationId xmlns:a16="http://schemas.microsoft.com/office/drawing/2014/main" id="{E5521188-0138-47DE-8C92-5C0254BA3BC1}"/>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3" name="직선 화살표 연결선 12">
                <a:extLst>
                  <a:ext uri="{FF2B5EF4-FFF2-40B4-BE49-F238E27FC236}">
                    <a16:creationId xmlns:a16="http://schemas.microsoft.com/office/drawing/2014/main" id="{8BAAA2D9-2878-4560-80EE-8E829589F44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4" name="직선 화살표 연결선 13">
                <a:extLst>
                  <a:ext uri="{FF2B5EF4-FFF2-40B4-BE49-F238E27FC236}">
                    <a16:creationId xmlns:a16="http://schemas.microsoft.com/office/drawing/2014/main" id="{86495120-A786-4054-95FF-CEC78D514EBB}"/>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5" name="직선 화살표 연결선 14">
                <a:extLst>
                  <a:ext uri="{FF2B5EF4-FFF2-40B4-BE49-F238E27FC236}">
                    <a16:creationId xmlns:a16="http://schemas.microsoft.com/office/drawing/2014/main" id="{18375FC7-8ADC-415C-B8DF-25470C20A122}"/>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6" name="직선 화살표 연결선 15">
                <a:extLst>
                  <a:ext uri="{FF2B5EF4-FFF2-40B4-BE49-F238E27FC236}">
                    <a16:creationId xmlns:a16="http://schemas.microsoft.com/office/drawing/2014/main" id="{859B8749-3320-462B-AAA0-9183235A60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7" name="TextBox 6">
              <a:extLst>
                <a:ext uri="{FF2B5EF4-FFF2-40B4-BE49-F238E27FC236}">
                  <a16:creationId xmlns:a16="http://schemas.microsoft.com/office/drawing/2014/main" id="{4F630BD7-7F24-4C49-BF04-951DB242FA4A}"/>
                </a:ext>
              </a:extLst>
            </p:cNvPr>
            <p:cNvSpPr txBox="1"/>
            <p:nvPr/>
          </p:nvSpPr>
          <p:spPr>
            <a:xfrm>
              <a:off x="472115" y="6172983"/>
              <a:ext cx="959214" cy="273058"/>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Head motion</a:t>
              </a:r>
              <a:endParaRPr lang="ko-KR" altLang="en-US" sz="788" b="1" kern="0" dirty="0" err="1">
                <a:solidFill>
                  <a:prstClr val="black"/>
                </a:solidFill>
                <a:latin typeface="Calibri" panose="020F0502020204030204"/>
              </a:endParaRPr>
            </a:p>
          </p:txBody>
        </p:sp>
        <p:sp>
          <p:nvSpPr>
            <p:cNvPr id="8" name="TextBox 7">
              <a:extLst>
                <a:ext uri="{FF2B5EF4-FFF2-40B4-BE49-F238E27FC236}">
                  <a16:creationId xmlns:a16="http://schemas.microsoft.com/office/drawing/2014/main" id="{B9799354-9091-4168-9B01-1618AAA98041}"/>
                </a:ext>
              </a:extLst>
            </p:cNvPr>
            <p:cNvSpPr txBox="1"/>
            <p:nvPr/>
          </p:nvSpPr>
          <p:spPr>
            <a:xfrm>
              <a:off x="7658181" y="6172983"/>
              <a:ext cx="938188" cy="273058"/>
            </a:xfrm>
            <a:prstGeom prst="rect">
              <a:avLst/>
            </a:prstGeom>
            <a:noFill/>
          </p:spPr>
          <p:txBody>
            <a:bodyPr wrap="none" rtlCol="0">
              <a:spAutoFit/>
            </a:bodyPr>
            <a:lstStyle/>
            <a:p>
              <a:pPr defTabSz="257175">
                <a:defRPr/>
              </a:pPr>
              <a:r>
                <a:rPr lang="en-US" altLang="ko-KR" sz="788" b="1" kern="0" dirty="0">
                  <a:solidFill>
                    <a:prstClr val="black"/>
                  </a:solidFill>
                  <a:latin typeface="Calibri" panose="020F0502020204030204"/>
                </a:rPr>
                <a:t>User’s retina</a:t>
              </a:r>
              <a:endParaRPr lang="ko-KR" altLang="en-US" sz="788" b="1" kern="0" dirty="0" err="1">
                <a:solidFill>
                  <a:prstClr val="black"/>
                </a:solidFill>
                <a:latin typeface="Calibri" panose="020F0502020204030204"/>
              </a:endParaRPr>
            </a:p>
          </p:txBody>
        </p:sp>
        <p:sp>
          <p:nvSpPr>
            <p:cNvPr id="9" name="TextBox 8">
              <a:extLst>
                <a:ext uri="{FF2B5EF4-FFF2-40B4-BE49-F238E27FC236}">
                  <a16:creationId xmlns:a16="http://schemas.microsoft.com/office/drawing/2014/main" id="{E57A82C2-0077-4070-8DDB-CE412E70B081}"/>
                </a:ext>
              </a:extLst>
            </p:cNvPr>
            <p:cNvSpPr txBox="1"/>
            <p:nvPr/>
          </p:nvSpPr>
          <p:spPr>
            <a:xfrm>
              <a:off x="2427309" y="6104617"/>
              <a:ext cx="2956700" cy="273058"/>
            </a:xfrm>
            <a:prstGeom prst="rect">
              <a:avLst/>
            </a:prstGeom>
            <a:noFill/>
          </p:spPr>
          <p:txBody>
            <a:bodyPr wrap="none" rtlCol="0">
              <a:spAutoFit/>
            </a:bodyPr>
            <a:lstStyle/>
            <a:p>
              <a:pPr defTabSz="257175">
                <a:defRPr/>
              </a:pPr>
              <a:r>
                <a:rPr lang="en-US" altLang="ko-KR" sz="788" kern="0" dirty="0">
                  <a:solidFill>
                    <a:prstClr val="black"/>
                  </a:solidFill>
                  <a:latin typeface="Calibri" panose="020F0502020204030204"/>
                </a:rPr>
                <a:t>Under 20 milliseconds of latency for comfortability</a:t>
              </a:r>
              <a:endParaRPr lang="ko-KR" altLang="en-US" sz="788" kern="0" dirty="0" err="1">
                <a:solidFill>
                  <a:prstClr val="black"/>
                </a:solidFill>
                <a:latin typeface="Calibri" panose="020F0502020204030204"/>
              </a:endParaRPr>
            </a:p>
          </p:txBody>
        </p:sp>
      </p:grpSp>
      <p:sp>
        <p:nvSpPr>
          <p:cNvPr id="28" name="TextBox 27">
            <a:extLst>
              <a:ext uri="{FF2B5EF4-FFF2-40B4-BE49-F238E27FC236}">
                <a16:creationId xmlns:a16="http://schemas.microsoft.com/office/drawing/2014/main" id="{BFA13120-5006-4BB3-836A-7702936BBF81}"/>
              </a:ext>
            </a:extLst>
          </p:cNvPr>
          <p:cNvSpPr txBox="1"/>
          <p:nvPr/>
        </p:nvSpPr>
        <p:spPr>
          <a:xfrm>
            <a:off x="6254036" y="3731568"/>
            <a:ext cx="1518364" cy="230832"/>
          </a:xfrm>
          <a:prstGeom prst="rect">
            <a:avLst/>
          </a:prstGeom>
          <a:noFill/>
        </p:spPr>
        <p:txBody>
          <a:bodyPr wrap="square" rtlCol="0">
            <a:spAutoFit/>
          </a:bodyPr>
          <a:lstStyle/>
          <a:p>
            <a:r>
              <a:rPr lang="en-US" altLang="ko-KR" sz="900" b="1" dirty="0">
                <a:solidFill>
                  <a:srgbClr val="000000"/>
                </a:solidFill>
                <a:latin typeface="+mj-lt"/>
              </a:rPr>
              <a:t>※ MTP: Motion to Photon</a:t>
            </a:r>
            <a:endParaRPr lang="ko-KR" altLang="en-US" sz="900" b="1" dirty="0">
              <a:solidFill>
                <a:srgbClr val="000000"/>
              </a:solidFill>
              <a:latin typeface="+mj-lt"/>
            </a:endParaRPr>
          </a:p>
        </p:txBody>
      </p:sp>
      <p:sp>
        <p:nvSpPr>
          <p:cNvPr id="29" name="TextBox 28">
            <a:extLst>
              <a:ext uri="{FF2B5EF4-FFF2-40B4-BE49-F238E27FC236}">
                <a16:creationId xmlns:a16="http://schemas.microsoft.com/office/drawing/2014/main" id="{067A4A5D-B229-44BB-B392-0CEC4D4C0715}"/>
              </a:ext>
            </a:extLst>
          </p:cNvPr>
          <p:cNvSpPr txBox="1"/>
          <p:nvPr/>
        </p:nvSpPr>
        <p:spPr>
          <a:xfrm>
            <a:off x="5822181" y="3284187"/>
            <a:ext cx="1298673" cy="334835"/>
          </a:xfrm>
          <a:prstGeom prst="rect">
            <a:avLst/>
          </a:prstGeom>
          <a:noFill/>
        </p:spPr>
        <p:txBody>
          <a:bodyPr wrap="square" rtlCol="0">
            <a:spAutoFit/>
          </a:bodyPr>
          <a:lstStyle/>
          <a:p>
            <a:pPr algn="ctr" defTabSz="514350" eaLnBrk="1" fontAlgn="auto" latinLnBrk="1" hangingPunct="1">
              <a:spcBef>
                <a:spcPts val="0"/>
              </a:spcBef>
              <a:spcAft>
                <a:spcPts val="0"/>
              </a:spcAft>
              <a:defRPr/>
            </a:pPr>
            <a:r>
              <a:rPr lang="en-US" altLang="ko-KR" sz="788" dirty="0">
                <a:solidFill>
                  <a:prstClr val="black"/>
                </a:solidFill>
                <a:latin typeface="맑은 고딕" panose="020F0502020204030204"/>
                <a:ea typeface="맑은 고딕" panose="020B0503020000020004" pitchFamily="50" charset="-127"/>
              </a:rPr>
              <a:t>90Hz OLED Display 11ms</a:t>
            </a:r>
            <a:endParaRPr lang="ko-KR" altLang="en-US" sz="788" dirty="0">
              <a:solidFill>
                <a:prstClr val="black"/>
              </a:solidFill>
              <a:latin typeface="맑은 고딕" panose="020F0502020204030204"/>
              <a:ea typeface="맑은 고딕" panose="020B0503020000020004" pitchFamily="50" charset="-127"/>
            </a:endParaRPr>
          </a:p>
        </p:txBody>
      </p:sp>
      <p:sp>
        <p:nvSpPr>
          <p:cNvPr id="31" name="TextBox 30">
            <a:extLst>
              <a:ext uri="{FF2B5EF4-FFF2-40B4-BE49-F238E27FC236}">
                <a16:creationId xmlns:a16="http://schemas.microsoft.com/office/drawing/2014/main" id="{CB196BA1-141B-4D3A-AF1F-8BA42BD9AE5F}"/>
              </a:ext>
            </a:extLst>
          </p:cNvPr>
          <p:cNvSpPr txBox="1"/>
          <p:nvPr/>
        </p:nvSpPr>
        <p:spPr>
          <a:xfrm>
            <a:off x="3669222" y="4129815"/>
            <a:ext cx="498848" cy="213585"/>
          </a:xfrm>
          <a:prstGeom prst="rect">
            <a:avLst/>
          </a:prstGeom>
          <a:noFill/>
        </p:spPr>
        <p:txBody>
          <a:bodyPr wrap="square" rtlCol="0">
            <a:spAutoFit/>
          </a:bodyPr>
          <a:lstStyle/>
          <a:p>
            <a:pPr algn="ctr" defTabSz="514350" eaLnBrk="1" fontAlgn="auto" latinLnBrk="1" hangingPunct="1">
              <a:spcBef>
                <a:spcPts val="0"/>
              </a:spcBef>
              <a:spcAft>
                <a:spcPts val="0"/>
              </a:spcAft>
              <a:defRPr/>
            </a:pPr>
            <a:r>
              <a:rPr lang="en-US" altLang="ko-KR" sz="788" dirty="0">
                <a:solidFill>
                  <a:prstClr val="black"/>
                </a:solidFill>
                <a:latin typeface="맑은 고딕" panose="020F0502020204030204"/>
                <a:ea typeface="맑은 고딕" panose="020B0503020000020004" pitchFamily="50" charset="-127"/>
              </a:rPr>
              <a:t>1ms</a:t>
            </a:r>
            <a:endParaRPr lang="ko-KR" altLang="en-US" sz="788" dirty="0">
              <a:solidFill>
                <a:prstClr val="black"/>
              </a:solidFill>
              <a:latin typeface="맑은 고딕" panose="020F0502020204030204"/>
              <a:ea typeface="맑은 고딕" panose="020B0503020000020004" pitchFamily="50" charset="-127"/>
            </a:endParaRPr>
          </a:p>
        </p:txBody>
      </p:sp>
      <p:sp>
        <p:nvSpPr>
          <p:cNvPr id="3" name="바닥글 개체 틀 2">
            <a:extLst>
              <a:ext uri="{FF2B5EF4-FFF2-40B4-BE49-F238E27FC236}">
                <a16:creationId xmlns:a16="http://schemas.microsoft.com/office/drawing/2014/main" id="{8EC8FCC6-1ECA-409E-B38D-04ED450ABE1E}"/>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30" name="슬라이드 번호 개체 틀 29">
            <a:extLst>
              <a:ext uri="{FF2B5EF4-FFF2-40B4-BE49-F238E27FC236}">
                <a16:creationId xmlns:a16="http://schemas.microsoft.com/office/drawing/2014/main" id="{AD53A377-DBAB-4F49-9E0F-75CCD1EAD718}"/>
              </a:ext>
            </a:extLst>
          </p:cNvPr>
          <p:cNvSpPr>
            <a:spLocks noGrp="1"/>
          </p:cNvSpPr>
          <p:nvPr>
            <p:ph type="sldNum" sz="quarter" idx="11"/>
          </p:nvPr>
        </p:nvSpPr>
        <p:spPr/>
        <p:txBody>
          <a:bodyPr/>
          <a:lstStyle/>
          <a:p>
            <a:fld id="{E4B7F7BD-A5A2-4213-8228-10088B94EF0F}" type="slidenum">
              <a:rPr lang="en-US" altLang="pl-PL" smtClean="0"/>
              <a:pPr/>
              <a:t>8</a:t>
            </a:fld>
            <a:endParaRPr lang="en-US" altLang="pl-PL"/>
          </a:p>
        </p:txBody>
      </p:sp>
    </p:spTree>
    <p:extLst>
      <p:ext uri="{BB962C8B-B14F-4D97-AF65-F5344CB8AC3E}">
        <p14:creationId xmlns:p14="http://schemas.microsoft.com/office/powerpoint/2010/main" val="224640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C792688-CF61-4A56-99AF-520F9D909CA9}"/>
              </a:ext>
            </a:extLst>
          </p:cNvPr>
          <p:cNvSpPr>
            <a:spLocks noGrp="1"/>
          </p:cNvSpPr>
          <p:nvPr>
            <p:ph type="title"/>
          </p:nvPr>
        </p:nvSpPr>
        <p:spPr/>
        <p:txBody>
          <a:bodyPr/>
          <a:lstStyle/>
          <a:p>
            <a:r>
              <a:rPr lang="en-US" altLang="ko-KR" dirty="0"/>
              <a:t>MTP Latency Components</a:t>
            </a:r>
            <a:endParaRPr lang="ko-KR" altLang="en-US" dirty="0"/>
          </a:p>
        </p:txBody>
      </p:sp>
      <p:sp>
        <p:nvSpPr>
          <p:cNvPr id="40" name="직사각형 39">
            <a:extLst>
              <a:ext uri="{FF2B5EF4-FFF2-40B4-BE49-F238E27FC236}">
                <a16:creationId xmlns:a16="http://schemas.microsoft.com/office/drawing/2014/main" id="{38C78849-92B7-4E48-962B-501FB4856B2C}"/>
              </a:ext>
            </a:extLst>
          </p:cNvPr>
          <p:cNvSpPr/>
          <p:nvPr/>
        </p:nvSpPr>
        <p:spPr>
          <a:xfrm>
            <a:off x="2524000" y="2350131"/>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Motion</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Input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1" name="직사각형 40">
            <a:extLst>
              <a:ext uri="{FF2B5EF4-FFF2-40B4-BE49-F238E27FC236}">
                <a16:creationId xmlns:a16="http://schemas.microsoft.com/office/drawing/2014/main" id="{C495B5A6-EA36-4D6F-A6CE-4A58897CC933}"/>
              </a:ext>
            </a:extLst>
          </p:cNvPr>
          <p:cNvSpPr/>
          <p:nvPr/>
        </p:nvSpPr>
        <p:spPr>
          <a:xfrm>
            <a:off x="2524000" y="3110329"/>
            <a:ext cx="845404"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IMU</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2" name="직사각형 41">
            <a:extLst>
              <a:ext uri="{FF2B5EF4-FFF2-40B4-BE49-F238E27FC236}">
                <a16:creationId xmlns:a16="http://schemas.microsoft.com/office/drawing/2014/main" id="{BAA5EC9C-6D96-455A-850A-2BA64A4234F3}"/>
              </a:ext>
            </a:extLst>
          </p:cNvPr>
          <p:cNvSpPr/>
          <p:nvPr/>
        </p:nvSpPr>
        <p:spPr>
          <a:xfrm>
            <a:off x="3671339" y="4727056"/>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3" name="직사각형 42">
            <a:extLst>
              <a:ext uri="{FF2B5EF4-FFF2-40B4-BE49-F238E27FC236}">
                <a16:creationId xmlns:a16="http://schemas.microsoft.com/office/drawing/2014/main" id="{0C93E1ED-2CCA-456C-B9E3-E394A49AA6FC}"/>
              </a:ext>
            </a:extLst>
          </p:cNvPr>
          <p:cNvSpPr/>
          <p:nvPr/>
        </p:nvSpPr>
        <p:spPr>
          <a:xfrm>
            <a:off x="6013674" y="3619651"/>
            <a:ext cx="973667" cy="3174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Write Display</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4" name="직사각형 43">
            <a:extLst>
              <a:ext uri="{FF2B5EF4-FFF2-40B4-BE49-F238E27FC236}">
                <a16:creationId xmlns:a16="http://schemas.microsoft.com/office/drawing/2014/main" id="{FCA69BC2-0CF2-47F9-986E-FB6F778A2FD7}"/>
              </a:ext>
            </a:extLst>
          </p:cNvPr>
          <p:cNvSpPr/>
          <p:nvPr/>
        </p:nvSpPr>
        <p:spPr>
          <a:xfrm>
            <a:off x="6017313" y="2932581"/>
            <a:ext cx="972986" cy="4028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Pixel</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Switching</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5" name="직사각형 44">
            <a:extLst>
              <a:ext uri="{FF2B5EF4-FFF2-40B4-BE49-F238E27FC236}">
                <a16:creationId xmlns:a16="http://schemas.microsoft.com/office/drawing/2014/main" id="{6143A4C5-6864-4E77-8714-72C94713F526}"/>
              </a:ext>
            </a:extLst>
          </p:cNvPr>
          <p:cNvSpPr/>
          <p:nvPr/>
        </p:nvSpPr>
        <p:spPr>
          <a:xfrm>
            <a:off x="6017313" y="2296779"/>
            <a:ext cx="973667" cy="3656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New Image</a:t>
            </a:r>
          </a:p>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Output</a:t>
            </a:r>
            <a:endParaRPr kumimoji="0" lang="ko-KR" altLang="en-US" sz="10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46" name="직선 화살표 연결선 45">
            <a:extLst>
              <a:ext uri="{FF2B5EF4-FFF2-40B4-BE49-F238E27FC236}">
                <a16:creationId xmlns:a16="http://schemas.microsoft.com/office/drawing/2014/main" id="{2048049F-F9A2-4F43-BBE4-44B1200757E2}"/>
              </a:ext>
            </a:extLst>
          </p:cNvPr>
          <p:cNvCxnSpPr>
            <a:cxnSpLocks/>
            <a:stCxn id="40" idx="2"/>
            <a:endCxn id="41" idx="0"/>
          </p:cNvCxnSpPr>
          <p:nvPr/>
        </p:nvCxnSpPr>
        <p:spPr>
          <a:xfrm flipH="1">
            <a:off x="2946702" y="2715825"/>
            <a:ext cx="1" cy="394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연결선: 꺾임 46">
            <a:extLst>
              <a:ext uri="{FF2B5EF4-FFF2-40B4-BE49-F238E27FC236}">
                <a16:creationId xmlns:a16="http://schemas.microsoft.com/office/drawing/2014/main" id="{2A71A060-E438-452A-9508-456B43A492EC}"/>
              </a:ext>
            </a:extLst>
          </p:cNvPr>
          <p:cNvCxnSpPr>
            <a:cxnSpLocks/>
            <a:stCxn id="43" idx="0"/>
            <a:endCxn id="44" idx="2"/>
          </p:cNvCxnSpPr>
          <p:nvPr/>
        </p:nvCxnSpPr>
        <p:spPr>
          <a:xfrm rot="5400000" flipH="1" flipV="1">
            <a:off x="6360022" y="3475868"/>
            <a:ext cx="284269" cy="329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직선 화살표 연결선 47">
            <a:extLst>
              <a:ext uri="{FF2B5EF4-FFF2-40B4-BE49-F238E27FC236}">
                <a16:creationId xmlns:a16="http://schemas.microsoft.com/office/drawing/2014/main" id="{170F7096-DADB-47E6-AB31-6CCF1F38433C}"/>
              </a:ext>
            </a:extLst>
          </p:cNvPr>
          <p:cNvCxnSpPr>
            <a:cxnSpLocks/>
            <a:stCxn id="44" idx="0"/>
            <a:endCxn id="45" idx="2"/>
          </p:cNvCxnSpPr>
          <p:nvPr/>
        </p:nvCxnSpPr>
        <p:spPr>
          <a:xfrm flipV="1">
            <a:off x="6503805" y="2662474"/>
            <a:ext cx="340" cy="270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직사각형 48">
            <a:extLst>
              <a:ext uri="{FF2B5EF4-FFF2-40B4-BE49-F238E27FC236}">
                <a16:creationId xmlns:a16="http://schemas.microsoft.com/office/drawing/2014/main" id="{93D9159C-79A8-4B93-876F-B871FBC19264}"/>
              </a:ext>
            </a:extLst>
          </p:cNvPr>
          <p:cNvSpPr/>
          <p:nvPr/>
        </p:nvSpPr>
        <p:spPr>
          <a:xfrm>
            <a:off x="1302926" y="4569280"/>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0" name="직사각형 49">
            <a:extLst>
              <a:ext uri="{FF2B5EF4-FFF2-40B4-BE49-F238E27FC236}">
                <a16:creationId xmlns:a16="http://schemas.microsoft.com/office/drawing/2014/main" id="{9C3F2734-C9B7-49F1-8AC3-F07BA1167E5B}"/>
              </a:ext>
            </a:extLst>
          </p:cNvPr>
          <p:cNvSpPr/>
          <p:nvPr/>
        </p:nvSpPr>
        <p:spPr>
          <a:xfrm>
            <a:off x="1302927" y="2166696"/>
            <a:ext cx="6934697" cy="194143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1" name="TextBox 50">
            <a:extLst>
              <a:ext uri="{FF2B5EF4-FFF2-40B4-BE49-F238E27FC236}">
                <a16:creationId xmlns:a16="http://schemas.microsoft.com/office/drawing/2014/main" id="{77C135C7-E2D6-490B-B610-EA82EEB821B9}"/>
              </a:ext>
            </a:extLst>
          </p:cNvPr>
          <p:cNvSpPr txBox="1"/>
          <p:nvPr/>
        </p:nvSpPr>
        <p:spPr>
          <a:xfrm>
            <a:off x="969768" y="1875535"/>
            <a:ext cx="696173" cy="341851"/>
          </a:xfrm>
          <a:prstGeom prst="rect">
            <a:avLst/>
          </a:prstGeom>
          <a:noFill/>
        </p:spPr>
        <p:txBody>
          <a:bodyPr wrap="none" rtlCol="0">
            <a:spAutoFit/>
          </a:bodyPr>
          <a:lstStyle>
            <a:defPPr>
              <a:defRPr lang="ko-KR"/>
            </a:defP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HMD</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52" name="TextBox 51">
            <a:extLst>
              <a:ext uri="{FF2B5EF4-FFF2-40B4-BE49-F238E27FC236}">
                <a16:creationId xmlns:a16="http://schemas.microsoft.com/office/drawing/2014/main" id="{4DA74A8B-0654-4EF4-A216-B457CCDA539F}"/>
              </a:ext>
            </a:extLst>
          </p:cNvPr>
          <p:cNvSpPr txBox="1"/>
          <p:nvPr/>
        </p:nvSpPr>
        <p:spPr>
          <a:xfrm>
            <a:off x="2457385" y="1631783"/>
            <a:ext cx="4666695" cy="341851"/>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Total Motion-to-Photon Latency</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20ms</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53" name="TextBox 52">
            <a:extLst>
              <a:ext uri="{FF2B5EF4-FFF2-40B4-BE49-F238E27FC236}">
                <a16:creationId xmlns:a16="http://schemas.microsoft.com/office/drawing/2014/main" id="{B11E0A1F-5920-41C3-87F6-9A4614D0481C}"/>
              </a:ext>
            </a:extLst>
          </p:cNvPr>
          <p:cNvSpPr txBox="1"/>
          <p:nvPr/>
        </p:nvSpPr>
        <p:spPr>
          <a:xfrm>
            <a:off x="302263" y="4260625"/>
            <a:ext cx="2165911"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Local</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54" name="직선 화살표 연결선 53">
            <a:extLst>
              <a:ext uri="{FF2B5EF4-FFF2-40B4-BE49-F238E27FC236}">
                <a16:creationId xmlns:a16="http://schemas.microsoft.com/office/drawing/2014/main" id="{59A7A73F-DE69-4663-AA93-AD2194780899}"/>
              </a:ext>
            </a:extLst>
          </p:cNvPr>
          <p:cNvCxnSpPr>
            <a:cxnSpLocks/>
            <a:stCxn id="41" idx="2"/>
          </p:cNvCxnSpPr>
          <p:nvPr/>
        </p:nvCxnSpPr>
        <p:spPr>
          <a:xfrm flipH="1">
            <a:off x="2937141" y="3476023"/>
            <a:ext cx="9561" cy="1137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787FA26-C871-4CA1-B0E3-EA097B1C96D6}"/>
              </a:ext>
            </a:extLst>
          </p:cNvPr>
          <p:cNvCxnSpPr>
            <a:cxnSpLocks/>
            <a:endCxn id="43" idx="2"/>
          </p:cNvCxnSpPr>
          <p:nvPr/>
        </p:nvCxnSpPr>
        <p:spPr>
          <a:xfrm flipV="1">
            <a:off x="6500506" y="3937141"/>
            <a:ext cx="0" cy="632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직사각형 55">
            <a:extLst>
              <a:ext uri="{FF2B5EF4-FFF2-40B4-BE49-F238E27FC236}">
                <a16:creationId xmlns:a16="http://schemas.microsoft.com/office/drawing/2014/main" id="{76214AA1-4455-4EF0-8F62-AC78B52611FA}"/>
              </a:ext>
            </a:extLst>
          </p:cNvPr>
          <p:cNvSpPr/>
          <p:nvPr/>
        </p:nvSpPr>
        <p:spPr>
          <a:xfrm>
            <a:off x="228600" y="1355419"/>
            <a:ext cx="8763000" cy="5121580"/>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7" name="TextBox 56">
            <a:extLst>
              <a:ext uri="{FF2B5EF4-FFF2-40B4-BE49-F238E27FC236}">
                <a16:creationId xmlns:a16="http://schemas.microsoft.com/office/drawing/2014/main" id="{32179CFE-538A-4BA7-A97C-942C96E565F5}"/>
              </a:ext>
            </a:extLst>
          </p:cNvPr>
          <p:cNvSpPr txBox="1"/>
          <p:nvPr/>
        </p:nvSpPr>
        <p:spPr>
          <a:xfrm>
            <a:off x="4023458" y="1143000"/>
            <a:ext cx="1534559" cy="420740"/>
          </a:xfrm>
          <a:prstGeom prst="rect">
            <a:avLst/>
          </a:prstGeom>
          <a:solidFill>
            <a:schemeClr val="bg1"/>
          </a:solid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VR System</a:t>
            </a:r>
            <a:endParaRPr kumimoji="0" lang="ko-KR" altLang="en-US" sz="18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58" name="직사각형 57">
            <a:extLst>
              <a:ext uri="{FF2B5EF4-FFF2-40B4-BE49-F238E27FC236}">
                <a16:creationId xmlns:a16="http://schemas.microsoft.com/office/drawing/2014/main" id="{B0044F24-1530-4BC9-8F28-E99D1DF8DEFA}"/>
              </a:ext>
            </a:extLst>
          </p:cNvPr>
          <p:cNvSpPr/>
          <p:nvPr/>
        </p:nvSpPr>
        <p:spPr>
          <a:xfrm>
            <a:off x="3671339" y="5833115"/>
            <a:ext cx="2238787" cy="31986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Data Processing Unit</a:t>
            </a:r>
            <a:endPar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59" name="직사각형 58">
            <a:extLst>
              <a:ext uri="{FF2B5EF4-FFF2-40B4-BE49-F238E27FC236}">
                <a16:creationId xmlns:a16="http://schemas.microsoft.com/office/drawing/2014/main" id="{ACDB467D-73B6-4F12-8FD4-12B2E03709C4}"/>
              </a:ext>
            </a:extLst>
          </p:cNvPr>
          <p:cNvSpPr/>
          <p:nvPr/>
        </p:nvSpPr>
        <p:spPr>
          <a:xfrm>
            <a:off x="1302926" y="5675339"/>
            <a:ext cx="6934697" cy="62804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05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0" name="TextBox 59">
            <a:extLst>
              <a:ext uri="{FF2B5EF4-FFF2-40B4-BE49-F238E27FC236}">
                <a16:creationId xmlns:a16="http://schemas.microsoft.com/office/drawing/2014/main" id="{C9E94D24-0D48-4B79-9D48-B1DDCC450B95}"/>
              </a:ext>
            </a:extLst>
          </p:cNvPr>
          <p:cNvSpPr txBox="1"/>
          <p:nvPr/>
        </p:nvSpPr>
        <p:spPr>
          <a:xfrm>
            <a:off x="302263" y="5384146"/>
            <a:ext cx="2403104"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Remote</a:t>
            </a: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 </a:t>
            </a:r>
            <a:r>
              <a:rPr kumimoji="0" lang="en-US" altLang="ko-KR"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Content Server</a:t>
            </a:r>
            <a:endPar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cxnSp>
        <p:nvCxnSpPr>
          <p:cNvPr id="61" name="직선 화살표 연결선 60">
            <a:extLst>
              <a:ext uri="{FF2B5EF4-FFF2-40B4-BE49-F238E27FC236}">
                <a16:creationId xmlns:a16="http://schemas.microsoft.com/office/drawing/2014/main" id="{8ED3B101-EFFC-4A48-846D-2F8B61F824E9}"/>
              </a:ext>
            </a:extLst>
          </p:cNvPr>
          <p:cNvCxnSpPr>
            <a:cxnSpLocks/>
          </p:cNvCxnSpPr>
          <p:nvPr/>
        </p:nvCxnSpPr>
        <p:spPr>
          <a:xfrm flipH="1">
            <a:off x="2928842" y="5197326"/>
            <a:ext cx="8299" cy="478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직선 화살표 연결선 61">
            <a:extLst>
              <a:ext uri="{FF2B5EF4-FFF2-40B4-BE49-F238E27FC236}">
                <a16:creationId xmlns:a16="http://schemas.microsoft.com/office/drawing/2014/main" id="{ACE5E21C-9161-4BDF-A0F7-7AAED22AC12C}"/>
              </a:ext>
            </a:extLst>
          </p:cNvPr>
          <p:cNvCxnSpPr>
            <a:cxnSpLocks/>
          </p:cNvCxnSpPr>
          <p:nvPr/>
        </p:nvCxnSpPr>
        <p:spPr>
          <a:xfrm flipV="1">
            <a:off x="6500506" y="5197326"/>
            <a:ext cx="0" cy="4780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95CCC6D-3E8B-4450-B6D4-04C925FFA8DB}"/>
              </a:ext>
            </a:extLst>
          </p:cNvPr>
          <p:cNvSpPr txBox="1"/>
          <p:nvPr/>
        </p:nvSpPr>
        <p:spPr>
          <a:xfrm>
            <a:off x="2593529" y="2744633"/>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①</a:t>
            </a:r>
          </a:p>
        </p:txBody>
      </p:sp>
      <p:sp>
        <p:nvSpPr>
          <p:cNvPr id="64" name="TextBox 63">
            <a:extLst>
              <a:ext uri="{FF2B5EF4-FFF2-40B4-BE49-F238E27FC236}">
                <a16:creationId xmlns:a16="http://schemas.microsoft.com/office/drawing/2014/main" id="{0FAAE41C-B321-46D2-8065-C645E6899E77}"/>
              </a:ext>
            </a:extLst>
          </p:cNvPr>
          <p:cNvSpPr txBox="1"/>
          <p:nvPr/>
        </p:nvSpPr>
        <p:spPr>
          <a:xfrm>
            <a:off x="2593529" y="37361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②</a:t>
            </a:r>
          </a:p>
        </p:txBody>
      </p:sp>
      <p:sp>
        <p:nvSpPr>
          <p:cNvPr id="65" name="TextBox 64">
            <a:extLst>
              <a:ext uri="{FF2B5EF4-FFF2-40B4-BE49-F238E27FC236}">
                <a16:creationId xmlns:a16="http://schemas.microsoft.com/office/drawing/2014/main" id="{6F2F7619-7C1C-43A4-9AE0-55D142855E4A}"/>
              </a:ext>
            </a:extLst>
          </p:cNvPr>
          <p:cNvSpPr txBox="1"/>
          <p:nvPr/>
        </p:nvSpPr>
        <p:spPr>
          <a:xfrm>
            <a:off x="2593529" y="52785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③</a:t>
            </a:r>
          </a:p>
        </p:txBody>
      </p:sp>
      <p:sp>
        <p:nvSpPr>
          <p:cNvPr id="66" name="TextBox 65">
            <a:extLst>
              <a:ext uri="{FF2B5EF4-FFF2-40B4-BE49-F238E27FC236}">
                <a16:creationId xmlns:a16="http://schemas.microsoft.com/office/drawing/2014/main" id="{A83CFB5E-4A5E-4E8F-A25C-48B3B01E7326}"/>
              </a:ext>
            </a:extLst>
          </p:cNvPr>
          <p:cNvSpPr txBox="1"/>
          <p:nvPr/>
        </p:nvSpPr>
        <p:spPr>
          <a:xfrm>
            <a:off x="6510067" y="5278554"/>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④</a:t>
            </a:r>
          </a:p>
        </p:txBody>
      </p:sp>
      <p:sp>
        <p:nvSpPr>
          <p:cNvPr id="67" name="TextBox 66">
            <a:extLst>
              <a:ext uri="{FF2B5EF4-FFF2-40B4-BE49-F238E27FC236}">
                <a16:creationId xmlns:a16="http://schemas.microsoft.com/office/drawing/2014/main" id="{920FA5DC-9CB0-4A14-91B6-091A83F462B6}"/>
              </a:ext>
            </a:extLst>
          </p:cNvPr>
          <p:cNvSpPr txBox="1"/>
          <p:nvPr/>
        </p:nvSpPr>
        <p:spPr>
          <a:xfrm>
            <a:off x="6510067" y="4115429"/>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⑤</a:t>
            </a:r>
          </a:p>
        </p:txBody>
      </p:sp>
      <p:sp>
        <p:nvSpPr>
          <p:cNvPr id="68" name="TextBox 67">
            <a:extLst>
              <a:ext uri="{FF2B5EF4-FFF2-40B4-BE49-F238E27FC236}">
                <a16:creationId xmlns:a16="http://schemas.microsoft.com/office/drawing/2014/main" id="{41015667-0B80-4755-8D10-E8AADD75147B}"/>
              </a:ext>
            </a:extLst>
          </p:cNvPr>
          <p:cNvSpPr txBox="1"/>
          <p:nvPr/>
        </p:nvSpPr>
        <p:spPr>
          <a:xfrm>
            <a:off x="6510067" y="3335381"/>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⑥</a:t>
            </a:r>
          </a:p>
        </p:txBody>
      </p:sp>
      <p:sp>
        <p:nvSpPr>
          <p:cNvPr id="69" name="TextBox 68">
            <a:extLst>
              <a:ext uri="{FF2B5EF4-FFF2-40B4-BE49-F238E27FC236}">
                <a16:creationId xmlns:a16="http://schemas.microsoft.com/office/drawing/2014/main" id="{6F438312-1D76-4CE1-8E0F-A60A84438777}"/>
              </a:ext>
            </a:extLst>
          </p:cNvPr>
          <p:cNvSpPr txBox="1"/>
          <p:nvPr/>
        </p:nvSpPr>
        <p:spPr>
          <a:xfrm>
            <a:off x="6510067" y="2634780"/>
            <a:ext cx="405495" cy="341851"/>
          </a:xfrm>
          <a:prstGeom prst="rect">
            <a:avLst/>
          </a:prstGeom>
          <a:noFill/>
        </p:spPr>
        <p:txBody>
          <a:bodyPr wrap="none" rtlCol="0">
            <a:spAutoFit/>
          </a:bodyPr>
          <a:lstStyle/>
          <a:p>
            <a:pPr marL="0" marR="0" lvl="0" indent="0" algn="l" defTabSz="685800" rtl="0" eaLnBrk="1" fontAlgn="auto" latinLnBrk="1" hangingPunct="1">
              <a:lnSpc>
                <a:spcPct val="100000"/>
              </a:lnSpc>
              <a:spcBef>
                <a:spcPts val="0"/>
              </a:spcBef>
              <a:spcAft>
                <a:spcPts val="0"/>
              </a:spcAft>
              <a:buClrTx/>
              <a:buSzTx/>
              <a:buFontTx/>
              <a:buNone/>
              <a:tabLst/>
              <a:defRPr/>
            </a:pPr>
            <a:r>
              <a:rPr kumimoji="0" lang="ko-KR" altLang="en-US" sz="135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⑦</a:t>
            </a:r>
          </a:p>
        </p:txBody>
      </p:sp>
      <p:sp>
        <p:nvSpPr>
          <p:cNvPr id="70" name="TextBox 69">
            <a:extLst>
              <a:ext uri="{FF2B5EF4-FFF2-40B4-BE49-F238E27FC236}">
                <a16:creationId xmlns:a16="http://schemas.microsoft.com/office/drawing/2014/main" id="{CFDDB116-D9E7-462A-95AF-00635BDF91AB}"/>
              </a:ext>
            </a:extLst>
          </p:cNvPr>
          <p:cNvSpPr txBox="1"/>
          <p:nvPr/>
        </p:nvSpPr>
        <p:spPr>
          <a:xfrm>
            <a:off x="5835168" y="2668686"/>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71" name="TextBox 70">
            <a:extLst>
              <a:ext uri="{FF2B5EF4-FFF2-40B4-BE49-F238E27FC236}">
                <a16:creationId xmlns:a16="http://schemas.microsoft.com/office/drawing/2014/main" id="{8350249C-B7B8-42EB-99B2-74007F403A5D}"/>
              </a:ext>
            </a:extLst>
          </p:cNvPr>
          <p:cNvSpPr txBox="1"/>
          <p:nvPr/>
        </p:nvSpPr>
        <p:spPr>
          <a:xfrm>
            <a:off x="4617386" y="3365257"/>
            <a:ext cx="1885453" cy="261610"/>
          </a:xfrm>
          <a:prstGeom prst="rect">
            <a:avLst/>
          </a:prstGeom>
          <a:noFill/>
        </p:spPr>
        <p:txBody>
          <a:bodyPr wrap="non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90Hz OLED Display 11ms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72" name="TextBox 71">
            <a:extLst>
              <a:ext uri="{FF2B5EF4-FFF2-40B4-BE49-F238E27FC236}">
                <a16:creationId xmlns:a16="http://schemas.microsoft.com/office/drawing/2014/main" id="{A55BCD69-BA48-4EEA-9846-01E18FDDFD36}"/>
              </a:ext>
            </a:extLst>
          </p:cNvPr>
          <p:cNvSpPr txBox="1"/>
          <p:nvPr/>
        </p:nvSpPr>
        <p:spPr>
          <a:xfrm>
            <a:off x="5910126" y="5857880"/>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73" name="TextBox 72">
            <a:extLst>
              <a:ext uri="{FF2B5EF4-FFF2-40B4-BE49-F238E27FC236}">
                <a16:creationId xmlns:a16="http://schemas.microsoft.com/office/drawing/2014/main" id="{7AB79A05-0886-491A-ABD0-FD0A052D8F18}"/>
              </a:ext>
            </a:extLst>
          </p:cNvPr>
          <p:cNvSpPr txBox="1"/>
          <p:nvPr/>
        </p:nvSpPr>
        <p:spPr>
          <a:xfrm>
            <a:off x="1903677" y="3153493"/>
            <a:ext cx="753813"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1ms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74" name="TextBox 73">
            <a:extLst>
              <a:ext uri="{FF2B5EF4-FFF2-40B4-BE49-F238E27FC236}">
                <a16:creationId xmlns:a16="http://schemas.microsoft.com/office/drawing/2014/main" id="{BC0EA93B-7E52-49C2-AC1E-F60459E825A0}"/>
              </a:ext>
            </a:extLst>
          </p:cNvPr>
          <p:cNvSpPr txBox="1"/>
          <p:nvPr/>
        </p:nvSpPr>
        <p:spPr>
          <a:xfrm>
            <a:off x="5910126" y="4757391"/>
            <a:ext cx="540756" cy="261610"/>
          </a:xfrm>
          <a:prstGeom prst="rect">
            <a:avLst/>
          </a:prstGeom>
          <a:noFill/>
        </p:spPr>
        <p:txBody>
          <a:bodyPr wrap="square" rtlCol="0">
            <a:sp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2ms</a:t>
            </a:r>
            <a:endParaRPr kumimoji="0" lang="ko-KR" altLang="en-US" sz="11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sp>
        <p:nvSpPr>
          <p:cNvPr id="3" name="바닥글 개체 틀 2">
            <a:extLst>
              <a:ext uri="{FF2B5EF4-FFF2-40B4-BE49-F238E27FC236}">
                <a16:creationId xmlns:a16="http://schemas.microsoft.com/office/drawing/2014/main" id="{5718B463-E274-46BC-98BB-94C4A2C2EFB4}"/>
              </a:ext>
            </a:extLst>
          </p:cNvPr>
          <p:cNvSpPr>
            <a:spLocks noGrp="1"/>
          </p:cNvSpPr>
          <p:nvPr>
            <p:ph type="ftr" sz="quarter" idx="10"/>
          </p:nvPr>
        </p:nvSpPr>
        <p:spPr/>
        <p:txBody>
          <a:bodyPr/>
          <a:lstStyle/>
          <a:p>
            <a:pPr>
              <a:defRPr/>
            </a:pPr>
            <a:r>
              <a:rPr lang="en-US" altLang="pl-PL"/>
              <a:t>24-19-0016-00-0000</a:t>
            </a:r>
            <a:endParaRPr lang="en-US" altLang="pl-PL" dirty="0"/>
          </a:p>
        </p:txBody>
      </p:sp>
      <p:sp>
        <p:nvSpPr>
          <p:cNvPr id="4" name="슬라이드 번호 개체 틀 3">
            <a:extLst>
              <a:ext uri="{FF2B5EF4-FFF2-40B4-BE49-F238E27FC236}">
                <a16:creationId xmlns:a16="http://schemas.microsoft.com/office/drawing/2014/main" id="{03BE86F7-FA25-4C72-B4F5-A42C53A1FB15}"/>
              </a:ext>
            </a:extLst>
          </p:cNvPr>
          <p:cNvSpPr>
            <a:spLocks noGrp="1"/>
          </p:cNvSpPr>
          <p:nvPr>
            <p:ph type="sldNum" sz="quarter" idx="11"/>
          </p:nvPr>
        </p:nvSpPr>
        <p:spPr/>
        <p:txBody>
          <a:bodyPr/>
          <a:lstStyle/>
          <a:p>
            <a:fld id="{E4B7F7BD-A5A2-4213-8228-10088B94EF0F}" type="slidenum">
              <a:rPr lang="en-US" altLang="pl-PL" smtClean="0"/>
              <a:pPr/>
              <a:t>9</a:t>
            </a:fld>
            <a:endParaRPr lang="en-US" altLang="pl-PL"/>
          </a:p>
        </p:txBody>
      </p:sp>
    </p:spTree>
    <p:extLst>
      <p:ext uri="{BB962C8B-B14F-4D97-AF65-F5344CB8AC3E}">
        <p14:creationId xmlns:p14="http://schemas.microsoft.com/office/powerpoint/2010/main" val="3883080588"/>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C:\USERS\USERINF\MSOFFICE\TEMPLATE\blank presentation.pot</Template>
  <TotalTime>1076</TotalTime>
  <Pages>15</Pages>
  <Words>1312</Words>
  <Application>Microsoft Office PowerPoint</Application>
  <PresentationFormat>Letter 용지(8.5x11in)</PresentationFormat>
  <Paragraphs>229</Paragraphs>
  <Slides>15</Slides>
  <Notes>2</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15</vt:i4>
      </vt:variant>
    </vt:vector>
  </HeadingPairs>
  <TitlesOfParts>
    <vt:vector size="26" baseType="lpstr">
      <vt:lpstr>Helvetica Neue</vt:lpstr>
      <vt:lpstr>Rotis Sans Serif for Nokia</vt:lpstr>
      <vt:lpstr>나눔스퀘어OTF</vt:lpstr>
      <vt:lpstr>맑은 고딕</vt:lpstr>
      <vt:lpstr>Arial</vt:lpstr>
      <vt:lpstr>Calibri</vt:lpstr>
      <vt:lpstr>Cambria Math</vt:lpstr>
      <vt:lpstr>Times</vt:lpstr>
      <vt:lpstr>Times New Roman</vt:lpstr>
      <vt:lpstr>Wingdings</vt:lpstr>
      <vt:lpstr>blank presentation</vt:lpstr>
      <vt:lpstr>PowerPoint 프레젠테이션</vt:lpstr>
      <vt:lpstr>PowerPoint 프레젠테이션</vt:lpstr>
      <vt:lpstr>VR HMD Display Specifications</vt:lpstr>
      <vt:lpstr>VR HMD Display Considerations</vt:lpstr>
      <vt:lpstr>Reason to Reduce VR Sickness</vt:lpstr>
      <vt:lpstr>VR Sickness = Sensory Conflict</vt:lpstr>
      <vt:lpstr>Suggested VR Sickness Solution</vt:lpstr>
      <vt:lpstr>Motion to Photon Latency</vt:lpstr>
      <vt:lpstr>MTP Latency Components</vt:lpstr>
      <vt:lpstr>VR Display Types</vt:lpstr>
      <vt:lpstr>Pixel Structures</vt:lpstr>
      <vt:lpstr>Resolution: Video Bandwidth</vt:lpstr>
      <vt:lpstr>Resolution: Bandwidth Requirements</vt:lpstr>
      <vt:lpstr>Refresh Rate: Flickering Effect</vt:lpstr>
      <vt:lpstr>Summary</vt:lpstr>
    </vt:vector>
  </TitlesOfParts>
  <Company>802.21 WG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802.21 WG Presentation Template</dc:title>
  <dc:creator>Michael G. Williams</dc:creator>
  <cp:lastModifiedBy>Jeong Sangkwon</cp:lastModifiedBy>
  <cp:revision>111</cp:revision>
  <cp:lastPrinted>1999-04-27T06:51:51Z</cp:lastPrinted>
  <dcterms:created xsi:type="dcterms:W3CDTF">2004-05-12T03:24:18Z</dcterms:created>
  <dcterms:modified xsi:type="dcterms:W3CDTF">2019-07-03T02:01:06Z</dcterms:modified>
</cp:coreProperties>
</file>