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27"/>
  </p:notesMasterIdLst>
  <p:handoutMasterIdLst>
    <p:handoutMasterId r:id="rId28"/>
  </p:handoutMasterIdLst>
  <p:sldIdLst>
    <p:sldId id="258" r:id="rId2"/>
    <p:sldId id="500" r:id="rId3"/>
    <p:sldId id="285" r:id="rId4"/>
    <p:sldId id="270" r:id="rId5"/>
    <p:sldId id="495" r:id="rId6"/>
    <p:sldId id="477" r:id="rId7"/>
    <p:sldId id="478" r:id="rId8"/>
    <p:sldId id="482" r:id="rId9"/>
    <p:sldId id="503" r:id="rId10"/>
    <p:sldId id="448" r:id="rId11"/>
    <p:sldId id="415" r:id="rId12"/>
    <p:sldId id="457" r:id="rId13"/>
    <p:sldId id="459" r:id="rId14"/>
    <p:sldId id="487" r:id="rId15"/>
    <p:sldId id="493" r:id="rId16"/>
    <p:sldId id="486" r:id="rId17"/>
    <p:sldId id="504" r:id="rId18"/>
    <p:sldId id="501" r:id="rId19"/>
    <p:sldId id="508" r:id="rId20"/>
    <p:sldId id="506" r:id="rId21"/>
    <p:sldId id="475" r:id="rId22"/>
    <p:sldId id="494" r:id="rId23"/>
    <p:sldId id="433" r:id="rId24"/>
    <p:sldId id="474" r:id="rId25"/>
    <p:sldId id="507" r:id="rId26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335" autoAdjust="0"/>
    <p:restoredTop sz="94099" autoAdjust="0"/>
  </p:normalViewPr>
  <p:slideViewPr>
    <p:cSldViewPr>
      <p:cViewPr varScale="1">
        <p:scale>
          <a:sx n="57" d="100"/>
          <a:sy n="57" d="100"/>
        </p:scale>
        <p:origin x="96" y="6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131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85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802.24-19-0020r0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36-02-IoTg-internet-of-things-iot-overview-white-paper-draft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9/24-19-0017-00-0000-ieee-802-architecture-and-vertical-applications-white-paper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/>
          <a:p>
            <a:r>
              <a:rPr lang="en-US" altLang="en-US" sz="3600" dirty="0"/>
              <a:t>802.24 Vertical Applications TAG</a:t>
            </a:r>
            <a:br>
              <a:rPr lang="en-US" altLang="en-US" sz="3600" dirty="0"/>
            </a:br>
            <a:r>
              <a:rPr lang="en-US" altLang="en-US" sz="3600" dirty="0"/>
              <a:t>Closing Report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2019 </a:t>
            </a:r>
          </a:p>
          <a:p>
            <a:endParaRPr lang="en-US" dirty="0"/>
          </a:p>
          <a:p>
            <a:r>
              <a:rPr lang="en-US" dirty="0"/>
              <a:t>Vienna, Austria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802.24.2</a:t>
            </a:r>
            <a:br>
              <a:rPr lang="en-US" dirty="0"/>
            </a:br>
            <a:r>
              <a:rPr lang="en-US" dirty="0"/>
              <a:t>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184666"/>
          </a:xfrm>
        </p:spPr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2614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 Regulatory Items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4400" y="1676402"/>
            <a:ext cx="10439400" cy="4799013"/>
          </a:xfrm>
        </p:spPr>
        <p:txBody>
          <a:bodyPr>
            <a:normAutofit fontScale="85000" lnSpcReduction="20000"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Update from 802.18 – Jay Holcomb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Items related to verticals:</a:t>
            </a:r>
          </a:p>
          <a:p>
            <a:pPr lvl="1"/>
            <a:r>
              <a:rPr lang="en-US" dirty="0"/>
              <a:t>802.15.3d TAG updating ITU-R report on THz</a:t>
            </a:r>
          </a:p>
          <a:p>
            <a:pPr lvl="1"/>
            <a:r>
              <a:rPr lang="en-US" dirty="0"/>
              <a:t>Preparation for WRC-19 – providing 802 viewpoints</a:t>
            </a:r>
          </a:p>
          <a:p>
            <a:pPr lvl="1"/>
            <a:r>
              <a:rPr lang="en-US" dirty="0"/>
              <a:t>APT and Malaysia report for WRC</a:t>
            </a:r>
          </a:p>
          <a:p>
            <a:pPr lvl="1"/>
            <a:endParaRPr lang="en-US" dirty="0"/>
          </a:p>
          <a:p>
            <a:r>
              <a:rPr lang="en-US" dirty="0"/>
              <a:t>Any similar actions for VHF and UHF?  FCC seeks specific comments on 3.7-4.2 GHz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9938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10210800" cy="4343400"/>
          </a:xfrm>
        </p:spPr>
        <p:txBody>
          <a:bodyPr>
            <a:normAutofit/>
          </a:bodyPr>
          <a:lstStyle/>
          <a:p>
            <a:r>
              <a:rPr lang="en-US" dirty="0"/>
              <a:t>Status and development of IoT White paper</a:t>
            </a:r>
          </a:p>
          <a:p>
            <a:pPr lvl="1"/>
            <a:r>
              <a:rPr lang="en-US" dirty="0">
                <a:hlinkClick r:id="rId2"/>
              </a:rPr>
              <a:t>802.24-17-0036r2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Review and next steps: July 2019</a:t>
            </a:r>
          </a:p>
          <a:p>
            <a:pPr lvl="1"/>
            <a:r>
              <a:rPr lang="en-US" dirty="0"/>
              <a:t>Ludwig Winkel will provide an update on IEEE </a:t>
            </a:r>
            <a:r>
              <a:rPr lang="en-US" dirty="0" err="1"/>
              <a:t>Std</a:t>
            </a:r>
            <a:r>
              <a:rPr lang="en-US" dirty="0"/>
              <a:t> 2413 and IEC topics</a:t>
            </a:r>
          </a:p>
          <a:p>
            <a:pPr lvl="1"/>
            <a:r>
              <a:rPr lang="en-US" dirty="0"/>
              <a:t>The TAG will continue to re-structure and seek contributions with more wireless WG materials. </a:t>
            </a:r>
          </a:p>
          <a:p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184666"/>
          </a:xfrm>
        </p:spPr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9961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7F1B7-3D33-442D-B5D3-777E6F16A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engagement in TG2 IoT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10C3B-E035-45EA-A195-255328F6C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Discussion on plan and new activities for IoT task group and broader engagement</a:t>
            </a:r>
          </a:p>
          <a:p>
            <a:r>
              <a:rPr lang="en-US" dirty="0"/>
              <a:t>What are the IoT activities in IEEE 802?</a:t>
            </a:r>
          </a:p>
          <a:p>
            <a:pPr lvl="1"/>
            <a:r>
              <a:rPr lang="en-US" dirty="0"/>
              <a:t>802.15.4 – Wi-SUN is going after IoT in addition to Smart Grid</a:t>
            </a:r>
          </a:p>
          <a:p>
            <a:pPr lvl="1"/>
            <a:r>
              <a:rPr lang="en-US" dirty="0"/>
              <a:t>802.15.4w – LPWA another IoT focus</a:t>
            </a:r>
          </a:p>
          <a:p>
            <a:pPr lvl="1"/>
            <a:r>
              <a:rPr lang="en-US" dirty="0"/>
              <a:t>802.11ah (</a:t>
            </a:r>
            <a:r>
              <a:rPr lang="en-US" dirty="0" err="1"/>
              <a:t>Halow</a:t>
            </a:r>
            <a:r>
              <a:rPr lang="en-US" dirty="0"/>
              <a:t>), 802.11ba (WUR)</a:t>
            </a:r>
          </a:p>
          <a:p>
            <a:r>
              <a:rPr lang="en-US" dirty="0"/>
              <a:t>Can we find volunteers to contribute to IoT white paper?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9C60E-93D7-40F3-970F-022FE9196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184666"/>
          </a:xfrm>
        </p:spPr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35CB93-42E2-403B-9D03-68B8D8912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3319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4F296-D417-4FB9-AF89-53595AABC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Pair Ethernet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42A43-33C7-45A4-9576-DB9D0F161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Draft was returned from IEEE editors for TAG Review</a:t>
            </a:r>
          </a:p>
          <a:p>
            <a:r>
              <a:rPr lang="en-US" dirty="0"/>
              <a:t>Chris </a:t>
            </a:r>
            <a:r>
              <a:rPr lang="en-US" dirty="0" err="1"/>
              <a:t>DiMinico</a:t>
            </a:r>
            <a:r>
              <a:rPr lang="en-US" dirty="0"/>
              <a:t> was not available, but will provide edits and respond back to IEEE Editor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C682E7-3593-413C-A728-311E082EB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3F6A7C-51A0-4235-ACC2-363D27DB6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840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456F2-DD6B-422D-A338-7198FE67D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</a:t>
            </a:r>
            <a:r>
              <a:rPr lang="en-US" dirty="0" err="1"/>
              <a:t>Std</a:t>
            </a:r>
            <a:r>
              <a:rPr lang="en-US" dirty="0"/>
              <a:t> 2413 IoT Architecture Standard Liaison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DAA9F-21D6-4D6D-A642-C160F1CFF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IEEE </a:t>
            </a:r>
            <a:r>
              <a:rPr lang="en-US" dirty="0" err="1"/>
              <a:t>Std</a:t>
            </a:r>
            <a:r>
              <a:rPr lang="en-US" dirty="0"/>
              <a:t> 2413 has been approved by </a:t>
            </a:r>
            <a:r>
              <a:rPr lang="en-US" dirty="0" err="1"/>
              <a:t>RevCom</a:t>
            </a:r>
            <a:r>
              <a:rPr lang="en-US" dirty="0"/>
              <a:t> as of May 21, 2019</a:t>
            </a:r>
          </a:p>
          <a:p>
            <a:endParaRPr lang="en-US" dirty="0"/>
          </a:p>
          <a:p>
            <a:r>
              <a:rPr lang="en-US" dirty="0"/>
              <a:t>Last SB Draft is available in 802.24 Private Area</a:t>
            </a:r>
          </a:p>
          <a:p>
            <a:endParaRPr lang="en-US" dirty="0"/>
          </a:p>
          <a:p>
            <a:r>
              <a:rPr lang="en-US" dirty="0"/>
              <a:t>Covers multiple application domains</a:t>
            </a:r>
          </a:p>
          <a:p>
            <a:r>
              <a:rPr lang="en-US" dirty="0"/>
              <a:t>Maps to architecture framework</a:t>
            </a:r>
          </a:p>
          <a:p>
            <a:pPr lvl="1"/>
            <a:r>
              <a:rPr lang="en-US" dirty="0"/>
              <a:t>Used ISO/IEC/IEEE 42010 document to reference how to describe an architectural framework. </a:t>
            </a:r>
          </a:p>
          <a:p>
            <a:pPr lvl="1"/>
            <a:r>
              <a:rPr lang="en-US" dirty="0"/>
              <a:t>2413 provided feedback to architecture reference WG</a:t>
            </a:r>
          </a:p>
          <a:p>
            <a:pPr lvl="1"/>
            <a:endParaRPr lang="en-US" dirty="0"/>
          </a:p>
          <a:p>
            <a:r>
              <a:rPr lang="en-US" dirty="0"/>
              <a:t>SEG8 provided report to IEC SMB</a:t>
            </a:r>
          </a:p>
          <a:p>
            <a:pPr lvl="1"/>
            <a:r>
              <a:rPr lang="en-US" dirty="0"/>
              <a:t>SEG is proposing to create a System Committee on communication networks. </a:t>
            </a:r>
          </a:p>
          <a:p>
            <a:pPr lvl="1"/>
            <a:r>
              <a:rPr lang="en-US" dirty="0"/>
              <a:t>Decision will be made soon, but will take months to establish – check in early 2020. </a:t>
            </a:r>
          </a:p>
          <a:p>
            <a:pPr lvl="1"/>
            <a:r>
              <a:rPr lang="en-US" dirty="0"/>
              <a:t>Plan to establish a liaison with “IEC System Committee” on communications network. </a:t>
            </a:r>
          </a:p>
          <a:p>
            <a:pPr lvl="1"/>
            <a:r>
              <a:rPr lang="en-US" dirty="0"/>
              <a:t>System Committee does not make standards, but coordinates between standards groups, white papers, etc. </a:t>
            </a:r>
          </a:p>
          <a:p>
            <a:pPr lvl="1"/>
            <a:r>
              <a:rPr lang="en-US" dirty="0"/>
              <a:t>Action to check back with committee in March 2020 to see with SMB is formed, 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44878C-3D55-4F3A-8E55-FC0FAA00D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29EE79-D504-4905-ACA2-9B90D4DA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911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001C9-E376-4DF8-9BF6-60901B3E1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Integration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2CF68-157A-4033-BD60-D52BEAC9A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Proposed Title:</a:t>
            </a:r>
          </a:p>
          <a:p>
            <a:pPr lvl="1"/>
            <a:r>
              <a:rPr lang="en-US" dirty="0"/>
              <a:t>IEEE 802 Solutions for Vertical Applications White Paper</a:t>
            </a:r>
          </a:p>
          <a:p>
            <a:r>
              <a:rPr lang="en-US" dirty="0"/>
              <a:t>Review Draft Outline of White Paper based on discussion points from last two meetings</a:t>
            </a:r>
          </a:p>
          <a:p>
            <a:pPr lvl="2"/>
            <a:r>
              <a:rPr lang="en-US" dirty="0">
                <a:hlinkClick r:id="rId2"/>
              </a:rPr>
              <a:t>IEEE802-24/19-0017r0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Volunteers requested provide text contributions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FF186-9736-43C3-9F71-8E8303898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D7872B-F5E7-41F6-9DDF-2B98B1C7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332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38832-FE16-4034-B4BC-5C87EF319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313E4-F861-4072-9A55-B74731730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802.1 started a PAR for a standardized engineering interface for configuration of TSN behavior in networks, which can be used by SDN. </a:t>
            </a:r>
          </a:p>
          <a:p>
            <a:pPr lvl="1"/>
            <a:r>
              <a:rPr lang="en-US" dirty="0"/>
              <a:t>This project will be 802.1Qdj</a:t>
            </a:r>
          </a:p>
          <a:p>
            <a:pPr lvl="1"/>
            <a:endParaRPr lang="en-US" dirty="0"/>
          </a:p>
          <a:p>
            <a:r>
              <a:rPr lang="en-US" dirty="0"/>
              <a:t>Ability to provide service assurance across best-effort networks</a:t>
            </a:r>
          </a:p>
          <a:p>
            <a:endParaRPr lang="en-US" dirty="0"/>
          </a:p>
          <a:p>
            <a:r>
              <a:rPr lang="en-US" dirty="0"/>
              <a:t>IEEE 802 delivers connectivity solutions over 9 orders of magnitude of data rate</a:t>
            </a:r>
          </a:p>
          <a:p>
            <a:pPr lvl="1"/>
            <a:r>
              <a:rPr lang="en-US" dirty="0"/>
              <a:t> </a:t>
            </a:r>
          </a:p>
          <a:p>
            <a:r>
              <a:rPr lang="en-US" dirty="0"/>
              <a:t>OPC-UA (Unified Architecture)</a:t>
            </a:r>
          </a:p>
          <a:p>
            <a:pPr lvl="1"/>
            <a:r>
              <a:rPr lang="en-US" dirty="0"/>
              <a:t>Industrial Automation, OPC Foundation. </a:t>
            </a:r>
          </a:p>
          <a:p>
            <a:pPr lvl="1"/>
            <a:r>
              <a:rPr lang="en-US" dirty="0"/>
              <a:t>Communication protocol independent access to devices</a:t>
            </a:r>
          </a:p>
          <a:p>
            <a:pPr lvl="1"/>
            <a:r>
              <a:rPr lang="en-US" dirty="0"/>
              <a:t>Abstracts the interface from control to device</a:t>
            </a:r>
          </a:p>
          <a:p>
            <a:pPr lvl="1"/>
            <a:r>
              <a:rPr lang="en-US" dirty="0"/>
              <a:t>Described in IEC 62541</a:t>
            </a:r>
          </a:p>
          <a:p>
            <a:pPr lvl="1"/>
            <a:endParaRPr lang="en-US" dirty="0"/>
          </a:p>
          <a:p>
            <a:r>
              <a:rPr lang="en-US" dirty="0"/>
              <a:t>Describe what IEEE 802 does well</a:t>
            </a:r>
          </a:p>
          <a:p>
            <a:r>
              <a:rPr lang="en-US" dirty="0"/>
              <a:t>Describe the gaps where IEEE 802 could better support </a:t>
            </a:r>
            <a:r>
              <a:rPr lang="en-US"/>
              <a:t>vertical applications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8FD037-7A27-43FC-B55C-2BC1E78D7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1C00EA-FC89-4730-B655-91A3692DC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6803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802.24</a:t>
            </a:r>
            <a:br>
              <a:rPr lang="en-US" dirty="0"/>
            </a:br>
            <a:r>
              <a:rPr lang="en-US" dirty="0"/>
              <a:t>TAG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184666"/>
          </a:xfrm>
        </p:spPr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893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CA8FD-16D4-4ADC-9D8C-560B5B08F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Licensed Narrowband Amendment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AFEDB-B60E-4600-9B04-7ED03AB86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24 people met to discuss possibility of Narrowband data standard for licensed spectrum at UTC Ft. Worth</a:t>
            </a:r>
          </a:p>
          <a:p>
            <a:pPr lvl="1"/>
            <a:r>
              <a:rPr lang="en-US" dirty="0"/>
              <a:t>Possibly an amendment of 802.16s</a:t>
            </a:r>
          </a:p>
          <a:p>
            <a:r>
              <a:rPr lang="en-US" dirty="0" err="1"/>
              <a:t>Ondas</a:t>
            </a:r>
            <a:r>
              <a:rPr lang="en-US" dirty="0"/>
              <a:t> Networks, GE, Motorola, CML and other vendors. </a:t>
            </a:r>
          </a:p>
          <a:p>
            <a:r>
              <a:rPr lang="en-US" dirty="0"/>
              <a:t>Potential to bring 802.16 out of hibernation for amendment?</a:t>
            </a:r>
          </a:p>
          <a:p>
            <a:r>
              <a:rPr lang="en-US" dirty="0"/>
              <a:t>Schedule ad-hoc Teleconferences for PAR development</a:t>
            </a:r>
          </a:p>
          <a:p>
            <a:pPr lvl="1"/>
            <a:r>
              <a:rPr lang="en-US" dirty="0"/>
              <a:t>Propose August 5, at 1pm Pacific, 4pm Eastern for 1 hour</a:t>
            </a:r>
          </a:p>
          <a:p>
            <a:pPr lvl="1"/>
            <a:r>
              <a:rPr lang="en-US" dirty="0"/>
              <a:t>Post to reflector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D6BD1A-E17C-4934-BF72-F9550CCD0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44E28A-0E40-449E-989A-FEA66DFC9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6095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439400" cy="4495800"/>
          </a:xfrm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Tim Godfrey</a:t>
            </a:r>
          </a:p>
          <a:p>
            <a:pPr lvl="1"/>
            <a:r>
              <a:rPr lang="en-US" altLang="en-US" sz="2900" dirty="0"/>
              <a:t>Secretary &amp; TAG Vice Chair: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27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/>
              <a:t>24-19-0013-00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Monday PM2		24.1	</a:t>
            </a:r>
          </a:p>
          <a:p>
            <a:pPr lvl="1"/>
            <a:r>
              <a:rPr lang="en-US" altLang="en-US" dirty="0"/>
              <a:t>Tuesday PM2		24.2</a:t>
            </a:r>
          </a:p>
          <a:p>
            <a:pPr lvl="1"/>
            <a:r>
              <a:rPr lang="en-US" altLang="en-US" dirty="0"/>
              <a:t>Thursday PM2		24.1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Manual attendance tracking for 802.1 &amp; 802.3 members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3464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A54AD5A-A55D-4AB0-976C-422B99F22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TSN White Paper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FE32169-9973-48CC-94BF-8ADF0329C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Publishers have provided first draft of TSN White Paper in preparation for publishing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95C0F8-6F8D-4842-9E7B-41B2D6D76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2A81EC-396E-497A-9424-7FEA8C83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00193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B0C0A-4CF0-4BE5-A8BA-E99B82019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“Low latency”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DD10A-D17A-4D19-ACDF-E56AB68C1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515600" cy="41148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Achieving low latency with IEEE 802 standards</a:t>
            </a:r>
          </a:p>
          <a:p>
            <a:pPr lvl="1"/>
            <a:r>
              <a:rPr lang="en-US" dirty="0"/>
              <a:t>Including wired and wireless communications</a:t>
            </a:r>
          </a:p>
          <a:p>
            <a:pPr lvl="1"/>
            <a:r>
              <a:rPr lang="en-US" dirty="0"/>
              <a:t>An alternative (or complement) to 5G URLLC</a:t>
            </a:r>
          </a:p>
          <a:p>
            <a:r>
              <a:rPr lang="en-US" dirty="0"/>
              <a:t>A set of vertical applications enabled by low latency</a:t>
            </a:r>
          </a:p>
          <a:p>
            <a:r>
              <a:rPr lang="en-US" dirty="0"/>
              <a:t>The challenges of reliable low latency in unlicensed spectrum.  </a:t>
            </a:r>
          </a:p>
          <a:p>
            <a:pPr lvl="1"/>
            <a:r>
              <a:rPr lang="en-US" dirty="0"/>
              <a:t>Adapting TSN’s “FRER” feature</a:t>
            </a:r>
          </a:p>
          <a:p>
            <a:pPr lvl="1"/>
            <a:r>
              <a:rPr lang="en-US" dirty="0"/>
              <a:t>Adapting 802 wireless to licensed spectrum?</a:t>
            </a:r>
          </a:p>
          <a:p>
            <a:pPr lvl="1"/>
            <a:r>
              <a:rPr lang="en-US" dirty="0"/>
              <a:t>Operating over multiple bands or channels?</a:t>
            </a:r>
          </a:p>
          <a:p>
            <a:r>
              <a:rPr lang="en-US" dirty="0"/>
              <a:t>Special cases for high data rates for immersive video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43921C-5A9E-4DC6-A37F-41CCD028B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EB8714-5E0B-4F8F-992B-5DCC1227A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6394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C89D2-0202-49F6-BCC6-172EAC1F1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“Low latency”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C01EF-0306-46D5-88B6-C7CDDAE2C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Edited draft with revision marks uploaded as 19-0003r3</a:t>
            </a:r>
          </a:p>
          <a:p>
            <a:endParaRPr lang="en-US" dirty="0"/>
          </a:p>
          <a:p>
            <a:r>
              <a:rPr lang="en-US" dirty="0"/>
              <a:t>Clean Draft 0003r4 </a:t>
            </a:r>
          </a:p>
          <a:p>
            <a:r>
              <a:rPr lang="en-US" dirty="0"/>
              <a:t>Dillon will edit the ARVR section as 0003r5</a:t>
            </a:r>
          </a:p>
          <a:p>
            <a:r>
              <a:rPr lang="en-US" dirty="0"/>
              <a:t>Oliver can review and make further contribution after r5</a:t>
            </a:r>
          </a:p>
          <a:p>
            <a:r>
              <a:rPr lang="en-US" dirty="0"/>
              <a:t>Ben will make text contribution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2E5E79-1175-411E-8A70-E890417C5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229E10-BB67-4BD2-B55B-06AE098F6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28739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02191-6511-409F-B8EC-587DAD486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802.15.4g and 802.11ah Coexistence (802.19.3)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45354-A845-4E5D-BB30-0B1066A95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72281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802.24 will develop a whitepaper/document for application-specific use cases. Identifying where each standard is most suitable, and how to make best use of other changes. </a:t>
            </a:r>
          </a:p>
          <a:p>
            <a:pPr lvl="2"/>
            <a:r>
              <a:rPr lang="en-US" dirty="0"/>
              <a:t>Identify use cases where 802.15.4g is not sufficient and both are needed</a:t>
            </a:r>
          </a:p>
          <a:p>
            <a:pPr lvl="2"/>
            <a:r>
              <a:rPr lang="en-US" dirty="0"/>
              <a:t>Could be choices of applications, channel guidelines, duty cycle,</a:t>
            </a:r>
          </a:p>
          <a:p>
            <a:pPr lvl="2"/>
            <a:r>
              <a:rPr lang="en-US" dirty="0"/>
              <a:t>Avoid perception that 802 standards are unable to coexist</a:t>
            </a:r>
          </a:p>
          <a:p>
            <a:pPr lvl="2"/>
            <a:r>
              <a:rPr lang="en-US" dirty="0"/>
              <a:t>Evaluate and describe potential application-level implications of delay/latency increases due to mutual interference</a:t>
            </a:r>
          </a:p>
          <a:p>
            <a:pPr lvl="2"/>
            <a:endParaRPr lang="en-US" dirty="0"/>
          </a:p>
          <a:p>
            <a:r>
              <a:rPr lang="en-US" dirty="0"/>
              <a:t>802.19.3 project schedule: </a:t>
            </a:r>
          </a:p>
          <a:p>
            <a:pPr lvl="1"/>
            <a:r>
              <a:rPr lang="en-US" dirty="0"/>
              <a:t>A draft ready by April</a:t>
            </a:r>
          </a:p>
          <a:p>
            <a:pPr lvl="1"/>
            <a:r>
              <a:rPr lang="en-US" dirty="0"/>
              <a:t>WG Ballot Sept 2019</a:t>
            </a:r>
          </a:p>
          <a:p>
            <a:pPr lvl="1"/>
            <a:r>
              <a:rPr lang="en-US" dirty="0"/>
              <a:t>SA Ballot November 2019</a:t>
            </a:r>
          </a:p>
          <a:p>
            <a:pPr lvl="1"/>
            <a:endParaRPr lang="en-US" dirty="0"/>
          </a:p>
          <a:p>
            <a:r>
              <a:rPr lang="en-US" dirty="0"/>
              <a:t>Not ready to start this yet – review again when 19.3 is in ballot in November.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02BF92-810B-4A60-862A-57EB0784A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FE62EA-9A88-4C9E-9BF9-8DE88BC11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07670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9947B-1EDB-4267-BCE9-FF9BB855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TAG Activity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52FBF-CC55-4915-9C7F-4AC2887D9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6680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Active</a:t>
            </a:r>
          </a:p>
          <a:p>
            <a:pPr lvl="1"/>
            <a:r>
              <a:rPr lang="en-US" dirty="0"/>
              <a:t>“Low latency” White Paper </a:t>
            </a:r>
          </a:p>
          <a:p>
            <a:pPr lvl="2"/>
            <a:r>
              <a:rPr lang="en-US" dirty="0"/>
              <a:t>Include AR/VR input from 802.21</a:t>
            </a:r>
          </a:p>
          <a:p>
            <a:pPr lvl="2"/>
            <a:r>
              <a:rPr lang="en-US" dirty="0"/>
              <a:t>Nendica FFIOT might also fit into this</a:t>
            </a:r>
          </a:p>
          <a:p>
            <a:pPr lvl="1"/>
            <a:r>
              <a:rPr lang="en-US" dirty="0"/>
              <a:t>“IEEE 802 Solutions for Vertical Applications White Paper”</a:t>
            </a:r>
          </a:p>
          <a:p>
            <a:pPr lvl="1"/>
            <a:r>
              <a:rPr lang="en-US" dirty="0"/>
              <a:t>Revisit 24.2 IoT White Paper – </a:t>
            </a:r>
          </a:p>
          <a:p>
            <a:pPr lvl="2"/>
            <a:r>
              <a:rPr lang="en-US" dirty="0"/>
              <a:t>Update on IEEE 2413 and on additional contributions on IEEE 802 wireless IoT standards</a:t>
            </a:r>
          </a:p>
          <a:p>
            <a:endParaRPr lang="en-US" dirty="0"/>
          </a:p>
          <a:p>
            <a:r>
              <a:rPr lang="en-US" dirty="0"/>
              <a:t>Future</a:t>
            </a:r>
          </a:p>
          <a:p>
            <a:pPr lvl="1"/>
            <a:r>
              <a:rPr lang="en-US" dirty="0"/>
              <a:t>A whitepaper/document for application-specific use cases of Sub 1GHz standards 802.15.4g and 802.11ah. Identifying where each standard is most suitable, and how to make best use of mechanisms proposed in 802.19.3 TG. </a:t>
            </a:r>
          </a:p>
          <a:p>
            <a:pPr lvl="2"/>
            <a:r>
              <a:rPr lang="en-US" dirty="0"/>
              <a:t>Can this also include applying 802.15.4s in sub-1GHz spectrum?</a:t>
            </a:r>
          </a:p>
          <a:p>
            <a:pPr lvl="2"/>
            <a:r>
              <a:rPr lang="en-US" dirty="0"/>
              <a:t>2020 project </a:t>
            </a:r>
          </a:p>
          <a:p>
            <a:pPr lvl="1"/>
            <a:r>
              <a:rPr lang="en-US" dirty="0"/>
              <a:t>Update of first Smart Grid white paper to address latest amendments of 802.15.4 u, v, w, x, y, </a:t>
            </a:r>
            <a:r>
              <a:rPr lang="en-US" dirty="0" err="1"/>
              <a:t>Revmd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BC836-DB99-4A9C-BF1F-70C5E50F7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CB22E-C047-418D-813A-FEEE7AD3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3419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439400" cy="4267200"/>
          </a:xfrm>
        </p:spPr>
        <p:txBody>
          <a:bodyPr>
            <a:normAutofit/>
          </a:bodyPr>
          <a:lstStyle/>
          <a:p>
            <a:r>
              <a:rPr lang="en-US" dirty="0"/>
              <a:t>Action Items from this meeting</a:t>
            </a:r>
          </a:p>
          <a:p>
            <a:pPr lvl="1"/>
            <a:r>
              <a:rPr lang="en-US" dirty="0"/>
              <a:t>Teleconference for discussion on narrow channel licensed wireless amendment. Post to reflector</a:t>
            </a:r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9008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D348FBA-D9E2-4BFA-BF05-67483D2539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78462"/>
              </p:ext>
            </p:extLst>
          </p:nvPr>
        </p:nvGraphicFramePr>
        <p:xfrm>
          <a:off x="685800" y="685800"/>
          <a:ext cx="10896600" cy="6073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1873">
                  <a:extLst>
                    <a:ext uri="{9D8B030D-6E8A-4147-A177-3AD203B41FA5}">
                      <a16:colId xmlns:a16="http://schemas.microsoft.com/office/drawing/2014/main" val="2832165503"/>
                    </a:ext>
                  </a:extLst>
                </a:gridCol>
                <a:gridCol w="7195416">
                  <a:extLst>
                    <a:ext uri="{9D8B030D-6E8A-4147-A177-3AD203B41FA5}">
                      <a16:colId xmlns:a16="http://schemas.microsoft.com/office/drawing/2014/main" val="758715618"/>
                    </a:ext>
                  </a:extLst>
                </a:gridCol>
                <a:gridCol w="1420777">
                  <a:extLst>
                    <a:ext uri="{9D8B030D-6E8A-4147-A177-3AD203B41FA5}">
                      <a16:colId xmlns:a16="http://schemas.microsoft.com/office/drawing/2014/main" val="1100922742"/>
                    </a:ext>
                  </a:extLst>
                </a:gridCol>
                <a:gridCol w="656661">
                  <a:extLst>
                    <a:ext uri="{9D8B030D-6E8A-4147-A177-3AD203B41FA5}">
                      <a16:colId xmlns:a16="http://schemas.microsoft.com/office/drawing/2014/main" val="3267383210"/>
                    </a:ext>
                  </a:extLst>
                </a:gridCol>
                <a:gridCol w="811873">
                  <a:extLst>
                    <a:ext uri="{9D8B030D-6E8A-4147-A177-3AD203B41FA5}">
                      <a16:colId xmlns:a16="http://schemas.microsoft.com/office/drawing/2014/main" val="1379029001"/>
                    </a:ext>
                  </a:extLst>
                </a:gridCol>
              </a:tblGrid>
              <a:tr h="18628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802.24 Agenda - July 2019, Vienna, Austria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7" marR="6777" marT="677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24-19-0013-02-0000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7" marR="6777" marT="677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4103238619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1947880584"/>
                  </a:ext>
                </a:extLst>
              </a:tr>
              <a:tr h="1862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Monday PM2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310666920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Godfrey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4:00 PM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1289145466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Review of Agenda / Approval of Agenda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Godfrey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4:05 PM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2777259495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Approve minutes from prior TAG meeting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Godfrey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4:10 PM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625373479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1.4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Introduction/meeting objectives / Review action items from previous meeting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Godfrey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4:15 PM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2643599073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802.24.1 Smart Grid Task Group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Godfrey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4:20 PM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1083267480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Update from Licensed Narrowband Amendment meeting at UTC Fort Worth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Godfrey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4:20 PM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1637469509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1.7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Liaison Review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Godfrey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4:30 PM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1090111576"/>
                  </a:ext>
                </a:extLst>
              </a:tr>
              <a:tr h="32435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1.8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Collaboration with 802.21: 'Network Enablers for Seamless HMD-based VR (Virtual Reality)’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Godfrey / Das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4:35 PM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563608423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1.9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Recess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Godfrey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5:35 PM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2806004202"/>
                  </a:ext>
                </a:extLst>
              </a:tr>
              <a:tr h="210492"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1983281876"/>
                  </a:ext>
                </a:extLst>
              </a:tr>
              <a:tr h="1862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Tuesday PM2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3963647453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2.1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Call to Order  802.24.2 TG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Godfrey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4:00 PM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1154763647"/>
                  </a:ext>
                </a:extLst>
              </a:tr>
              <a:tr h="32435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2.2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ITU and regulatory items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Godfrey/Holcomb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4:00 PM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409723712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2.3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802.24.2 Liaison Coordinator's Report and Update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DiMinico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4:15 PM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602486415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2.4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Review of IoT white paper development, expanding scope and participation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DiMinico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4:35 PM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1580449346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2.5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P2413 Liaison report / Update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Winkel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4:55 PM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934000601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2.6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Progressing "Network Integration" concept into a project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Godfrey/Riegel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5:25 PM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977959676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2.7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Recess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Godfrey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5:55 PM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2363756407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ctr" fontAlgn="t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3704793146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393176154"/>
                  </a:ext>
                </a:extLst>
              </a:tr>
              <a:tr h="1862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Thursday PM2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2133389369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3.1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Call to Order  802.24 TAG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Godfrey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4:00 PM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2095275686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3.2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Low Latency White Paper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Holland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60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4:00 PM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2905092289"/>
                  </a:ext>
                </a:extLst>
              </a:tr>
              <a:tr h="35082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3.3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effectLst/>
                        </a:rPr>
                        <a:t>Whitepaper/document for application-specific use cases of Sub 1GHz standards 802.15.4g and 802.11ah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Godfrey/Rolfe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5:00 PM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3245127815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3.4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802.24 New Action Items, New Activities, AOB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Godfrey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5:15 PM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1617972748"/>
                  </a:ext>
                </a:extLst>
              </a:tr>
              <a:tr h="1754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3.5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Adjourn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Godfrey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7" marR="6777" marT="677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5:30 PM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7" marR="6777" marT="6777" marB="0" anchor="b"/>
                </a:tc>
                <a:extLst>
                  <a:ext uri="{0D108BD9-81ED-4DB2-BD59-A6C34878D82A}">
                    <a16:rowId xmlns:a16="http://schemas.microsoft.com/office/drawing/2014/main" val="3632999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566400" cy="41148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Approve May minutes</a:t>
            </a:r>
          </a:p>
          <a:p>
            <a:pPr lvl="1"/>
            <a:r>
              <a:rPr lang="en-US" dirty="0"/>
              <a:t>802.24-19-18r0</a:t>
            </a:r>
          </a:p>
          <a:p>
            <a:pPr lvl="2"/>
            <a:r>
              <a:rPr lang="en-US" dirty="0"/>
              <a:t>Approved Unanimous Consent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TAG Action Items from May:</a:t>
            </a:r>
          </a:p>
          <a:p>
            <a:pPr lvl="1"/>
            <a:r>
              <a:rPr lang="en-US" dirty="0"/>
              <a:t>Follow Up on Low Latency White Paper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11DC3-D0B7-46F3-AA2D-4A0A21B89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Liaison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BFB69-2387-49A0-A9B5-4BD601FC9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P2413				Ludwig Winkel</a:t>
            </a:r>
          </a:p>
          <a:p>
            <a:r>
              <a:rPr lang="en-US" sz="2400" dirty="0"/>
              <a:t>ATIS TOPS 			Farrokh </a:t>
            </a:r>
            <a:r>
              <a:rPr lang="en-US" sz="2400" dirty="0" err="1"/>
              <a:t>Khatibi</a:t>
            </a:r>
            <a:endParaRPr lang="en-US" sz="2400" dirty="0"/>
          </a:p>
          <a:p>
            <a:r>
              <a:rPr lang="en-US" sz="2400" dirty="0"/>
              <a:t>Wi-Fi Alliance (Informal)		Alan Berkema</a:t>
            </a:r>
          </a:p>
          <a:p>
            <a:r>
              <a:rPr lang="en-US" sz="2400" dirty="0"/>
              <a:t>IEC SEG8	 			Patrick Wetterwald   (concluding)</a:t>
            </a:r>
          </a:p>
          <a:p>
            <a:r>
              <a:rPr lang="en-US" sz="2400" dirty="0"/>
              <a:t>IEEE PSCC TF S6		Marc Lacroix</a:t>
            </a:r>
          </a:p>
          <a:p>
            <a:r>
              <a:rPr lang="en-US" sz="2400" dirty="0"/>
              <a:t>IEEE P2030.5			Bob </a:t>
            </a:r>
            <a:r>
              <a:rPr lang="en-US" sz="2400" dirty="0" err="1"/>
              <a:t>Heile</a:t>
            </a:r>
            <a:endParaRPr lang="en-US" sz="2400" dirty="0"/>
          </a:p>
          <a:p>
            <a:r>
              <a:rPr lang="en-US" sz="2400" dirty="0"/>
              <a:t>Industrial Internet Consortium	Wael Diab - assigned to Chris 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1074C8-E6EE-4E6A-85A6-194697329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85F0CE-BE1D-4DB7-92D4-80CD70EB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8319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384A0-2963-48AA-BFFE-E58A6C6C3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Liaison with IEC SEG8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183CC-2751-4475-8AB7-07F1082CA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Scope of SEG8:</a:t>
            </a:r>
          </a:p>
          <a:p>
            <a:pPr lvl="1"/>
            <a:r>
              <a:rPr lang="en-US" dirty="0"/>
              <a:t>Assess, provide an overview and prioritization of the evolution of technical development and standardization in the field of communication technologies and architectures</a:t>
            </a:r>
          </a:p>
          <a:p>
            <a:pPr lvl="1"/>
            <a:r>
              <a:rPr lang="en-US" dirty="0"/>
              <a:t>The report includes aspects relevant to both Smart Grid and IoT. </a:t>
            </a:r>
          </a:p>
          <a:p>
            <a:endParaRPr lang="en-US" dirty="0"/>
          </a:p>
          <a:p>
            <a:r>
              <a:rPr lang="en-US" dirty="0"/>
              <a:t>Documents shared in 802.24 Private Area</a:t>
            </a:r>
          </a:p>
          <a:p>
            <a:pPr lvl="1"/>
            <a:r>
              <a:rPr lang="en-US" dirty="0"/>
              <a:t>IEC_SEG8_Deliverable 3_Market Trend_Meeting_Review_010419_v3_clean.pdf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SEG8 is planning on finishing in next few months</a:t>
            </a:r>
          </a:p>
          <a:p>
            <a:endParaRPr lang="en-US" dirty="0"/>
          </a:p>
          <a:p>
            <a:r>
              <a:rPr lang="en-US" dirty="0"/>
              <a:t>Reviewed – no action out of July 2019 meeting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81B45-5A8F-44E4-9889-BD142320A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87CD47-C46E-4423-ABDA-C954C7296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4303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13809-C082-4515-BCA0-8024249E9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Collaboration with 802.21</a:t>
            </a:r>
            <a:br>
              <a:rPr lang="en-US" dirty="0"/>
            </a:br>
            <a:r>
              <a:rPr lang="en-US" dirty="0"/>
              <a:t>AR/VR Vertical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5AA86-C47E-4F6C-9AD1-E14A688AD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'Network Enablers for Seamless HMD-based VR (Virtual Reality)’ </a:t>
            </a:r>
          </a:p>
          <a:p>
            <a:r>
              <a:rPr lang="en-US" dirty="0"/>
              <a:t>Presentation of contributions</a:t>
            </a:r>
          </a:p>
          <a:p>
            <a:pPr lvl="1"/>
            <a:r>
              <a:rPr lang="en-US" dirty="0"/>
              <a:t>24-19-0016r0  VR Display Specification</a:t>
            </a:r>
          </a:p>
          <a:p>
            <a:pPr lvl="1"/>
            <a:r>
              <a:rPr lang="en-US" dirty="0"/>
              <a:t>24-19-0015r0 White Paper on Use Cases and requirements for supporting HMD-based VR Applications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861049-D076-4350-99B5-9E26A90D9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609E97-E6B3-4677-B159-2875E0DBB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0988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B238D-9EDD-4189-81C6-53449CD97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AR/VR collaboration in 802.24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30E05-E0AD-49CD-B879-5F2928E52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AR/VR is an identified vertical application for Smart Grid (electric utilities) for field force, safety, and training</a:t>
            </a:r>
          </a:p>
          <a:p>
            <a:pPr lvl="1"/>
            <a:endParaRPr lang="en-US" dirty="0"/>
          </a:p>
          <a:p>
            <a:r>
              <a:rPr lang="en-US" dirty="0"/>
              <a:t>802.24 will liaise to other WGs if they develop amendments to their standards to support low latency. </a:t>
            </a:r>
          </a:p>
          <a:p>
            <a:pPr lvl="1"/>
            <a:r>
              <a:rPr lang="en-US" dirty="0"/>
              <a:t>The low-latency white paper will provide input on requirements to WGs </a:t>
            </a:r>
          </a:p>
          <a:p>
            <a:pPr lvl="1"/>
            <a:r>
              <a:rPr lang="en-US" dirty="0"/>
              <a:t>Vertical Application areas can provide input on specific use cases</a:t>
            </a:r>
          </a:p>
          <a:p>
            <a:pPr lvl="1"/>
            <a:r>
              <a:rPr lang="en-US" dirty="0"/>
              <a:t>Include representatives from related activities in other WG’s: 802.1 TSN, 802.11be, 802.15.3e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802.24 will provide a venue for collaboration (joint meetings)</a:t>
            </a:r>
          </a:p>
          <a:p>
            <a:endParaRPr lang="en-US" dirty="0"/>
          </a:p>
          <a:p>
            <a:r>
              <a:rPr lang="en-US" dirty="0"/>
              <a:t>Build on 802.24 Low Latency White Paper</a:t>
            </a:r>
          </a:p>
          <a:p>
            <a:pPr lvl="1"/>
            <a:r>
              <a:rPr lang="en-US" dirty="0"/>
              <a:t>Broadly define the set of applications (vertical and otherwise) around bounded / low latency</a:t>
            </a:r>
          </a:p>
          <a:p>
            <a:pPr lvl="1"/>
            <a:r>
              <a:rPr lang="en-US" dirty="0"/>
              <a:t>Look at the VR architecture diagram and consider the appropriate standard for each link. They will be a mix of wireless and wired.</a:t>
            </a:r>
          </a:p>
          <a:p>
            <a:pPr lvl="2"/>
            <a:r>
              <a:rPr lang="en-US" dirty="0"/>
              <a:t>In current white paper, latency limit is 5mS.  Combination of wired/wireless.  </a:t>
            </a:r>
          </a:p>
          <a:p>
            <a:pPr lvl="2"/>
            <a:r>
              <a:rPr lang="en-US" dirty="0"/>
              <a:t>Some use case may incorporate a WAN. </a:t>
            </a:r>
          </a:p>
          <a:p>
            <a:pPr lvl="2"/>
            <a:r>
              <a:rPr lang="en-US" dirty="0"/>
              <a:t>Existing testing shows challenges exceeding two hops (switches) in a network</a:t>
            </a:r>
          </a:p>
          <a:p>
            <a:pPr lvl="1"/>
            <a:r>
              <a:rPr lang="en-US" dirty="0"/>
              <a:t>IEEE 802 could provide comparable services to what is promised by 5G. </a:t>
            </a:r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D6E43E-38E9-43E0-A435-A2E3A8900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C950DA-ED37-47C6-9855-58DF3CAC1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0893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743BE-49BA-442C-9932-833B6EEF7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Notes 2019-07-15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C7CDC-8618-429C-B3C9-DB3DA209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of 24-19-0015-00-0000-white-paperon-use-cases-and-requirements-for-supporting-hmd-based-vr-applications</a:t>
            </a:r>
          </a:p>
          <a:p>
            <a:endParaRPr lang="en-US" dirty="0"/>
          </a:p>
          <a:p>
            <a:pPr lvl="1"/>
            <a:r>
              <a:rPr lang="en-US" dirty="0"/>
              <a:t>Table of existing capabilities in 7.2</a:t>
            </a:r>
          </a:p>
          <a:p>
            <a:pPr lvl="1"/>
            <a:r>
              <a:rPr lang="en-US" dirty="0"/>
              <a:t>Need to add 802.15.3 (3c and 3e)</a:t>
            </a:r>
          </a:p>
          <a:p>
            <a:pPr lvl="1"/>
            <a:r>
              <a:rPr lang="en-US" dirty="0"/>
              <a:t>15.3e MAC and 802.11ay PHY could provide the needed point </a:t>
            </a:r>
            <a:r>
              <a:rPr lang="en-US"/>
              <a:t>to point link?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46954D-D00B-44EE-BE94-C172F915A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7E4A7F-3CD1-4CF8-926D-037160C4A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8914124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802-24-Theme1</Template>
  <TotalTime>38530</TotalTime>
  <Words>1779</Words>
  <Application>Microsoft Office PowerPoint</Application>
  <PresentationFormat>Widescreen</PresentationFormat>
  <Paragraphs>396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Arial1</vt:lpstr>
      <vt:lpstr>Calibri</vt:lpstr>
      <vt:lpstr>Times New Roman</vt:lpstr>
      <vt:lpstr>Times New Roman1</vt:lpstr>
      <vt:lpstr>802-24-Theme1</vt:lpstr>
      <vt:lpstr>802.24 Vertical Applications TAG Closing Report</vt:lpstr>
      <vt:lpstr>802.24 Overview</vt:lpstr>
      <vt:lpstr>PowerPoint Presentation</vt:lpstr>
      <vt:lpstr>802.24 TAG</vt:lpstr>
      <vt:lpstr>Liaison Review</vt:lpstr>
      <vt:lpstr>Liaison with IEC SEG8</vt:lpstr>
      <vt:lpstr>Collaboration with 802.21 AR/VR Vertical Applications</vt:lpstr>
      <vt:lpstr>Goals for AR/VR collaboration in 802.24</vt:lpstr>
      <vt:lpstr>Discussion Notes 2019-07-15</vt:lpstr>
      <vt:lpstr>Tuesday 802.24.2 TG</vt:lpstr>
      <vt:lpstr>Radio Regulatory Items</vt:lpstr>
      <vt:lpstr>802.24.2 White Paper</vt:lpstr>
      <vt:lpstr>Building engagement in TG2 IoT</vt:lpstr>
      <vt:lpstr>Single Pair Ethernet white paper</vt:lpstr>
      <vt:lpstr>IEEE Std 2413 IoT Architecture Standard Liaison</vt:lpstr>
      <vt:lpstr>Network Integration White Paper</vt:lpstr>
      <vt:lpstr>Discussion</vt:lpstr>
      <vt:lpstr>Thursday 802.24 TAG</vt:lpstr>
      <vt:lpstr>Licensed Narrowband Amendment</vt:lpstr>
      <vt:lpstr>Review of TSN White Paper </vt:lpstr>
      <vt:lpstr>“Low latency” White Paper</vt:lpstr>
      <vt:lpstr>“Low latency” White Paper</vt:lpstr>
      <vt:lpstr>802.15.4g and 802.11ah Coexistence (802.19.3)</vt:lpstr>
      <vt:lpstr>2019 TAG Activity Plan</vt:lpstr>
      <vt:lpstr>802.24 TAG closing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733</cp:revision>
  <cp:lastPrinted>1998-02-10T13:28:06Z</cp:lastPrinted>
  <dcterms:created xsi:type="dcterms:W3CDTF">2015-05-13T21:49:41Z</dcterms:created>
  <dcterms:modified xsi:type="dcterms:W3CDTF">2019-07-18T15:37:05Z</dcterms:modified>
</cp:coreProperties>
</file>