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285" r:id="rId4"/>
    <p:sldId id="414" r:id="rId5"/>
    <p:sldId id="418" r:id="rId6"/>
    <p:sldId id="259" r:id="rId7"/>
    <p:sldId id="270" r:id="rId8"/>
    <p:sldId id="415" r:id="rId9"/>
    <p:sldId id="502" r:id="rId10"/>
    <p:sldId id="503" r:id="rId11"/>
    <p:sldId id="504" r:id="rId12"/>
    <p:sldId id="507" r:id="rId13"/>
    <p:sldId id="495" r:id="rId14"/>
    <p:sldId id="505" r:id="rId15"/>
    <p:sldId id="506" r:id="rId16"/>
    <p:sldId id="501" r:id="rId17"/>
    <p:sldId id="475" r:id="rId18"/>
    <p:sldId id="494" r:id="rId19"/>
    <p:sldId id="482" r:id="rId20"/>
    <p:sldId id="498" r:id="rId21"/>
    <p:sldId id="488" r:id="rId22"/>
    <p:sldId id="486" r:id="rId23"/>
    <p:sldId id="433"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4" autoAdjust="0"/>
    <p:restoredTop sz="94099" autoAdjust="0"/>
  </p:normalViewPr>
  <p:slideViewPr>
    <p:cSldViewPr>
      <p:cViewPr>
        <p:scale>
          <a:sx n="130" d="100"/>
          <a:sy n="130" d="100"/>
        </p:scale>
        <p:origin x="48" y="-135"/>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70" d="100"/>
          <a:sy n="70" d="100"/>
        </p:scale>
        <p:origin x="1842" y="4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3017058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10</a:t>
            </a:fld>
            <a:endParaRPr lang="en-US" altLang="en-US"/>
          </a:p>
        </p:txBody>
      </p:sp>
    </p:spTree>
    <p:extLst>
      <p:ext uri="{BB962C8B-B14F-4D97-AF65-F5344CB8AC3E}">
        <p14:creationId xmlns:p14="http://schemas.microsoft.com/office/powerpoint/2010/main" val="736244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11</a:t>
            </a:fld>
            <a:endParaRPr lang="en-US" altLang="en-US"/>
          </a:p>
        </p:txBody>
      </p:sp>
    </p:spTree>
    <p:extLst>
      <p:ext uri="{BB962C8B-B14F-4D97-AF65-F5344CB8AC3E}">
        <p14:creationId xmlns:p14="http://schemas.microsoft.com/office/powerpoint/2010/main" val="55709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802.24-19-0026r1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9/24-19-0003-04-0000-low-latency-communication-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19/24-19-0017-01-0000-ieee-802-solutions-for-vertical-application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September 2019</a:t>
            </a:r>
          </a:p>
          <a:p>
            <a:endParaRPr lang="en-US" dirty="0"/>
          </a:p>
          <a:p>
            <a:r>
              <a:rPr lang="en-US" dirty="0"/>
              <a:t>Hanoi, Vietnam</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828800"/>
            <a:ext cx="10363200" cy="4923612"/>
          </a:xfrm>
        </p:spPr>
        <p:txBody>
          <a:bodyPr>
            <a:normAutofit/>
          </a:bodyPr>
          <a:lstStyle/>
          <a:p>
            <a:r>
              <a:rPr lang="en-US" dirty="0"/>
              <a:t>Task Group participants – a list of 19 individuals have been identified from industry events over the past year</a:t>
            </a:r>
          </a:p>
          <a:p>
            <a:pPr lvl="1"/>
            <a:endParaRPr lang="en-US" dirty="0"/>
          </a:p>
          <a:p>
            <a:r>
              <a:rPr lang="en-US" dirty="0"/>
              <a:t>Next Steps and Timeline</a:t>
            </a:r>
          </a:p>
          <a:p>
            <a:pPr lvl="1"/>
            <a:r>
              <a:rPr lang="en-US" dirty="0"/>
              <a:t>This week – discuss and form recommended plan of action</a:t>
            </a:r>
          </a:p>
          <a:p>
            <a:pPr lvl="2"/>
            <a:r>
              <a:rPr lang="en-US" dirty="0"/>
              <a:t>Are any WG motions needed by 802.15 to confirm or support process?</a:t>
            </a:r>
          </a:p>
          <a:p>
            <a:pPr lvl="2"/>
            <a:r>
              <a:rPr lang="en-US" dirty="0"/>
              <a:t>Should an 802.15 Study Group be formed?</a:t>
            </a:r>
          </a:p>
          <a:p>
            <a:pPr lvl="2"/>
            <a:r>
              <a:rPr lang="en-US" dirty="0"/>
              <a:t>Should 802.15 assign SG meeting slots in November for PAR response?</a:t>
            </a:r>
          </a:p>
          <a:p>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567312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Timeline</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524000"/>
            <a:ext cx="10363200" cy="5228412"/>
          </a:xfrm>
        </p:spPr>
        <p:txBody>
          <a:bodyPr>
            <a:normAutofit fontScale="85000" lnSpcReduction="10000"/>
          </a:bodyPr>
          <a:lstStyle/>
          <a:p>
            <a:r>
              <a:rPr lang="en-US" dirty="0"/>
              <a:t>October 1</a:t>
            </a:r>
            <a:r>
              <a:rPr lang="en-US" baseline="30000" dirty="0"/>
              <a:t>st</a:t>
            </a:r>
            <a:r>
              <a:rPr lang="en-US" dirty="0"/>
              <a:t> EC Teleconference</a:t>
            </a:r>
          </a:p>
          <a:p>
            <a:pPr lvl="1"/>
            <a:r>
              <a:rPr lang="en-US" dirty="0"/>
              <a:t>Request agenda item to brief EC on plan for PAR</a:t>
            </a:r>
          </a:p>
          <a:p>
            <a:r>
              <a:rPr lang="en-US" dirty="0"/>
              <a:t>Next Licensed Narrowband 802.24 Teleconference – October 1</a:t>
            </a:r>
            <a:r>
              <a:rPr lang="en-US" baseline="30000" dirty="0"/>
              <a:t>st</a:t>
            </a:r>
          </a:p>
          <a:p>
            <a:pPr lvl="1"/>
            <a:r>
              <a:rPr lang="en-US" dirty="0"/>
              <a:t>If SG is formed here, should </a:t>
            </a:r>
            <a:r>
              <a:rPr lang="en-US" dirty="0" err="1"/>
              <a:t>telecon</a:t>
            </a:r>
            <a:r>
              <a:rPr lang="en-US" dirty="0"/>
              <a:t> be moved to 802.15 or jointly? </a:t>
            </a:r>
          </a:p>
          <a:p>
            <a:pPr lvl="1"/>
            <a:r>
              <a:rPr lang="en-US" dirty="0"/>
              <a:t>Final review and editing of PAR and CSD</a:t>
            </a:r>
          </a:p>
          <a:p>
            <a:r>
              <a:rPr lang="en-US" dirty="0"/>
              <a:t>PAR submittal by 30 day deadline before November plenary – October 11</a:t>
            </a:r>
            <a:r>
              <a:rPr lang="en-US" baseline="30000" dirty="0"/>
              <a:t>th</a:t>
            </a:r>
            <a:endParaRPr lang="en-US" dirty="0"/>
          </a:p>
          <a:p>
            <a:pPr lvl="1"/>
            <a:r>
              <a:rPr lang="en-US" dirty="0"/>
              <a:t>Would be initiated by 802.15 if an 802.15 Task Group will do the project. </a:t>
            </a:r>
          </a:p>
          <a:p>
            <a:r>
              <a:rPr lang="en-US" dirty="0"/>
              <a:t>November Plenary</a:t>
            </a:r>
          </a:p>
          <a:p>
            <a:pPr lvl="1"/>
            <a:r>
              <a:rPr lang="en-US" dirty="0"/>
              <a:t>Possible meeting slots for SG</a:t>
            </a:r>
          </a:p>
          <a:p>
            <a:pPr lvl="1"/>
            <a:r>
              <a:rPr lang="en-US" dirty="0"/>
              <a:t>PAR review and response actions</a:t>
            </a:r>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102631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11125200" cy="5334000"/>
          </a:xfrm>
        </p:spPr>
        <p:txBody>
          <a:bodyPr>
            <a:normAutofit fontScale="70000" lnSpcReduction="20000"/>
          </a:bodyPr>
          <a:lstStyle/>
          <a:p>
            <a:r>
              <a:rPr lang="en-US" dirty="0"/>
              <a:t>Continue conducting PAR/CSD development in 802.24</a:t>
            </a:r>
          </a:p>
          <a:p>
            <a:pPr lvl="1"/>
            <a:r>
              <a:rPr lang="en-US" dirty="0"/>
              <a:t>Approve the PAR/CSD this week (with editorial license)</a:t>
            </a:r>
          </a:p>
          <a:p>
            <a:pPr lvl="2"/>
            <a:r>
              <a:rPr lang="en-US" dirty="0"/>
              <a:t>Conduct motion to approve on Wednesday</a:t>
            </a:r>
          </a:p>
          <a:p>
            <a:pPr lvl="2"/>
            <a:r>
              <a:rPr lang="en-US" dirty="0"/>
              <a:t>Send to Roger Marks for review</a:t>
            </a:r>
          </a:p>
          <a:p>
            <a:pPr lvl="1"/>
            <a:r>
              <a:rPr lang="en-US" dirty="0"/>
              <a:t>Change PAR WG names to 802.24 as the TAG developing the PAR</a:t>
            </a:r>
          </a:p>
          <a:p>
            <a:pPr lvl="1"/>
            <a:r>
              <a:rPr lang="en-US" dirty="0"/>
              <a:t>Circulate to EC to update them on the strategy.  PAR developed by 802.24, assigned to 802.15</a:t>
            </a:r>
          </a:p>
          <a:p>
            <a:pPr marL="0" indent="0">
              <a:buNone/>
            </a:pPr>
            <a:endParaRPr lang="en-US" dirty="0"/>
          </a:p>
          <a:p>
            <a:r>
              <a:rPr lang="en-US" dirty="0"/>
              <a:t>October 1</a:t>
            </a:r>
            <a:r>
              <a:rPr lang="en-US" baseline="30000" dirty="0"/>
              <a:t>st</a:t>
            </a:r>
            <a:r>
              <a:rPr lang="en-US" dirty="0"/>
              <a:t> EC Teleconference</a:t>
            </a:r>
          </a:p>
          <a:p>
            <a:pPr lvl="1"/>
            <a:r>
              <a:rPr lang="en-US" dirty="0"/>
              <a:t>Request agenda item to brief EC on plan for PAR</a:t>
            </a:r>
          </a:p>
          <a:p>
            <a:endParaRPr lang="en-US" dirty="0"/>
          </a:p>
          <a:p>
            <a:r>
              <a:rPr lang="en-US" dirty="0"/>
              <a:t>802.24 will submit PAR to EC by November plenary deadline</a:t>
            </a:r>
          </a:p>
          <a:p>
            <a:r>
              <a:rPr lang="en-US" dirty="0"/>
              <a:t>802.24 will provide a forum in November for PAR comments</a:t>
            </a:r>
          </a:p>
          <a:p>
            <a:r>
              <a:rPr lang="en-US" dirty="0"/>
              <a:t>EC will assign project to 802.15.  </a:t>
            </a:r>
          </a:p>
          <a:p>
            <a:pPr lvl="1"/>
            <a:r>
              <a:rPr lang="en-US" dirty="0"/>
              <a:t>Form Task Group 802.15.16 </a:t>
            </a:r>
          </a:p>
          <a:p>
            <a:pPr lvl="1"/>
            <a:r>
              <a:rPr lang="en-US" dirty="0"/>
              <a:t>Attendees of first Task Group meeting will be granted 802.15 voting rights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062696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Power Engineering Society PSCC S6 Liaison</a:t>
            </a:r>
          </a:p>
        </p:txBody>
      </p:sp>
      <p:sp>
        <p:nvSpPr>
          <p:cNvPr id="3" name="Content Placeholder 2"/>
          <p:cNvSpPr>
            <a:spLocks noGrp="1"/>
          </p:cNvSpPr>
          <p:nvPr>
            <p:ph idx="1"/>
          </p:nvPr>
        </p:nvSpPr>
        <p:spPr/>
        <p:txBody>
          <a:bodyPr>
            <a:normAutofit fontScale="70000" lnSpcReduction="20000"/>
          </a:bodyPr>
          <a:lstStyle/>
          <a:p>
            <a:r>
              <a:rPr lang="en-US" dirty="0"/>
              <a:t>Report: IoT for Connected Home – Communication and Cybersecurity Requirements</a:t>
            </a:r>
          </a:p>
          <a:p>
            <a:endParaRPr lang="en-US" dirty="0"/>
          </a:p>
          <a:p>
            <a:r>
              <a:rPr lang="en-US" dirty="0"/>
              <a:t>Draft 0,8 in 802.24 Private Area</a:t>
            </a:r>
          </a:p>
          <a:p>
            <a:endParaRPr lang="en-US" dirty="0"/>
          </a:p>
          <a:p>
            <a:r>
              <a:rPr lang="en-US" dirty="0"/>
              <a:t>802.24 contributed Section 6 </a:t>
            </a:r>
          </a:p>
          <a:p>
            <a:endParaRPr lang="en-US" dirty="0"/>
          </a:p>
          <a:p>
            <a:r>
              <a:rPr lang="en-US" dirty="0"/>
              <a:t>S6 Committee is requesting our help to merge section 6 and 7 into new structure:</a:t>
            </a:r>
          </a:p>
          <a:p>
            <a:pPr lvl="1"/>
            <a:r>
              <a:rPr lang="fr-FR" dirty="0"/>
              <a:t>6. Communication technologies for IoT</a:t>
            </a:r>
          </a:p>
          <a:p>
            <a:pPr lvl="1"/>
            <a:r>
              <a:rPr lang="fr-FR" dirty="0"/>
              <a:t>6.1 </a:t>
            </a:r>
            <a:r>
              <a:rPr lang="fr-FR" dirty="0" err="1"/>
              <a:t>Present</a:t>
            </a:r>
            <a:r>
              <a:rPr lang="fr-FR" dirty="0"/>
              <a:t> situation (</a:t>
            </a:r>
            <a:r>
              <a:rPr lang="fr-FR" dirty="0" err="1"/>
              <a:t>current</a:t>
            </a:r>
            <a:r>
              <a:rPr lang="fr-FR" dirty="0"/>
              <a:t> section 7)</a:t>
            </a:r>
          </a:p>
          <a:p>
            <a:pPr lvl="1"/>
            <a:r>
              <a:rPr lang="fr-FR" dirty="0"/>
              <a:t>6.2 </a:t>
            </a:r>
            <a:r>
              <a:rPr lang="fr-FR" dirty="0" err="1"/>
              <a:t>Emerging</a:t>
            </a:r>
            <a:r>
              <a:rPr lang="fr-FR" dirty="0"/>
              <a:t> solutions (</a:t>
            </a:r>
            <a:r>
              <a:rPr lang="fr-FR" dirty="0" err="1"/>
              <a:t>current</a:t>
            </a:r>
            <a:r>
              <a:rPr lang="fr-FR" dirty="0"/>
              <a:t> section 6)</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18565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Publishing Status of TSN White Paper</a:t>
            </a:r>
          </a:p>
        </p:txBody>
      </p:sp>
      <p:sp>
        <p:nvSpPr>
          <p:cNvPr id="3" name="Content Placeholder 2"/>
          <p:cNvSpPr>
            <a:spLocks noGrp="1"/>
          </p:cNvSpPr>
          <p:nvPr>
            <p:ph idx="1"/>
          </p:nvPr>
        </p:nvSpPr>
        <p:spPr/>
        <p:txBody>
          <a:bodyPr/>
          <a:lstStyle/>
          <a:p>
            <a:r>
              <a:rPr lang="en-US" dirty="0"/>
              <a:t>Missing references corrected in last review version.</a:t>
            </a:r>
          </a:p>
          <a:p>
            <a:r>
              <a:rPr lang="en-US" dirty="0"/>
              <a:t>Review final draft if available from IEEE editors.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15827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normAutofit fontScale="47500" lnSpcReduction="20000"/>
          </a:bodyPr>
          <a:lstStyle/>
          <a:p>
            <a:r>
              <a:rPr lang="en-US" dirty="0"/>
              <a:t>AR/VR</a:t>
            </a:r>
          </a:p>
          <a:p>
            <a:pPr lvl="1"/>
            <a:r>
              <a:rPr lang="en-US" dirty="0"/>
              <a:t>Take 802.21 white paper, dissect use cases and requirements. </a:t>
            </a:r>
          </a:p>
          <a:p>
            <a:endParaRPr lang="en-US" dirty="0"/>
          </a:p>
          <a:p>
            <a:r>
              <a:rPr lang="en-US" dirty="0"/>
              <a:t>Goal for white paper </a:t>
            </a:r>
          </a:p>
          <a:p>
            <a:pPr lvl="1"/>
            <a:r>
              <a:rPr lang="en-US" dirty="0"/>
              <a:t>Influence 802.11be or other groups working in low-latency areas</a:t>
            </a:r>
          </a:p>
          <a:p>
            <a:pPr lvl="1"/>
            <a:r>
              <a:rPr lang="en-US" dirty="0"/>
              <a:t>Outreach to other standard groups</a:t>
            </a:r>
          </a:p>
          <a:p>
            <a:pPr lvl="1"/>
            <a:endParaRPr lang="en-US" dirty="0"/>
          </a:p>
          <a:p>
            <a:r>
              <a:rPr lang="en-US" dirty="0"/>
              <a:t>Review progress since meeting:</a:t>
            </a:r>
          </a:p>
          <a:p>
            <a:pPr lvl="1"/>
            <a:r>
              <a:rPr lang="en-US" dirty="0"/>
              <a:t>Dillon will take 802.21 white paper “21-18-0061-04-0000-a-white-paper-on-use-cases-and-requirements-for-supporting-hmd-based-vr-applications” and use as source text for next revision of White Paper draft “24-19-0003-03-0000-low-latency-communication-white-paper”</a:t>
            </a:r>
          </a:p>
          <a:p>
            <a:pPr lvl="1"/>
            <a:r>
              <a:rPr lang="en-US" dirty="0"/>
              <a:t>Check with Alan Jones to see if there is an interest in creating a contribution based in RTA TIG output. </a:t>
            </a:r>
          </a:p>
          <a:p>
            <a:pPr lvl="1"/>
            <a:r>
              <a:rPr lang="en-US" dirty="0"/>
              <a:t>Tim will take some use cases from TSN white paper for utility applications</a:t>
            </a:r>
          </a:p>
          <a:p>
            <a:endParaRPr lang="en-US" dirty="0"/>
          </a:p>
          <a:p>
            <a:r>
              <a:rPr lang="en-US" dirty="0"/>
              <a:t>Consider a section to distinguish between latency and jitter implications. </a:t>
            </a:r>
          </a:p>
          <a:p>
            <a:r>
              <a:rPr lang="en-US" dirty="0"/>
              <a:t>Low latency also has implications on reliability, predictability, </a:t>
            </a:r>
            <a:r>
              <a:rPr lang="en-US" dirty="0" err="1"/>
              <a:t>etc</a:t>
            </a:r>
            <a:endParaRPr lang="en-US" dirty="0"/>
          </a:p>
          <a:p>
            <a:endParaRPr lang="en-US" dirty="0"/>
          </a:p>
          <a:p>
            <a:r>
              <a:rPr lang="en-US" dirty="0"/>
              <a:t>Oliver Holland leading white paper development</a:t>
            </a:r>
          </a:p>
          <a:p>
            <a:r>
              <a:rPr lang="en-US" dirty="0"/>
              <a:t>Notes captured into draft after July meeting: Current Draft </a:t>
            </a:r>
            <a:r>
              <a:rPr lang="en-US" dirty="0">
                <a:hlinkClick r:id="rId2"/>
              </a:rPr>
              <a:t>802.24-19-0003r4</a:t>
            </a:r>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47500" lnSpcReduction="20000"/>
          </a:bodyPr>
          <a:lstStyle/>
          <a:p>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low latency. </a:t>
            </a:r>
          </a:p>
          <a:p>
            <a:pPr lvl="1"/>
            <a:r>
              <a:rPr lang="en-US" dirty="0"/>
              <a:t>The low-latency white paper will provide input on requirements to WGs </a:t>
            </a:r>
          </a:p>
          <a:p>
            <a:pPr lvl="1"/>
            <a:r>
              <a:rPr lang="en-US" dirty="0"/>
              <a:t>Vertical Application areas can provide input on specific use cases</a:t>
            </a:r>
          </a:p>
          <a:p>
            <a:pPr lvl="1"/>
            <a:r>
              <a:rPr lang="en-US" dirty="0"/>
              <a:t>Include representatives from related activities in other WG’s: 802.1 TSN, 802.11be, 802.15.3e</a:t>
            </a:r>
          </a:p>
          <a:p>
            <a:pPr lvl="1"/>
            <a:endParaRPr lang="en-US" dirty="0"/>
          </a:p>
          <a:p>
            <a:pPr lvl="1"/>
            <a:endParaRPr lang="en-US" dirty="0"/>
          </a:p>
          <a:p>
            <a:r>
              <a:rPr lang="en-US" dirty="0"/>
              <a:t>802.24 host development and collaboration</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1"/>
            <a:r>
              <a:rPr lang="en-US" dirty="0"/>
              <a:t>IEEE 802 could provide comparable services to what is promised by 5G. </a:t>
            </a:r>
          </a:p>
          <a:p>
            <a:endParaRPr lang="en-US" dirty="0"/>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27 Voting Members</a:t>
            </a:r>
          </a:p>
          <a:p>
            <a:pPr marL="342900" lvl="1" indent="-342900">
              <a:buFontTx/>
              <a:buChar char="•"/>
            </a:pPr>
            <a:r>
              <a:rPr lang="en-US" altLang="en-US" dirty="0"/>
              <a:t>Agenda: 	</a:t>
            </a:r>
            <a:r>
              <a:rPr lang="en-US" dirty="0"/>
              <a:t>24-19-0025-00</a:t>
            </a:r>
            <a:endParaRPr lang="en-US" altLang="en-US" dirty="0"/>
          </a:p>
          <a:p>
            <a:r>
              <a:rPr lang="en-US" altLang="en-US" dirty="0"/>
              <a:t>Meetings for the Week</a:t>
            </a:r>
          </a:p>
          <a:p>
            <a:pPr lvl="1"/>
            <a:r>
              <a:rPr lang="en-US" altLang="en-US" dirty="0"/>
              <a:t>Tuesday PM2		24.1</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B156-CB76-479F-B330-D1782FD687A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295E8BD-BBB8-43F5-9678-A1CD23FBEBA1}"/>
              </a:ext>
            </a:extLst>
          </p:cNvPr>
          <p:cNvSpPr>
            <a:spLocks noGrp="1"/>
          </p:cNvSpPr>
          <p:nvPr>
            <p:ph idx="1"/>
          </p:nvPr>
        </p:nvSpPr>
        <p:spPr/>
        <p:txBody>
          <a:bodyPr>
            <a:normAutofit fontScale="70000" lnSpcReduction="20000"/>
          </a:bodyPr>
          <a:lstStyle/>
          <a:p>
            <a:r>
              <a:rPr lang="en-US" dirty="0"/>
              <a:t>What are the key requirements for </a:t>
            </a:r>
            <a:r>
              <a:rPr lang="en-US" dirty="0" err="1"/>
              <a:t>QoE</a:t>
            </a:r>
            <a:r>
              <a:rPr lang="en-US" dirty="0"/>
              <a:t> for AR/VR?</a:t>
            </a:r>
          </a:p>
          <a:p>
            <a:r>
              <a:rPr lang="en-US" dirty="0"/>
              <a:t>Are latency and jitter separate?</a:t>
            </a:r>
          </a:p>
          <a:p>
            <a:r>
              <a:rPr lang="en-US" dirty="0"/>
              <a:t>Motion to Photon latency – 20mS Upper Bound</a:t>
            </a:r>
          </a:p>
          <a:p>
            <a:r>
              <a:rPr lang="en-US" dirty="0"/>
              <a:t>Jitter doesn’t really matter if latency bound is met</a:t>
            </a:r>
          </a:p>
          <a:p>
            <a:r>
              <a:rPr lang="en-US" dirty="0"/>
              <a:t>Dillon: Need for this work in IEEE 802 is based on prohibitive cost of serving these applications over commercial cellular</a:t>
            </a:r>
          </a:p>
          <a:p>
            <a:r>
              <a:rPr lang="en-US" dirty="0"/>
              <a:t>Consider an IEEE 802 scenario using existing standards:</a:t>
            </a:r>
          </a:p>
          <a:p>
            <a:pPr lvl="1"/>
            <a:r>
              <a:rPr lang="en-US" dirty="0"/>
              <a:t>802.1 TSN with 10G Ethernet, and 802.11ac, ad, or ax</a:t>
            </a:r>
          </a:p>
          <a:p>
            <a:pPr lvl="1"/>
            <a:r>
              <a:rPr lang="en-US" dirty="0"/>
              <a:t>Identify gaps and contribute to 802.11be as a proposed requirement.</a:t>
            </a:r>
          </a:p>
          <a:p>
            <a:pPr lvl="1"/>
            <a:r>
              <a:rPr lang="en-US" dirty="0"/>
              <a:t>Need to ensure that TSN end-to-end mechanisms can be adopted into 802.11</a:t>
            </a:r>
          </a:p>
          <a:p>
            <a:r>
              <a:rPr lang="en-US" dirty="0"/>
              <a:t>802.21 scenario with moving train – between heterogeneous networks </a:t>
            </a:r>
          </a:p>
          <a:p>
            <a:pPr lvl="1"/>
            <a:endParaRPr lang="en-US" dirty="0"/>
          </a:p>
          <a:p>
            <a:endParaRPr lang="en-US" dirty="0"/>
          </a:p>
        </p:txBody>
      </p:sp>
      <p:sp>
        <p:nvSpPr>
          <p:cNvPr id="4" name="Footer Placeholder 3">
            <a:extLst>
              <a:ext uri="{FF2B5EF4-FFF2-40B4-BE49-F238E27FC236}">
                <a16:creationId xmlns:a16="http://schemas.microsoft.com/office/drawing/2014/main" id="{1EA6866A-E599-43B7-B4D3-410648C8048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FF79C6D-5681-4205-9F48-DC043C59086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05064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Previously called “Network Integration”</a:t>
            </a:r>
          </a:p>
          <a:p>
            <a:r>
              <a:rPr lang="en-US" dirty="0"/>
              <a:t>Draft White Paper From July </a:t>
            </a:r>
          </a:p>
          <a:p>
            <a:pPr lvl="2"/>
            <a:r>
              <a:rPr lang="en-US" dirty="0">
                <a:hlinkClick r:id="rId2"/>
              </a:rPr>
              <a:t>IEEE802-24/19-0017r1</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WG Ballot Sept 2019 ?</a:t>
            </a:r>
          </a:p>
          <a:p>
            <a:pPr lvl="1"/>
            <a:r>
              <a:rPr lang="en-US" dirty="0"/>
              <a:t>SA Ballot November 2019 ?</a:t>
            </a:r>
          </a:p>
          <a:p>
            <a:r>
              <a:rPr lang="en-US" dirty="0"/>
              <a:t>Consider starting white paper development in November if 19.3 project is on schedule? </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r>
              <a:rPr lang="en-US" dirty="0"/>
              <a:t>“Low latency” White Paper </a:t>
            </a:r>
          </a:p>
          <a:p>
            <a:pPr lvl="1"/>
            <a:r>
              <a:rPr lang="en-US" dirty="0"/>
              <a:t>Include 802.21 AR/VR activity</a:t>
            </a:r>
          </a:p>
          <a:p>
            <a:pPr lvl="1"/>
            <a:r>
              <a:rPr lang="en-US" dirty="0"/>
              <a:t>Nendica FFIOT is completed – any material to reference?</a:t>
            </a:r>
          </a:p>
          <a:p>
            <a:r>
              <a:rPr lang="en-US" dirty="0"/>
              <a:t>“IEEE 802 Solutions for Vertical Applications”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pPr lvl="1"/>
            <a:endParaRPr lang="en-US" dirty="0"/>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3577295232"/>
              </p:ext>
            </p:extLst>
          </p:nvPr>
        </p:nvGraphicFramePr>
        <p:xfrm>
          <a:off x="152400" y="685803"/>
          <a:ext cx="11734800" cy="5645496"/>
        </p:xfrm>
        <a:graphic>
          <a:graphicData uri="http://schemas.openxmlformats.org/drawingml/2006/table">
            <a:tbl>
              <a:tblPr>
                <a:tableStyleId>{5C22544A-7EE6-4342-B048-85BDC9FD1C3A}</a:tableStyleId>
              </a:tblPr>
              <a:tblGrid>
                <a:gridCol w="504700">
                  <a:extLst>
                    <a:ext uri="{9D8B030D-6E8A-4147-A177-3AD203B41FA5}">
                      <a16:colId xmlns:a16="http://schemas.microsoft.com/office/drawing/2014/main" val="302983491"/>
                    </a:ext>
                  </a:extLst>
                </a:gridCol>
                <a:gridCol w="8923240">
                  <a:extLst>
                    <a:ext uri="{9D8B030D-6E8A-4147-A177-3AD203B41FA5}">
                      <a16:colId xmlns:a16="http://schemas.microsoft.com/office/drawing/2014/main" val="3828410065"/>
                    </a:ext>
                  </a:extLst>
                </a:gridCol>
                <a:gridCol w="884949">
                  <a:extLst>
                    <a:ext uri="{9D8B030D-6E8A-4147-A177-3AD203B41FA5}">
                      <a16:colId xmlns:a16="http://schemas.microsoft.com/office/drawing/2014/main" val="2811428728"/>
                    </a:ext>
                  </a:extLst>
                </a:gridCol>
                <a:gridCol w="407907">
                  <a:extLst>
                    <a:ext uri="{9D8B030D-6E8A-4147-A177-3AD203B41FA5}">
                      <a16:colId xmlns:a16="http://schemas.microsoft.com/office/drawing/2014/main" val="3067638271"/>
                    </a:ext>
                  </a:extLst>
                </a:gridCol>
                <a:gridCol w="1014004">
                  <a:extLst>
                    <a:ext uri="{9D8B030D-6E8A-4147-A177-3AD203B41FA5}">
                      <a16:colId xmlns:a16="http://schemas.microsoft.com/office/drawing/2014/main" val="742247966"/>
                    </a:ext>
                  </a:extLst>
                </a:gridCol>
              </a:tblGrid>
              <a:tr h="512845">
                <a:tc gridSpan="2">
                  <a:txBody>
                    <a:bodyPr/>
                    <a:lstStyle/>
                    <a:p>
                      <a:pPr algn="l" fontAlgn="b"/>
                      <a:r>
                        <a:rPr lang="en-US" sz="1600" u="none" strike="noStrike">
                          <a:effectLst/>
                        </a:rPr>
                        <a:t>802.24 Agenda - September 2019, Hanoi, Vietnam</a:t>
                      </a:r>
                      <a:endParaRPr lang="en-US" sz="1600" b="1" i="0" u="none" strike="noStrike">
                        <a:solidFill>
                          <a:srgbClr val="000000"/>
                        </a:solidFill>
                        <a:effectLst/>
                        <a:latin typeface="Arial1"/>
                      </a:endParaRPr>
                    </a:p>
                  </a:txBody>
                  <a:tcPr marL="4398" marR="4398" marT="4398" marB="0" anchor="b"/>
                </a:tc>
                <a:tc hMerge="1">
                  <a:txBody>
                    <a:bodyPr/>
                    <a:lstStyle/>
                    <a:p>
                      <a:endParaRPr lang="en-US"/>
                    </a:p>
                  </a:txBody>
                  <a:tcPr/>
                </a:tc>
                <a:tc gridSpan="2">
                  <a:txBody>
                    <a:bodyPr/>
                    <a:lstStyle/>
                    <a:p>
                      <a:pPr algn="l" fontAlgn="b"/>
                      <a:r>
                        <a:rPr lang="en-US" sz="1600" u="none" strike="noStrike">
                          <a:effectLst/>
                        </a:rPr>
                        <a:t>24-19-0025-01-0000</a:t>
                      </a:r>
                      <a:endParaRPr lang="en-US" sz="1600" b="1" i="0" u="none" strike="noStrike">
                        <a:solidFill>
                          <a:srgbClr val="000000"/>
                        </a:solidFill>
                        <a:effectLst/>
                        <a:latin typeface="Arial1"/>
                      </a:endParaRPr>
                    </a:p>
                  </a:txBody>
                  <a:tcPr marL="4398" marR="4398" marT="4398" marB="0" anchor="b"/>
                </a:tc>
                <a:tc hMerge="1">
                  <a:txBody>
                    <a:bodyPr/>
                    <a:lstStyle/>
                    <a:p>
                      <a:endParaRPr lang="en-US"/>
                    </a:p>
                  </a:txBody>
                  <a:tcPr/>
                </a:tc>
                <a:tc>
                  <a:txBody>
                    <a:bodyPr/>
                    <a:lstStyle/>
                    <a:p>
                      <a:pPr algn="l" fontAlgn="b"/>
                      <a:endParaRPr lang="en-US" sz="1100" b="0" i="0" u="none" strike="noStrike">
                        <a:solidFill>
                          <a:srgbClr val="000000"/>
                        </a:solidFill>
                        <a:effectLst/>
                        <a:latin typeface="Arial1"/>
                      </a:endParaRPr>
                    </a:p>
                  </a:txBody>
                  <a:tcPr marL="4398" marR="4398" marT="4398" marB="0" anchor="b"/>
                </a:tc>
                <a:extLst>
                  <a:ext uri="{0D108BD9-81ED-4DB2-BD59-A6C34878D82A}">
                    <a16:rowId xmlns:a16="http://schemas.microsoft.com/office/drawing/2014/main" val="3602102345"/>
                  </a:ext>
                </a:extLst>
              </a:tr>
              <a:tr h="237653">
                <a:tc>
                  <a:txBody>
                    <a:bodyPr/>
                    <a:lstStyle/>
                    <a:p>
                      <a:pPr algn="ctr" fontAlgn="b"/>
                      <a:endParaRPr lang="en-US" sz="1100" b="0" i="0" u="none" strike="noStrike">
                        <a:solidFill>
                          <a:srgbClr val="000000"/>
                        </a:solidFill>
                        <a:effectLst/>
                        <a:latin typeface="Times New Roman1"/>
                      </a:endParaRPr>
                    </a:p>
                  </a:txBody>
                  <a:tcPr marL="4398" marR="4398" marT="4398" marB="0" anchor="b"/>
                </a:tc>
                <a:tc>
                  <a:txBody>
                    <a:bodyPr/>
                    <a:lstStyle/>
                    <a:p>
                      <a:pPr algn="l" fontAlgn="b"/>
                      <a:endParaRPr lang="en-US" sz="1100" b="0" i="0" u="none" strike="noStrike">
                        <a:solidFill>
                          <a:srgbClr val="000000"/>
                        </a:solidFill>
                        <a:effectLst/>
                        <a:latin typeface="Times New Roman1"/>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952846001"/>
                  </a:ext>
                </a:extLst>
              </a:tr>
              <a:tr h="258714">
                <a:tc>
                  <a:txBody>
                    <a:bodyPr/>
                    <a:lstStyle/>
                    <a:p>
                      <a:pPr algn="ctr" fontAlgn="t"/>
                      <a:r>
                        <a:rPr lang="en-US" sz="1600" u="none" strike="noStrike">
                          <a:effectLst/>
                        </a:rPr>
                        <a:t>1</a:t>
                      </a:r>
                      <a:endParaRPr lang="en-US" sz="1600" b="1" i="0" u="none" strike="noStrike">
                        <a:solidFill>
                          <a:srgbClr val="000000"/>
                        </a:solidFill>
                        <a:effectLst/>
                        <a:latin typeface="Times New Roman1"/>
                      </a:endParaRPr>
                    </a:p>
                  </a:txBody>
                  <a:tcPr marL="4398" marR="4398" marT="4398" marB="0"/>
                </a:tc>
                <a:tc>
                  <a:txBody>
                    <a:bodyPr/>
                    <a:lstStyle/>
                    <a:p>
                      <a:pPr algn="ctr" fontAlgn="b"/>
                      <a:r>
                        <a:rPr lang="en-US" sz="1600" u="none" strike="noStrike">
                          <a:effectLst/>
                        </a:rPr>
                        <a:t>Tuesday PM2 </a:t>
                      </a:r>
                      <a:endParaRPr lang="en-US" sz="1600" b="1" i="0" u="none" strike="noStrike">
                        <a:solidFill>
                          <a:srgbClr val="000000"/>
                        </a:solidFill>
                        <a:effectLst/>
                        <a:latin typeface="Times New Roman1"/>
                      </a:endParaRPr>
                    </a:p>
                  </a:txBody>
                  <a:tcPr marL="4398" marR="4398" marT="4398" marB="0" anchor="b"/>
                </a:tc>
                <a:tc>
                  <a:txBody>
                    <a:bodyPr/>
                    <a:lstStyle/>
                    <a:p>
                      <a:pPr algn="l" fontAlgn="b"/>
                      <a:endParaRPr lang="en-US" sz="1200" b="0" i="0" u="none" strike="noStrike">
                        <a:solidFill>
                          <a:srgbClr val="000000"/>
                        </a:solidFill>
                        <a:effectLst/>
                        <a:latin typeface="Arial1"/>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Arial1"/>
                      </a:endParaRPr>
                    </a:p>
                  </a:txBody>
                  <a:tcPr marL="4398" marR="4398" marT="4398" marB="0" anchor="b"/>
                </a:tc>
                <a:extLst>
                  <a:ext uri="{0D108BD9-81ED-4DB2-BD59-A6C34878D82A}">
                    <a16:rowId xmlns:a16="http://schemas.microsoft.com/office/drawing/2014/main" val="3776883392"/>
                  </a:ext>
                </a:extLst>
              </a:tr>
              <a:tr h="237653">
                <a:tc>
                  <a:txBody>
                    <a:bodyPr/>
                    <a:lstStyle/>
                    <a:p>
                      <a:pPr algn="ctr" fontAlgn="t"/>
                      <a:r>
                        <a:rPr lang="en-US" sz="1200" u="none" strike="noStrike">
                          <a:effectLst/>
                        </a:rPr>
                        <a:t>1.1</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Call session to order, present “Guidelines for IEEE SA meetings”, Quorum</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3620099416"/>
                  </a:ext>
                </a:extLst>
              </a:tr>
              <a:tr h="237653">
                <a:tc>
                  <a:txBody>
                    <a:bodyPr/>
                    <a:lstStyle/>
                    <a:p>
                      <a:pPr algn="ctr" fontAlgn="t"/>
                      <a:r>
                        <a:rPr lang="en-US" sz="1200" u="none" strike="noStrike">
                          <a:effectLst/>
                        </a:rPr>
                        <a:t>1.2</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Review of Agenda / Approval of Agenda</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4:05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864766894"/>
                  </a:ext>
                </a:extLst>
              </a:tr>
              <a:tr h="237653">
                <a:tc>
                  <a:txBody>
                    <a:bodyPr/>
                    <a:lstStyle/>
                    <a:p>
                      <a:pPr algn="ctr" fontAlgn="t"/>
                      <a:r>
                        <a:rPr lang="en-US" sz="1200" u="none" strike="noStrike">
                          <a:effectLst/>
                        </a:rPr>
                        <a:t>1.3</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Approve minutes from prior TAG meeting</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4:10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4058404698"/>
                  </a:ext>
                </a:extLst>
              </a:tr>
              <a:tr h="237653">
                <a:tc>
                  <a:txBody>
                    <a:bodyPr/>
                    <a:lstStyle/>
                    <a:p>
                      <a:pPr algn="ctr" fontAlgn="t"/>
                      <a:r>
                        <a:rPr lang="en-US" sz="1200" u="none" strike="noStrike">
                          <a:effectLst/>
                        </a:rPr>
                        <a:t>1.4</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Introduction/meeting objectives / Review action items from previous meeting</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451082011"/>
                  </a:ext>
                </a:extLst>
              </a:tr>
              <a:tr h="424213">
                <a:tc>
                  <a:txBody>
                    <a:bodyPr/>
                    <a:lstStyle/>
                    <a:p>
                      <a:pPr algn="ctr" fontAlgn="t"/>
                      <a:r>
                        <a:rPr lang="en-US" sz="1200" u="none" strike="noStrike">
                          <a:effectLst/>
                        </a:rPr>
                        <a:t>1.5</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ITU and regulatory items</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Godfrey/Holcomb</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720758498"/>
                  </a:ext>
                </a:extLst>
              </a:tr>
              <a:tr h="237653">
                <a:tc>
                  <a:txBody>
                    <a:bodyPr/>
                    <a:lstStyle/>
                    <a:p>
                      <a:pPr algn="ctr" fontAlgn="t"/>
                      <a:r>
                        <a:rPr lang="en-US" sz="1200" u="none" strike="noStrike">
                          <a:effectLst/>
                        </a:rPr>
                        <a:t>1.6</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Licensed Narrowband Amendment Ad-Hoc, discussion on PAR development and plans for November</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4191085235"/>
                  </a:ext>
                </a:extLst>
              </a:tr>
              <a:tr h="237653">
                <a:tc>
                  <a:txBody>
                    <a:bodyPr/>
                    <a:lstStyle/>
                    <a:p>
                      <a:pPr algn="ctr" fontAlgn="t"/>
                      <a:r>
                        <a:rPr lang="en-US" sz="1200" u="none" strike="noStrike">
                          <a:effectLst/>
                        </a:rPr>
                        <a:t>1.7</a:t>
                      </a:r>
                      <a:endParaRPr lang="en-US" sz="12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IEEE Power Engineering Society PSCC S6 Liaison Response: "IoT for Connected Home"</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4:50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3578991418"/>
                  </a:ext>
                </a:extLst>
              </a:tr>
              <a:tr h="237653">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Publishing status of TSN White Paper</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5:35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1812127544"/>
                  </a:ext>
                </a:extLst>
              </a:tr>
              <a:tr h="225770">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Recess </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5:50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1739053888"/>
                  </a:ext>
                </a:extLst>
              </a:tr>
              <a:tr h="225770">
                <a:tc>
                  <a:txBody>
                    <a:bodyPr/>
                    <a:lstStyle/>
                    <a:p>
                      <a:pPr algn="ctr" fontAlgn="t"/>
                      <a:endParaRPr lang="en-US" sz="1200" b="0" i="0" u="none" strike="noStrike">
                        <a:solidFill>
                          <a:srgbClr val="000000"/>
                        </a:solidFill>
                        <a:effectLst/>
                        <a:latin typeface="Times New Roman1"/>
                      </a:endParaRPr>
                    </a:p>
                  </a:txBody>
                  <a:tcPr marL="4398" marR="4398" marT="4398" marB="0"/>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08747357"/>
                  </a:ext>
                </a:extLst>
              </a:tr>
              <a:tr h="285183">
                <a:tc>
                  <a:txBody>
                    <a:bodyPr/>
                    <a:lstStyle/>
                    <a:p>
                      <a:pPr algn="ctr" fontAlgn="t"/>
                      <a:endParaRPr lang="en-US" sz="1200" b="0" i="0" u="none" strike="noStrike">
                        <a:solidFill>
                          <a:srgbClr val="000000"/>
                        </a:solidFill>
                        <a:effectLst/>
                        <a:latin typeface="Times New Roman1"/>
                      </a:endParaRPr>
                    </a:p>
                  </a:txBody>
                  <a:tcPr marL="4398" marR="4398" marT="4398" marB="0"/>
                </a:tc>
                <a:tc>
                  <a:txBody>
                    <a:bodyPr/>
                    <a:lstStyle/>
                    <a:p>
                      <a:pPr algn="l" fontAlgn="b"/>
                      <a:endParaRPr lang="en-US" sz="1200" b="0" i="0" u="none" strike="noStrike">
                        <a:solidFill>
                          <a:srgbClr val="000000"/>
                        </a:solidFill>
                        <a:effectLst/>
                        <a:latin typeface="Calibri" panose="020F0502020204030204" pitchFamily="34"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552863665"/>
                  </a:ext>
                </a:extLst>
              </a:tr>
              <a:tr h="258714">
                <a:tc>
                  <a:txBody>
                    <a:bodyPr/>
                    <a:lstStyle/>
                    <a:p>
                      <a:pPr algn="ctr" fontAlgn="t"/>
                      <a:r>
                        <a:rPr lang="en-US" sz="1600" u="none" strike="noStrike">
                          <a:effectLst/>
                        </a:rPr>
                        <a:t>2</a:t>
                      </a:r>
                      <a:endParaRPr lang="en-US" sz="1600" b="1" i="0" u="none" strike="noStrike">
                        <a:solidFill>
                          <a:srgbClr val="000000"/>
                        </a:solidFill>
                        <a:effectLst/>
                        <a:latin typeface="Times New Roman1"/>
                      </a:endParaRPr>
                    </a:p>
                  </a:txBody>
                  <a:tcPr marL="4398" marR="4398" marT="4398" marB="0"/>
                </a:tc>
                <a:tc>
                  <a:txBody>
                    <a:bodyPr/>
                    <a:lstStyle/>
                    <a:p>
                      <a:pPr algn="ctr" fontAlgn="b"/>
                      <a:r>
                        <a:rPr lang="en-US" sz="1600" u="none" strike="noStrike">
                          <a:effectLst/>
                        </a:rPr>
                        <a:t>Wednesday PM2 </a:t>
                      </a:r>
                      <a:endParaRPr lang="en-US" sz="1600" b="1" i="0" u="none" strike="noStrike">
                        <a:solidFill>
                          <a:srgbClr val="000000"/>
                        </a:solidFill>
                        <a:effectLst/>
                        <a:latin typeface="Times New Roman1"/>
                      </a:endParaRPr>
                    </a:p>
                  </a:txBody>
                  <a:tcPr marL="4398" marR="4398" marT="4398" marB="0" anchor="b"/>
                </a:tc>
                <a:tc>
                  <a:txBody>
                    <a:bodyPr/>
                    <a:lstStyle/>
                    <a:p>
                      <a:pPr algn="l" fontAlgn="b"/>
                      <a:endParaRPr lang="en-US" sz="1200" b="0" i="0" u="none" strike="noStrike">
                        <a:solidFill>
                          <a:srgbClr val="000000"/>
                        </a:solidFill>
                        <a:effectLst/>
                        <a:latin typeface="Arial1"/>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93341589"/>
                  </a:ext>
                </a:extLst>
              </a:tr>
              <a:tr h="225770">
                <a:tc>
                  <a:txBody>
                    <a:bodyPr/>
                    <a:lstStyle/>
                    <a:p>
                      <a:pPr algn="ctr" fontAlgn="t"/>
                      <a:r>
                        <a:rPr lang="en-US" sz="1100" u="none" strike="noStrike">
                          <a:effectLst/>
                        </a:rPr>
                        <a:t>2.1</a:t>
                      </a:r>
                      <a:endParaRPr lang="en-US" sz="11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Call to Order</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1474274268"/>
                  </a:ext>
                </a:extLst>
              </a:tr>
              <a:tr h="225770">
                <a:tc>
                  <a:txBody>
                    <a:bodyPr/>
                    <a:lstStyle/>
                    <a:p>
                      <a:pPr algn="ctr" fontAlgn="t"/>
                      <a:r>
                        <a:rPr lang="en-US" sz="1100" u="none" strike="noStrike">
                          <a:effectLst/>
                        </a:rPr>
                        <a:t>2.2</a:t>
                      </a:r>
                      <a:endParaRPr lang="en-US" sz="11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Low Latency White Paper</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Holland</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761427006"/>
                  </a:ext>
                </a:extLst>
              </a:tr>
              <a:tr h="424213">
                <a:tc>
                  <a:txBody>
                    <a:bodyPr/>
                    <a:lstStyle/>
                    <a:p>
                      <a:pPr algn="ctr" fontAlgn="t"/>
                      <a:r>
                        <a:rPr lang="en-US" sz="1100" u="none" strike="noStrike">
                          <a:effectLst/>
                        </a:rPr>
                        <a:t>2.3</a:t>
                      </a:r>
                      <a:endParaRPr lang="en-US" sz="11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Network Enablers for Seamless HMD-based VR (Virtual Reality)</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 / Seo</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3458862541"/>
                  </a:ext>
                </a:extLst>
              </a:tr>
              <a:tr h="225770">
                <a:tc>
                  <a:txBody>
                    <a:bodyPr/>
                    <a:lstStyle/>
                    <a:p>
                      <a:pPr algn="ctr" fontAlgn="t"/>
                      <a:r>
                        <a:rPr lang="en-US" sz="1100" u="none" strike="noStrike">
                          <a:effectLst/>
                        </a:rPr>
                        <a:t>2.4</a:t>
                      </a:r>
                      <a:endParaRPr lang="en-US" sz="11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"IEEE 802 Solutions for Vertical Applications" White Paper</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661561503"/>
                  </a:ext>
                </a:extLst>
              </a:tr>
              <a:tr h="225770">
                <a:tc>
                  <a:txBody>
                    <a:bodyPr/>
                    <a:lstStyle/>
                    <a:p>
                      <a:pPr algn="ctr" fontAlgn="t"/>
                      <a:r>
                        <a:rPr lang="en-US" sz="1100" u="none" strike="noStrike">
                          <a:effectLst/>
                        </a:rPr>
                        <a:t>2.5</a:t>
                      </a:r>
                      <a:endParaRPr lang="en-US" sz="11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802.24 New Action Items, New Activities, AOB</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5:30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589766730"/>
                  </a:ext>
                </a:extLst>
              </a:tr>
              <a:tr h="225770">
                <a:tc>
                  <a:txBody>
                    <a:bodyPr/>
                    <a:lstStyle/>
                    <a:p>
                      <a:pPr algn="ctr" fontAlgn="t"/>
                      <a:r>
                        <a:rPr lang="en-US" sz="1100" u="none" strike="noStrike">
                          <a:effectLst/>
                        </a:rPr>
                        <a:t>2.6</a:t>
                      </a:r>
                      <a:endParaRPr lang="en-US" sz="11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Recess</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t"/>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r" fontAlgn="b"/>
                      <a:r>
                        <a:rPr lang="en-US" sz="1200" u="none" strike="noStrike" dirty="0">
                          <a:effectLst/>
                        </a:rPr>
                        <a:t>5:45 PM</a:t>
                      </a:r>
                      <a:endParaRPr lang="en-US" sz="1200" b="0" i="0" u="none" strike="noStrike" dirty="0">
                        <a:solidFill>
                          <a:srgbClr val="000000"/>
                        </a:solidFill>
                        <a:effectLst/>
                        <a:latin typeface="Times New Roman1"/>
                      </a:endParaRPr>
                    </a:p>
                  </a:txBody>
                  <a:tcPr marL="4398" marR="4398" marT="4398" marB="0" anchor="b"/>
                </a:tc>
                <a:extLst>
                  <a:ext uri="{0D108BD9-81ED-4DB2-BD59-A6C34878D82A}">
                    <a16:rowId xmlns:a16="http://schemas.microsoft.com/office/drawing/2014/main" val="2906703537"/>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77500" lnSpcReduction="20000"/>
          </a:bodyPr>
          <a:lstStyle/>
          <a:p>
            <a:endParaRPr lang="en-US" dirty="0"/>
          </a:p>
          <a:p>
            <a:r>
              <a:rPr lang="en-US" dirty="0"/>
              <a:t>Approve July TAG minutes</a:t>
            </a:r>
          </a:p>
          <a:p>
            <a:pPr lvl="1"/>
            <a:r>
              <a:rPr lang="en-US" dirty="0"/>
              <a:t>802.24-19-19r0</a:t>
            </a:r>
          </a:p>
          <a:p>
            <a:pPr lvl="1"/>
            <a:endParaRPr lang="en-US" dirty="0"/>
          </a:p>
          <a:p>
            <a:pPr lvl="1"/>
            <a:r>
              <a:rPr lang="en-US" dirty="0"/>
              <a:t>Teleconference Minutes</a:t>
            </a:r>
          </a:p>
          <a:p>
            <a:pPr lvl="2"/>
            <a:r>
              <a:rPr lang="en-US" dirty="0"/>
              <a:t>802.24-19-0021r0	Minutes of August 5</a:t>
            </a:r>
            <a:r>
              <a:rPr lang="en-US" baseline="30000" dirty="0"/>
              <a:t>th</a:t>
            </a:r>
            <a:r>
              <a:rPr lang="en-US" dirty="0"/>
              <a:t> Teleconference</a:t>
            </a:r>
          </a:p>
          <a:p>
            <a:pPr lvl="2"/>
            <a:r>
              <a:rPr lang="en-US" dirty="0"/>
              <a:t>802.24-19-0023r0	 Minutes of Sept 3</a:t>
            </a:r>
            <a:r>
              <a:rPr lang="en-US" baseline="30000" dirty="0"/>
              <a:t>rd</a:t>
            </a:r>
            <a:r>
              <a:rPr lang="en-US" dirty="0"/>
              <a:t> Teleconference</a:t>
            </a:r>
          </a:p>
          <a:p>
            <a:pPr lvl="2"/>
            <a:endParaRPr lang="en-US" dirty="0"/>
          </a:p>
          <a:p>
            <a:pPr lvl="1"/>
            <a:endParaRPr lang="en-US" dirty="0"/>
          </a:p>
          <a:p>
            <a:pPr lvl="1"/>
            <a:endParaRPr lang="en-US" dirty="0"/>
          </a:p>
          <a:p>
            <a:r>
              <a:rPr lang="en-US" dirty="0"/>
              <a:t>TAG Action Items from July: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Anything from WRC-19 for critical infrastructure</a:t>
            </a:r>
          </a:p>
          <a:p>
            <a:pPr lvl="1"/>
            <a:r>
              <a:rPr lang="en-US" dirty="0"/>
              <a:t>Edward Au has a presentation on WRC-19 Agenda items from APT.  For Asia, but could become global. </a:t>
            </a:r>
          </a:p>
          <a:p>
            <a:pPr lvl="1"/>
            <a:r>
              <a:rPr lang="en-US" dirty="0"/>
              <a:t>Document 18-19-128</a:t>
            </a:r>
          </a:p>
          <a:p>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ad-hoc teleconferences</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p:txBody>
          <a:bodyPr>
            <a:normAutofit lnSpcReduction="10000"/>
          </a:bodyPr>
          <a:lstStyle/>
          <a:p>
            <a:r>
              <a:rPr lang="en-US" dirty="0"/>
              <a:t>Two teleconferences hosted by 802.24</a:t>
            </a:r>
          </a:p>
          <a:p>
            <a:pPr lvl="1"/>
            <a:r>
              <a:rPr lang="en-US" dirty="0"/>
              <a:t>Minutes and Draft PAR and CSD posted on Mentor</a:t>
            </a:r>
          </a:p>
          <a:p>
            <a:pPr lvl="2"/>
            <a:r>
              <a:rPr lang="en-US" dirty="0"/>
              <a:t>802.24-19-0021r0	Minutes of August 5</a:t>
            </a:r>
            <a:r>
              <a:rPr lang="en-US" baseline="30000" dirty="0"/>
              <a:t>th</a:t>
            </a:r>
            <a:r>
              <a:rPr lang="en-US" dirty="0"/>
              <a:t> Teleconference</a:t>
            </a:r>
          </a:p>
          <a:p>
            <a:pPr lvl="2"/>
            <a:r>
              <a:rPr lang="en-US" dirty="0"/>
              <a:t>802.24-19-0022r0	Draft PAR</a:t>
            </a:r>
          </a:p>
          <a:p>
            <a:pPr lvl="2"/>
            <a:r>
              <a:rPr lang="en-US" dirty="0"/>
              <a:t>802.24-19-0023r0	 Minutes of Sept 3</a:t>
            </a:r>
            <a:r>
              <a:rPr lang="en-US" baseline="30000" dirty="0"/>
              <a:t>rd</a:t>
            </a:r>
            <a:r>
              <a:rPr lang="en-US" dirty="0"/>
              <a:t> Teleconference</a:t>
            </a:r>
          </a:p>
          <a:p>
            <a:pPr lvl="2"/>
            <a:r>
              <a:rPr lang="en-US" dirty="0"/>
              <a:t>802.24-19-0024r0	Draft CSD</a:t>
            </a:r>
          </a:p>
          <a:p>
            <a:pPr lvl="2"/>
            <a:endParaRPr lang="en-US" dirty="0"/>
          </a:p>
          <a:p>
            <a:r>
              <a:rPr lang="en-US" dirty="0"/>
              <a:t>Discussion on moving project into 802.15</a:t>
            </a:r>
          </a:p>
          <a:p>
            <a:pPr lvl="1"/>
            <a:r>
              <a:rPr lang="en-US" dirty="0"/>
              <a:t>Participants and stakeholders are in favor</a:t>
            </a:r>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64038502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38418</TotalTime>
  <Words>2236</Words>
  <Application>Microsoft Office PowerPoint</Application>
  <PresentationFormat>Widescreen</PresentationFormat>
  <Paragraphs>409</Paragraphs>
  <Slides>25</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MS Gothic</vt:lpstr>
      <vt:lpstr>ＭＳ Ｐゴシック</vt: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Participation in IEEE 802 Meetings</vt:lpstr>
      <vt:lpstr>Administration</vt:lpstr>
      <vt:lpstr>802.24 TAG</vt:lpstr>
      <vt:lpstr>Radio Regulatory Items</vt:lpstr>
      <vt:lpstr>Licensed Narrowband Amendment ad-hoc teleconferences</vt:lpstr>
      <vt:lpstr>Licensed Narrowband Amendment</vt:lpstr>
      <vt:lpstr>Licensed Narrowband Amendment Timeline</vt:lpstr>
      <vt:lpstr>PowerPoint Presentation</vt:lpstr>
      <vt:lpstr>Liaison Review</vt:lpstr>
      <vt:lpstr>IEEE Power Engineering Society PSCC S6 Liaison</vt:lpstr>
      <vt:lpstr>Publishing Status of TSN White Paper</vt:lpstr>
      <vt:lpstr>Wednesday 802.24 TAG</vt:lpstr>
      <vt:lpstr>“Low latency” White Paper</vt:lpstr>
      <vt:lpstr>“Low latency” White Paper</vt:lpstr>
      <vt:lpstr>AR/VR collaboration in 802.24</vt:lpstr>
      <vt:lpstr>Discussion</vt:lpstr>
      <vt:lpstr>Next Steps</vt:lpstr>
      <vt:lpstr>"IEEE 802 Solutions for Vertical Applications"</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725</cp:revision>
  <cp:lastPrinted>1998-02-10T13:28:06Z</cp:lastPrinted>
  <dcterms:created xsi:type="dcterms:W3CDTF">2015-05-13T21:49:41Z</dcterms:created>
  <dcterms:modified xsi:type="dcterms:W3CDTF">2019-09-17T10:35:51Z</dcterms:modified>
</cp:coreProperties>
</file>