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69" r:id="rId1"/>
  </p:sldMasterIdLst>
  <p:notesMasterIdLst>
    <p:notesMasterId r:id="rId33"/>
  </p:notesMasterIdLst>
  <p:handoutMasterIdLst>
    <p:handoutMasterId r:id="rId34"/>
  </p:handoutMasterIdLst>
  <p:sldIdLst>
    <p:sldId id="258" r:id="rId2"/>
    <p:sldId id="500" r:id="rId3"/>
    <p:sldId id="285" r:id="rId4"/>
    <p:sldId id="414" r:id="rId5"/>
    <p:sldId id="283" r:id="rId6"/>
    <p:sldId id="284" r:id="rId7"/>
    <p:sldId id="287" r:id="rId8"/>
    <p:sldId id="288" r:id="rId9"/>
    <p:sldId id="289" r:id="rId10"/>
    <p:sldId id="259" r:id="rId11"/>
    <p:sldId id="270" r:id="rId12"/>
    <p:sldId id="415" r:id="rId13"/>
    <p:sldId id="506" r:id="rId14"/>
    <p:sldId id="495" r:id="rId15"/>
    <p:sldId id="509" r:id="rId16"/>
    <p:sldId id="510" r:id="rId17"/>
    <p:sldId id="421" r:id="rId18"/>
    <p:sldId id="514" r:id="rId19"/>
    <p:sldId id="501" r:id="rId20"/>
    <p:sldId id="513" r:id="rId21"/>
    <p:sldId id="515" r:id="rId22"/>
    <p:sldId id="512" r:id="rId23"/>
    <p:sldId id="457" r:id="rId24"/>
    <p:sldId id="459" r:id="rId25"/>
    <p:sldId id="507" r:id="rId26"/>
    <p:sldId id="516" r:id="rId27"/>
    <p:sldId id="475" r:id="rId28"/>
    <p:sldId id="488" r:id="rId29"/>
    <p:sldId id="486" r:id="rId30"/>
    <p:sldId id="474" r:id="rId31"/>
    <p:sldId id="391" r:id="rId32"/>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554" autoAdjust="0"/>
    <p:restoredTop sz="94099" autoAdjust="0"/>
  </p:normalViewPr>
  <p:slideViewPr>
    <p:cSldViewPr>
      <p:cViewPr varScale="1">
        <p:scale>
          <a:sx n="96" d="100"/>
          <a:sy n="96" d="100"/>
        </p:scale>
        <p:origin x="51" y="96"/>
      </p:cViewPr>
      <p:guideLst>
        <p:guide orient="horz" pos="2160"/>
        <p:guide pos="3840"/>
      </p:guideLst>
    </p:cSldViewPr>
  </p:slideViewPr>
  <p:outlineViewPr>
    <p:cViewPr>
      <p:scale>
        <a:sx n="33" d="100"/>
        <a:sy n="33" d="100"/>
      </p:scale>
      <p:origin x="0" y="-3869"/>
    </p:cViewPr>
  </p:outlineViewPr>
  <p:notesTextViewPr>
    <p:cViewPr>
      <p:scale>
        <a:sx n="1" d="1"/>
        <a:sy n="1" d="1"/>
      </p:scale>
      <p:origin x="0" y="0"/>
    </p:cViewPr>
  </p:notesTextViewPr>
  <p:sorterViewPr>
    <p:cViewPr>
      <p:scale>
        <a:sx n="100" d="100"/>
        <a:sy n="100" d="100"/>
      </p:scale>
      <p:origin x="0" y="-156"/>
    </p:cViewPr>
  </p:sorterViewPr>
  <p:notesViewPr>
    <p:cSldViewPr>
      <p:cViewPr varScale="1">
        <p:scale>
          <a:sx n="114" d="100"/>
          <a:sy n="114" d="100"/>
        </p:scale>
        <p:origin x="2899" y="101"/>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F05CCD38-E3BA-4351-86DA-0A746BC4558B}" type="slidenum">
              <a:rPr lang="en-US" altLang="en-US"/>
              <a:pPr/>
              <a:t>‹#›</a:t>
            </a:fld>
            <a:endParaRPr lang="en-US" alt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39339129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F9031878-2613-4CF8-8C8B-1C8D0CA1FB2E}" type="slidenum">
              <a:rPr lang="en-US" altLang="en-US"/>
              <a:pPr/>
              <a:t>‹#›</a:t>
            </a:fld>
            <a:endParaRPr lang="en-US" alt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11622071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802.15-&lt;doc#&gt;</a:t>
            </a:r>
          </a:p>
        </p:txBody>
      </p:sp>
      <p:sp>
        <p:nvSpPr>
          <p:cNvPr id="5" name="Rectangle 3"/>
          <p:cNvSpPr>
            <a:spLocks noGrp="1" noChangeArrowheads="1"/>
          </p:cNvSpPr>
          <p:nvPr>
            <p:ph type="dt" idx="1"/>
          </p:nvPr>
        </p:nvSpPr>
        <p:spPr>
          <a:ln/>
        </p:spPr>
        <p:txBody>
          <a:bodyPr/>
          <a:lstStyle/>
          <a:p>
            <a:r>
              <a:rPr lang="en-US" altLang="en-US"/>
              <a:t>&lt;month year&gt;</a:t>
            </a:r>
          </a:p>
        </p:txBody>
      </p:sp>
      <p:sp>
        <p:nvSpPr>
          <p:cNvPr id="6" name="Rectangle 6"/>
          <p:cNvSpPr>
            <a:spLocks noGrp="1" noChangeArrowheads="1"/>
          </p:cNvSpPr>
          <p:nvPr>
            <p:ph type="ftr" sz="quarter" idx="4"/>
          </p:nvPr>
        </p:nvSpPr>
        <p:spPr>
          <a:ln/>
        </p:spPr>
        <p:txBody>
          <a:bodyPr/>
          <a:lstStyle/>
          <a:p>
            <a:pPr lvl="4"/>
            <a:r>
              <a:rPr lang="en-US" altLang="en-US"/>
              <a:t>&lt;author&gt;, &lt;company&gt;</a:t>
            </a:r>
          </a:p>
        </p:txBody>
      </p:sp>
      <p:sp>
        <p:nvSpPr>
          <p:cNvPr id="7" name="Rectangle 7"/>
          <p:cNvSpPr>
            <a:spLocks noGrp="1" noChangeArrowheads="1"/>
          </p:cNvSpPr>
          <p:nvPr>
            <p:ph type="sldNum" sz="quarter" idx="5"/>
          </p:nvPr>
        </p:nvSpPr>
        <p:spPr>
          <a:ln/>
        </p:spPr>
        <p:txBody>
          <a:bodyPr/>
          <a:lstStyle/>
          <a:p>
            <a:r>
              <a:rPr lang="en-US" altLang="en-US"/>
              <a:t>Page </a:t>
            </a:r>
            <a:fld id="{CEDB8187-817F-4946-82F7-CCFC76068F71}" type="slidenum">
              <a:rPr lang="en-US" altLang="en-US"/>
              <a:pPr/>
              <a:t>2</a:t>
            </a:fld>
            <a:endParaRPr lang="en-US" altLang="en-US"/>
          </a:p>
        </p:txBody>
      </p:sp>
      <p:sp>
        <p:nvSpPr>
          <p:cNvPr id="24578" name="Rectangle 2"/>
          <p:cNvSpPr>
            <a:spLocks noGrp="1" noRot="1" noChangeAspect="1" noChangeArrowheads="1" noTextEdit="1"/>
          </p:cNvSpPr>
          <p:nvPr>
            <p:ph type="sldImg"/>
          </p:nvPr>
        </p:nvSpPr>
        <p:spPr>
          <a:xfrm>
            <a:off x="384175" y="701675"/>
            <a:ext cx="6165850" cy="3468688"/>
          </a:xfrm>
          <a:ln/>
        </p:spPr>
      </p:sp>
      <p:sp>
        <p:nvSpPr>
          <p:cNvPr id="2457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173685864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a:extLst>
              <a:ext uri="{FF2B5EF4-FFF2-40B4-BE49-F238E27FC236}">
                <a16:creationId xmlns:a16="http://schemas.microsoft.com/office/drawing/2014/main" id="{152FD06B-10FB-4CC0-9DFF-E15C04D30AD5}"/>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a:defRPr sz="2400">
                <a:solidFill>
                  <a:schemeClr val="tx1"/>
                </a:solidFill>
                <a:latin typeface="Times New Roman" panose="02020603050405020304" pitchFamily="18" charset="0"/>
              </a:defRPr>
            </a:lvl1pPr>
            <a:lvl2pPr marL="742950" indent="-285750" defTabSz="966788">
              <a:defRPr sz="2400">
                <a:solidFill>
                  <a:schemeClr val="tx1"/>
                </a:solidFill>
                <a:latin typeface="Times New Roman" panose="02020603050405020304" pitchFamily="18" charset="0"/>
              </a:defRPr>
            </a:lvl2pPr>
            <a:lvl3pPr marL="1143000" indent="-228600" defTabSz="966788">
              <a:defRPr sz="2400">
                <a:solidFill>
                  <a:schemeClr val="tx1"/>
                </a:solidFill>
                <a:latin typeface="Times New Roman" panose="02020603050405020304" pitchFamily="18" charset="0"/>
              </a:defRPr>
            </a:lvl3pPr>
            <a:lvl4pPr marL="1600200" indent="-228600" defTabSz="966788">
              <a:defRPr sz="2400">
                <a:solidFill>
                  <a:schemeClr val="tx1"/>
                </a:solidFill>
                <a:latin typeface="Times New Roman" panose="02020603050405020304" pitchFamily="18" charset="0"/>
              </a:defRPr>
            </a:lvl4pPr>
            <a:lvl5pPr marL="2057400" indent="-228600" defTabSz="966788">
              <a:defRPr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sz="2400">
                <a:solidFill>
                  <a:schemeClr val="tx1"/>
                </a:solidFill>
                <a:latin typeface="Times New Roman" panose="02020603050405020304" pitchFamily="18" charset="0"/>
              </a:defRPr>
            </a:lvl9pPr>
          </a:lstStyle>
          <a:p>
            <a:fld id="{DA942F09-CE82-418D-8E31-B9F050E9E440}" type="slidenum">
              <a:rPr lang="en-US" altLang="en-US" sz="1300"/>
              <a:pPr/>
              <a:t>4</a:t>
            </a:fld>
            <a:endParaRPr lang="en-US" altLang="en-US" sz="1300"/>
          </a:p>
        </p:txBody>
      </p:sp>
      <p:sp>
        <p:nvSpPr>
          <p:cNvPr id="17411" name="Rectangle 2">
            <a:extLst>
              <a:ext uri="{FF2B5EF4-FFF2-40B4-BE49-F238E27FC236}">
                <a16:creationId xmlns:a16="http://schemas.microsoft.com/office/drawing/2014/main" id="{AC693646-7038-437B-90C6-350ECB1F89EB}"/>
              </a:ext>
            </a:extLst>
          </p:cNvPr>
          <p:cNvSpPr>
            <a:spLocks noGrp="1" noRot="1" noChangeAspect="1" noChangeArrowheads="1" noTextEdit="1"/>
          </p:cNvSpPr>
          <p:nvPr>
            <p:ph type="sldImg"/>
          </p:nvPr>
        </p:nvSpPr>
        <p:spPr>
          <a:xfrm>
            <a:off x="384175" y="701675"/>
            <a:ext cx="6165850" cy="3468688"/>
          </a:xfrm>
          <a:ln/>
        </p:spPr>
      </p:sp>
      <p:sp>
        <p:nvSpPr>
          <p:cNvPr id="17412" name="Rectangle 3">
            <a:extLst>
              <a:ext uri="{FF2B5EF4-FFF2-40B4-BE49-F238E27FC236}">
                <a16:creationId xmlns:a16="http://schemas.microsoft.com/office/drawing/2014/main" id="{EE43C536-E771-4160-9DA4-3D762947B8BC}"/>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latin typeface="Times New Roman" panose="02020603050405020304" pitchFamily="18" charset="0"/>
            </a:endParaRPr>
          </a:p>
        </p:txBody>
      </p:sp>
    </p:spTree>
    <p:extLst>
      <p:ext uri="{BB962C8B-B14F-4D97-AF65-F5344CB8AC3E}">
        <p14:creationId xmlns:p14="http://schemas.microsoft.com/office/powerpoint/2010/main" val="71997398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5" name="Footer Placeholder 4"/>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6" name="Slide Number Placeholder 5"/>
          <p:cNvSpPr>
            <a:spLocks noGrp="1"/>
          </p:cNvSpPr>
          <p:nvPr>
            <p:ph type="sldNum" sz="quarter" idx="12"/>
          </p:nvPr>
        </p:nvSpPr>
        <p:spPr/>
        <p:txBody>
          <a:bodyPr/>
          <a:lstStyle>
            <a:lvl1pPr>
              <a:defRPr/>
            </a:lvl1pPr>
          </a:lstStyle>
          <a:p>
            <a:r>
              <a:rPr lang="en-US" altLang="en-US"/>
              <a:t>Slide </a:t>
            </a:r>
            <a:fld id="{869219CD-136A-40C3-85E0-D9FA436669C2}" type="slidenum">
              <a:rPr lang="en-US" altLang="en-US" smtClean="0"/>
              <a:pPr/>
              <a:t>‹#›</a:t>
            </a:fld>
            <a:endParaRPr lang="en-US" altLang="en-US"/>
          </a:p>
        </p:txBody>
      </p:sp>
    </p:spTree>
    <p:extLst>
      <p:ext uri="{BB962C8B-B14F-4D97-AF65-F5344CB8AC3E}">
        <p14:creationId xmlns:p14="http://schemas.microsoft.com/office/powerpoint/2010/main" val="24806932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6" name="Slide Number Placeholder 5"/>
          <p:cNvSpPr>
            <a:spLocks noGrp="1"/>
          </p:cNvSpPr>
          <p:nvPr>
            <p:ph type="sldNum" sz="quarter" idx="12"/>
          </p:nvPr>
        </p:nvSpPr>
        <p:spPr/>
        <p:txBody>
          <a:bodyPr/>
          <a:lstStyle>
            <a:lvl1pPr>
              <a:defRPr/>
            </a:lvl1pPr>
          </a:lstStyle>
          <a:p>
            <a:r>
              <a:rPr lang="en-US" altLang="en-US"/>
              <a:t>Slide </a:t>
            </a:r>
            <a:fld id="{D2793805-6678-4F90-9549-7863581D2258}" type="slidenum">
              <a:rPr lang="en-US" altLang="en-US" smtClean="0"/>
              <a:pPr/>
              <a:t>‹#›</a:t>
            </a:fld>
            <a:endParaRPr lang="en-US" altLang="en-US"/>
          </a:p>
        </p:txBody>
      </p:sp>
    </p:spTree>
    <p:extLst>
      <p:ext uri="{BB962C8B-B14F-4D97-AF65-F5344CB8AC3E}">
        <p14:creationId xmlns:p14="http://schemas.microsoft.com/office/powerpoint/2010/main" val="13605539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41"/>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1" y="4589466"/>
            <a:ext cx="105156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Edit Master text styles</a:t>
            </a:r>
          </a:p>
        </p:txBody>
      </p:sp>
      <p:sp>
        <p:nvSpPr>
          <p:cNvPr id="5" name="Footer Placeholder 4"/>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6" name="Slide Number Placeholder 5"/>
          <p:cNvSpPr>
            <a:spLocks noGrp="1"/>
          </p:cNvSpPr>
          <p:nvPr>
            <p:ph type="sldNum" sz="quarter" idx="12"/>
          </p:nvPr>
        </p:nvSpPr>
        <p:spPr/>
        <p:txBody>
          <a:bodyPr/>
          <a:lstStyle>
            <a:lvl1pPr>
              <a:defRPr/>
            </a:lvl1pPr>
          </a:lstStyle>
          <a:p>
            <a:r>
              <a:rPr lang="en-US" altLang="en-US"/>
              <a:t>Slide </a:t>
            </a:r>
            <a:fld id="{A42A6F1F-89D0-4C7C-88C0-E46BC40C428C}" type="slidenum">
              <a:rPr lang="en-US" altLang="en-US" smtClean="0"/>
              <a:pPr/>
              <a:t>‹#›</a:t>
            </a:fld>
            <a:endParaRPr lang="en-US" altLang="en-US"/>
          </a:p>
        </p:txBody>
      </p:sp>
    </p:spTree>
    <p:extLst>
      <p:ext uri="{BB962C8B-B14F-4D97-AF65-F5344CB8AC3E}">
        <p14:creationId xmlns:p14="http://schemas.microsoft.com/office/powerpoint/2010/main" val="22689928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914400" y="1981200"/>
            <a:ext cx="5080000" cy="4114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7" name="Slide Number Placeholder 6"/>
          <p:cNvSpPr>
            <a:spLocks noGrp="1"/>
          </p:cNvSpPr>
          <p:nvPr>
            <p:ph type="sldNum" sz="quarter" idx="12"/>
          </p:nvPr>
        </p:nvSpPr>
        <p:spPr/>
        <p:txBody>
          <a:bodyPr/>
          <a:lstStyle>
            <a:lvl1pPr>
              <a:defRPr/>
            </a:lvl1pPr>
          </a:lstStyle>
          <a:p>
            <a:r>
              <a:rPr lang="en-US" altLang="en-US"/>
              <a:t>Slide </a:t>
            </a:r>
            <a:fld id="{43D6F4AB-797C-4E10-8BE8-7E7A0FDF1173}" type="slidenum">
              <a:rPr lang="en-US" altLang="en-US" smtClean="0"/>
              <a:pPr/>
              <a:t>‹#›</a:t>
            </a:fld>
            <a:endParaRPr lang="en-US" altLang="en-US"/>
          </a:p>
        </p:txBody>
      </p:sp>
    </p:spTree>
    <p:extLst>
      <p:ext uri="{BB962C8B-B14F-4D97-AF65-F5344CB8AC3E}">
        <p14:creationId xmlns:p14="http://schemas.microsoft.com/office/powerpoint/2010/main" val="1531594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40317" y="365128"/>
            <a:ext cx="10515600" cy="1325563"/>
          </a:xfrm>
        </p:spPr>
        <p:txBody>
          <a:bodyPr/>
          <a:lstStyle/>
          <a:p>
            <a:r>
              <a:rPr lang="en-US"/>
              <a:t>Click to edit Master title style</a:t>
            </a:r>
          </a:p>
        </p:txBody>
      </p:sp>
      <p:sp>
        <p:nvSpPr>
          <p:cNvPr id="3" name="Text Placeholder 2"/>
          <p:cNvSpPr>
            <a:spLocks noGrp="1"/>
          </p:cNvSpPr>
          <p:nvPr>
            <p:ph type="body" idx="1"/>
          </p:nvPr>
        </p:nvSpPr>
        <p:spPr>
          <a:xfrm>
            <a:off x="840319" y="1681163"/>
            <a:ext cx="515831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40319" y="2505075"/>
            <a:ext cx="5158316"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71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71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ooter Placeholder 7"/>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9" name="Slide Number Placeholder 8"/>
          <p:cNvSpPr>
            <a:spLocks noGrp="1"/>
          </p:cNvSpPr>
          <p:nvPr>
            <p:ph type="sldNum" sz="quarter" idx="12"/>
          </p:nvPr>
        </p:nvSpPr>
        <p:spPr/>
        <p:txBody>
          <a:bodyPr/>
          <a:lstStyle>
            <a:lvl1pPr>
              <a:defRPr/>
            </a:lvl1pPr>
          </a:lstStyle>
          <a:p>
            <a:r>
              <a:rPr lang="en-US" altLang="en-US"/>
              <a:t>Slide </a:t>
            </a:r>
            <a:fld id="{EFA497F3-03E4-43CE-BA28-C5FC5BC2AE2C}" type="slidenum">
              <a:rPr lang="en-US" altLang="en-US" smtClean="0"/>
              <a:pPr/>
              <a:t>‹#›</a:t>
            </a:fld>
            <a:endParaRPr lang="en-US" altLang="en-US"/>
          </a:p>
        </p:txBody>
      </p:sp>
    </p:spTree>
    <p:extLst>
      <p:ext uri="{BB962C8B-B14F-4D97-AF65-F5344CB8AC3E}">
        <p14:creationId xmlns:p14="http://schemas.microsoft.com/office/powerpoint/2010/main" val="27084043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Footer Placeholder 3"/>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5" name="Slide Number Placeholder 4"/>
          <p:cNvSpPr>
            <a:spLocks noGrp="1"/>
          </p:cNvSpPr>
          <p:nvPr>
            <p:ph type="sldNum" sz="quarter" idx="12"/>
          </p:nvPr>
        </p:nvSpPr>
        <p:spPr/>
        <p:txBody>
          <a:bodyPr/>
          <a:lstStyle>
            <a:lvl1pPr>
              <a:defRPr/>
            </a:lvl1pPr>
          </a:lstStyle>
          <a:p>
            <a:r>
              <a:rPr lang="en-US" altLang="en-US"/>
              <a:t>Slide </a:t>
            </a:r>
            <a:fld id="{71B338A4-ED28-4298-8247-49C20A64E3B7}" type="slidenum">
              <a:rPr lang="en-US" altLang="en-US" smtClean="0"/>
              <a:pPr/>
              <a:t>‹#›</a:t>
            </a:fld>
            <a:endParaRPr lang="en-US" altLang="en-US"/>
          </a:p>
        </p:txBody>
      </p:sp>
    </p:spTree>
    <p:extLst>
      <p:ext uri="{BB962C8B-B14F-4D97-AF65-F5344CB8AC3E}">
        <p14:creationId xmlns:p14="http://schemas.microsoft.com/office/powerpoint/2010/main" val="32350403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4" name="Slide Number Placeholder 3"/>
          <p:cNvSpPr>
            <a:spLocks noGrp="1"/>
          </p:cNvSpPr>
          <p:nvPr>
            <p:ph type="sldNum" sz="quarter" idx="12"/>
          </p:nvPr>
        </p:nvSpPr>
        <p:spPr/>
        <p:txBody>
          <a:bodyPr/>
          <a:lstStyle>
            <a:lvl1pPr>
              <a:defRPr/>
            </a:lvl1pPr>
          </a:lstStyle>
          <a:p>
            <a:r>
              <a:rPr lang="en-US" altLang="en-US"/>
              <a:t>Slide </a:t>
            </a:r>
            <a:fld id="{10F6A3D7-DD84-42AF-989C-56ECD19EC4B5}" type="slidenum">
              <a:rPr lang="en-US" altLang="en-US" smtClean="0"/>
              <a:pPr/>
              <a:t>‹#›</a:t>
            </a:fld>
            <a:endParaRPr lang="en-US" altLang="en-US"/>
          </a:p>
        </p:txBody>
      </p:sp>
    </p:spTree>
    <p:extLst>
      <p:ext uri="{BB962C8B-B14F-4D97-AF65-F5344CB8AC3E}">
        <p14:creationId xmlns:p14="http://schemas.microsoft.com/office/powerpoint/2010/main" val="26267166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0319" y="457200"/>
            <a:ext cx="393276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717" y="987428"/>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40319"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914400" y="378281"/>
            <a:ext cx="2133600" cy="215444"/>
          </a:xfrm>
          <a:prstGeom prst="rect">
            <a:avLst/>
          </a:prstGeom>
        </p:spPr>
        <p:txBody>
          <a:bodyPr/>
          <a:lstStyle>
            <a:lvl1pPr>
              <a:defRPr/>
            </a:lvl1pPr>
          </a:lstStyle>
          <a:p>
            <a:r>
              <a:rPr lang="en-US" altLang="en-US"/>
              <a:t>&lt;month year&gt;</a:t>
            </a:r>
          </a:p>
        </p:txBody>
      </p:sp>
      <p:sp>
        <p:nvSpPr>
          <p:cNvPr id="6" name="Footer Placeholder 5"/>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7" name="Slide Number Placeholder 6"/>
          <p:cNvSpPr>
            <a:spLocks noGrp="1"/>
          </p:cNvSpPr>
          <p:nvPr>
            <p:ph type="sldNum" sz="quarter" idx="12"/>
          </p:nvPr>
        </p:nvSpPr>
        <p:spPr/>
        <p:txBody>
          <a:bodyPr/>
          <a:lstStyle>
            <a:lvl1pPr>
              <a:defRPr/>
            </a:lvl1pPr>
          </a:lstStyle>
          <a:p>
            <a:r>
              <a:rPr lang="en-US" altLang="en-US"/>
              <a:t>Slide </a:t>
            </a:r>
            <a:fld id="{68D59594-AA2E-416C-8D6D-4EAE56C9B638}" type="slidenum">
              <a:rPr lang="en-US" altLang="en-US" smtClean="0"/>
              <a:pPr/>
              <a:t>‹#›</a:t>
            </a:fld>
            <a:endParaRPr lang="en-US" altLang="en-US"/>
          </a:p>
        </p:txBody>
      </p:sp>
    </p:spTree>
    <p:extLst>
      <p:ext uri="{BB962C8B-B14F-4D97-AF65-F5344CB8AC3E}">
        <p14:creationId xmlns:p14="http://schemas.microsoft.com/office/powerpoint/2010/main" val="12118374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a:t>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9" name="Rectangle 5"/>
          <p:cNvSpPr>
            <a:spLocks noGrp="1" noChangeArrowheads="1"/>
          </p:cNvSpPr>
          <p:nvPr>
            <p:ph type="ftr" sz="quarter" idx="3"/>
          </p:nvPr>
        </p:nvSpPr>
        <p:spPr bwMode="auto">
          <a:xfrm>
            <a:off x="7315200" y="6475413"/>
            <a:ext cx="4165600"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a:t>Tim Godfrey, EPRI</a:t>
            </a:r>
            <a:endParaRPr lang="en-US" altLang="en-US" dirty="0"/>
          </a:p>
        </p:txBody>
      </p:sp>
      <p:sp>
        <p:nvSpPr>
          <p:cNvPr id="1030" name="Rectangle 6"/>
          <p:cNvSpPr>
            <a:spLocks noGrp="1" noChangeArrowheads="1"/>
          </p:cNvSpPr>
          <p:nvPr>
            <p:ph type="sldNum" sz="quarter" idx="4"/>
          </p:nvPr>
        </p:nvSpPr>
        <p:spPr bwMode="auto">
          <a:xfrm>
            <a:off x="5717198" y="6475413"/>
            <a:ext cx="859211"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4CFCE8D9-1B5D-49FC-8389-90980ECCA564}" type="slidenum">
              <a:rPr lang="en-US" altLang="en-US" smtClean="0"/>
              <a:pPr/>
              <a:t>‹#›</a:t>
            </a:fld>
            <a:endParaRPr lang="en-US" altLang="en-US"/>
          </a:p>
        </p:txBody>
      </p:sp>
      <p:sp>
        <p:nvSpPr>
          <p:cNvPr id="1031" name="Rectangle 7"/>
          <p:cNvSpPr>
            <a:spLocks noChangeArrowheads="1"/>
          </p:cNvSpPr>
          <p:nvPr/>
        </p:nvSpPr>
        <p:spPr bwMode="auto">
          <a:xfrm>
            <a:off x="5689600" y="394156"/>
            <a:ext cx="55880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a:t>doc.: IEEE 802.24-19-0032r1</a:t>
            </a:r>
          </a:p>
        </p:txBody>
      </p:sp>
      <p:sp>
        <p:nvSpPr>
          <p:cNvPr id="103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200" dirty="0"/>
          </a:p>
        </p:txBody>
      </p:sp>
      <p:sp>
        <p:nvSpPr>
          <p:cNvPr id="1033" name="Rectangle 9"/>
          <p:cNvSpPr>
            <a:spLocks noChangeArrowheads="1"/>
          </p:cNvSpPr>
          <p:nvPr/>
        </p:nvSpPr>
        <p:spPr bwMode="auto">
          <a:xfrm>
            <a:off x="914400" y="6475413"/>
            <a:ext cx="948267"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sz="1200"/>
              <a:t>Submission</a:t>
            </a: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200"/>
          </a:p>
        </p:txBody>
      </p:sp>
      <p:sp>
        <p:nvSpPr>
          <p:cNvPr id="11" name="Rectangle 7"/>
          <p:cNvSpPr>
            <a:spLocks noChangeArrowheads="1"/>
          </p:cNvSpPr>
          <p:nvPr/>
        </p:nvSpPr>
        <p:spPr bwMode="auto">
          <a:xfrm>
            <a:off x="914400" y="381000"/>
            <a:ext cx="5791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marL="0" lvl="4" algn="l"/>
            <a:r>
              <a:rPr lang="en-US" altLang="en-US" sz="1400" b="1" dirty="0"/>
              <a:t>November 2019</a:t>
            </a:r>
          </a:p>
        </p:txBody>
      </p:sp>
    </p:spTree>
    <p:extLst>
      <p:ext uri="{BB962C8B-B14F-4D97-AF65-F5344CB8AC3E}">
        <p14:creationId xmlns:p14="http://schemas.microsoft.com/office/powerpoint/2010/main" val="2260470787"/>
      </p:ext>
    </p:extLst>
  </p:cSld>
  <p:clrMap bg1="lt1" tx1="dk1" bg2="lt2" tx2="dk2" accent1="accent1" accent2="accent2" accent3="accent3" accent4="accent4" accent5="accent5" accent6="accent6" hlink="hlink" folHlink="folHlink"/>
  <p:sldLayoutIdLst>
    <p:sldLayoutId id="2147483670" r:id="rId1"/>
    <p:sldLayoutId id="2147483671" r:id="rId2"/>
    <p:sldLayoutId id="2147483672" r:id="rId3"/>
    <p:sldLayoutId id="2147483673" r:id="rId4"/>
    <p:sldLayoutId id="2147483674" r:id="rId5"/>
    <p:sldLayoutId id="2147483675" r:id="rId6"/>
    <p:sldLayoutId id="2147483676" r:id="rId7"/>
    <p:sldLayoutId id="2147483677" r:id="rId8"/>
  </p:sldLayoutIdLst>
  <p:hf hdr="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mailto:stds-802-all@listserv.ieee.org" TargetMode="External"/><Relationship Id="rId2" Type="http://schemas.openxmlformats.org/officeDocument/2006/relationships/hyperlink" Target="http://mentor.ieee.org/802.24/documents"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ieeexplore.ieee.org/abstract/document/8870295"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access.atis.org/apps/group_public/download.php/49200/ATIS-I-0000075.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24/dcn/19/24-19-0030-00-0000-licensed-narrowband-amendment-csd.docx" TargetMode="External"/><Relationship Id="rId2" Type="http://schemas.openxmlformats.org/officeDocument/2006/relationships/hyperlink" Target="https://mentor.ieee.org/802.24/dcn/19/24-19-0029-04-0000-licensed-narrowband-amendment-par.pdf"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2" Type="http://schemas.openxmlformats.org/officeDocument/2006/relationships/hyperlink" Target="https://mentor.ieee.org/802.24/dcn/15/24-15-0036-02-IoTg-internet-of-things-iot-overview-white-paper-draft.pdf"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hyperlink" Target="https://mentor.ieee.org/802.24/dcn/19/24-19-0003-05-0000-low-latency-communication-white-paper.docx" TargetMode="Externa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hyperlink" Target="https://mentor.ieee.org/802.24/dcn/19/24-19-0017-03-0000-ieee-802-solutions-for-vertical-applications.docxhttps:/mentor.ieee.org/802.24/dcn/19/24-19-0017-02-0000-ieee-802-solutions-for-vertical-applications.docxhttps:/mentor.ieee.org/802.24/dcn/19/24-19-0017-01-0000-ieee-802-solutions-for-vertical-applications.docx" TargetMode="External"/><Relationship Id="rId2" Type="http://schemas.openxmlformats.org/officeDocument/2006/relationships/hyperlink" Target="https://mentor.ieee.org/802.24/dcn/19/24-19-0017-01-0000-ieee-802-solutions-for-vertical-applications.docx"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7.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8.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ctrTitle"/>
          </p:nvPr>
        </p:nvSpPr>
        <p:spPr/>
        <p:txBody>
          <a:bodyPr anchor="ctr"/>
          <a:lstStyle/>
          <a:p>
            <a:r>
              <a:rPr lang="en-US" altLang="en-US" sz="3600" dirty="0"/>
              <a:t>802.24 Vertical Applications TAG</a:t>
            </a:r>
          </a:p>
        </p:txBody>
      </p:sp>
      <p:sp>
        <p:nvSpPr>
          <p:cNvPr id="2" name="Subtitle 1"/>
          <p:cNvSpPr>
            <a:spLocks noGrp="1"/>
          </p:cNvSpPr>
          <p:nvPr>
            <p:ph type="subTitle" idx="1"/>
          </p:nvPr>
        </p:nvSpPr>
        <p:spPr/>
        <p:txBody>
          <a:bodyPr/>
          <a:lstStyle/>
          <a:p>
            <a:r>
              <a:rPr lang="en-US" dirty="0"/>
              <a:t>November 2019</a:t>
            </a:r>
          </a:p>
          <a:p>
            <a:endParaRPr lang="en-US" dirty="0"/>
          </a:p>
          <a:p>
            <a:r>
              <a:rPr lang="en-US" dirty="0"/>
              <a:t>Waikoloa, Hawaii</a:t>
            </a:r>
          </a:p>
        </p:txBody>
      </p:sp>
      <p:sp>
        <p:nvSpPr>
          <p:cNvPr id="5" name="Footer Placeholder 4"/>
          <p:cNvSpPr>
            <a:spLocks noGrp="1"/>
          </p:cNvSpPr>
          <p:nvPr>
            <p:ph type="ftr" sz="quarter" idx="11"/>
          </p:nvPr>
        </p:nvSpPr>
        <p:spPr/>
        <p:txBody>
          <a:bodyPr/>
          <a:lstStyle/>
          <a:p>
            <a:r>
              <a:rPr lang="en-US" altLang="en-US" dirty="0"/>
              <a:t>Tim Godfrey, EPRI</a:t>
            </a:r>
          </a:p>
        </p:txBody>
      </p:sp>
      <p:sp>
        <p:nvSpPr>
          <p:cNvPr id="6" name="Slide Number Placeholder 5"/>
          <p:cNvSpPr>
            <a:spLocks noGrp="1"/>
          </p:cNvSpPr>
          <p:nvPr>
            <p:ph type="sldNum" sz="quarter" idx="12"/>
          </p:nvPr>
        </p:nvSpPr>
        <p:spPr>
          <a:xfrm>
            <a:off x="5930398" y="6475413"/>
            <a:ext cx="432811" cy="184666"/>
          </a:xfrm>
        </p:spPr>
        <p:txBody>
          <a:bodyPr/>
          <a:lstStyle/>
          <a:p>
            <a:r>
              <a:rPr lang="en-US" altLang="en-US"/>
              <a:t>Slide </a:t>
            </a:r>
            <a:fld id="{FB77950E-B72B-4A4A-976E-ED1B46E90826}" type="slidenum">
              <a:rPr lang="en-US" altLang="en-US"/>
              <a:pPr/>
              <a:t>1</a:t>
            </a:fld>
            <a:endParaRPr lang="en-US" alt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Administration</a:t>
            </a:r>
          </a:p>
        </p:txBody>
      </p:sp>
      <p:sp>
        <p:nvSpPr>
          <p:cNvPr id="3" name="Content Placeholder 2"/>
          <p:cNvSpPr>
            <a:spLocks noGrp="1"/>
          </p:cNvSpPr>
          <p:nvPr>
            <p:ph idx="1"/>
          </p:nvPr>
        </p:nvSpPr>
        <p:spPr>
          <a:xfrm>
            <a:off x="914400" y="1676400"/>
            <a:ext cx="10566400" cy="4495800"/>
          </a:xfrm>
        </p:spPr>
        <p:txBody>
          <a:bodyPr>
            <a:normAutofit fontScale="62500" lnSpcReduction="20000"/>
          </a:bodyPr>
          <a:lstStyle/>
          <a:p>
            <a:r>
              <a:rPr lang="en-US" dirty="0"/>
              <a:t>Attendance take on IMAT</a:t>
            </a:r>
          </a:p>
          <a:p>
            <a:pPr lvl="1"/>
            <a:r>
              <a:rPr lang="en-US" dirty="0"/>
              <a:t>Reciprocal rights for most WGs</a:t>
            </a:r>
          </a:p>
          <a:p>
            <a:r>
              <a:rPr lang="en-US" dirty="0"/>
              <a:t>Web page</a:t>
            </a:r>
          </a:p>
          <a:p>
            <a:pPr lvl="1"/>
            <a:r>
              <a:rPr lang="en-US" dirty="0"/>
              <a:t>http://www.ieee802.org/24</a:t>
            </a:r>
          </a:p>
          <a:p>
            <a:r>
              <a:rPr lang="en-US" dirty="0"/>
              <a:t>Mailing list</a:t>
            </a:r>
          </a:p>
          <a:p>
            <a:pPr lvl="1"/>
            <a:r>
              <a:rPr lang="en-US" dirty="0"/>
              <a:t>stds-802-24@listserv.ieee.org</a:t>
            </a:r>
          </a:p>
          <a:p>
            <a:pPr lvl="1"/>
            <a:r>
              <a:rPr lang="en-US" dirty="0"/>
              <a:t>802-24-voters@listserv.ieee.org (voters list)</a:t>
            </a:r>
          </a:p>
          <a:p>
            <a:r>
              <a:rPr lang="en-US" dirty="0"/>
              <a:t>Document archive</a:t>
            </a:r>
          </a:p>
          <a:p>
            <a:pPr lvl="1"/>
            <a:r>
              <a:rPr lang="en-US" dirty="0"/>
              <a:t> </a:t>
            </a:r>
            <a:r>
              <a:rPr lang="en-US" dirty="0">
                <a:hlinkClick r:id="rId2"/>
              </a:rPr>
              <a:t>http://mentor.ieee.org/802.24/documents</a:t>
            </a:r>
            <a:endParaRPr lang="en-US" dirty="0"/>
          </a:p>
          <a:p>
            <a:pPr lvl="1"/>
            <a:endParaRPr lang="en-US" dirty="0"/>
          </a:p>
          <a:p>
            <a:r>
              <a:rPr lang="en-US" dirty="0"/>
              <a:t>IEEE 802 announcement reflector, </a:t>
            </a:r>
            <a:r>
              <a:rPr lang="en-US" dirty="0">
                <a:hlinkClick r:id="rId3"/>
              </a:rPr>
              <a:t>stds-802-all@listserv.ieee.org</a:t>
            </a:r>
            <a:endParaRPr lang="en-US" dirty="0"/>
          </a:p>
          <a:p>
            <a:pPr lvl="1"/>
            <a:r>
              <a:rPr lang="en-US" dirty="0"/>
              <a:t>Send email to listserv@listserv.ieee.org with no subject and with the </a:t>
            </a:r>
          </a:p>
          <a:p>
            <a:pPr lvl="1"/>
            <a:r>
              <a:rPr lang="en-US" dirty="0"/>
              <a:t>following 2 lines appearing first in the body of the message</a:t>
            </a:r>
          </a:p>
          <a:p>
            <a:pPr marL="0" indent="0">
              <a:buNone/>
            </a:pPr>
            <a:r>
              <a:rPr lang="en-US" sz="2900" dirty="0">
                <a:latin typeface="+mj-lt"/>
              </a:rPr>
              <a:t>		Subscribe stds-802-all</a:t>
            </a:r>
          </a:p>
          <a:p>
            <a:pPr marL="0" indent="0">
              <a:buNone/>
            </a:pPr>
            <a:r>
              <a:rPr lang="en-US" sz="2900" dirty="0">
                <a:latin typeface="+mj-lt"/>
              </a:rPr>
              <a:t>		end</a:t>
            </a:r>
          </a:p>
          <a:p>
            <a:pPr marL="0" indent="0">
              <a:buNone/>
            </a:pPr>
            <a:endParaRPr lang="en-US" dirty="0"/>
          </a:p>
        </p:txBody>
      </p:sp>
      <p:sp>
        <p:nvSpPr>
          <p:cNvPr id="5" name="Footer Placeholder 4"/>
          <p:cNvSpPr>
            <a:spLocks noGrp="1"/>
          </p:cNvSpPr>
          <p:nvPr>
            <p:ph type="ftr" sz="quarter" idx="11"/>
          </p:nvPr>
        </p:nvSpPr>
        <p:spPr/>
        <p:txBody>
          <a:bodyPr/>
          <a:lstStyle/>
          <a:p>
            <a:r>
              <a:rPr lang="en-US" altLang="en-US"/>
              <a:t>Tim Godfrey, EPRI</a:t>
            </a:r>
            <a:endParaRPr lang="en-US" altLang="en-US" dirty="0"/>
          </a:p>
        </p:txBody>
      </p:sp>
      <p:sp>
        <p:nvSpPr>
          <p:cNvPr id="6" name="Slide Number Placeholder 5"/>
          <p:cNvSpPr>
            <a:spLocks noGrp="1"/>
          </p:cNvSpPr>
          <p:nvPr>
            <p:ph type="sldNum" sz="quarter" idx="12"/>
          </p:nvPr>
        </p:nvSpPr>
        <p:spPr>
          <a:xfrm>
            <a:off x="5930398" y="6475413"/>
            <a:ext cx="432811" cy="184666"/>
          </a:xfrm>
        </p:spPr>
        <p:txBody>
          <a:bodyPr/>
          <a:lstStyle/>
          <a:p>
            <a:r>
              <a:rPr lang="en-US" altLang="en-US"/>
              <a:t>Slide </a:t>
            </a:r>
            <a:fld id="{D2793805-6678-4F90-9549-7863581D2258}" type="slidenum">
              <a:rPr lang="en-US" altLang="en-US" smtClean="0"/>
              <a:pPr/>
              <a:t>10</a:t>
            </a:fld>
            <a:endParaRPr lang="en-US" altLang="en-US"/>
          </a:p>
        </p:txBody>
      </p:sp>
    </p:spTree>
    <p:extLst>
      <p:ext uri="{BB962C8B-B14F-4D97-AF65-F5344CB8AC3E}">
        <p14:creationId xmlns:p14="http://schemas.microsoft.com/office/powerpoint/2010/main" val="316305593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802.24 TAG</a:t>
            </a:r>
          </a:p>
        </p:txBody>
      </p:sp>
      <p:sp>
        <p:nvSpPr>
          <p:cNvPr id="3" name="Content Placeholder 2"/>
          <p:cNvSpPr>
            <a:spLocks noGrp="1"/>
          </p:cNvSpPr>
          <p:nvPr>
            <p:ph idx="1"/>
          </p:nvPr>
        </p:nvSpPr>
        <p:spPr>
          <a:xfrm>
            <a:off x="914400" y="1828800"/>
            <a:ext cx="10566400" cy="4114800"/>
          </a:xfrm>
        </p:spPr>
        <p:txBody>
          <a:bodyPr>
            <a:normAutofit fontScale="85000" lnSpcReduction="20000"/>
          </a:bodyPr>
          <a:lstStyle/>
          <a:p>
            <a:endParaRPr lang="en-US" dirty="0"/>
          </a:p>
          <a:p>
            <a:r>
              <a:rPr lang="en-US" dirty="0"/>
              <a:t>Approve September TAG minutes</a:t>
            </a:r>
          </a:p>
          <a:p>
            <a:pPr lvl="1"/>
            <a:r>
              <a:rPr lang="en-US" dirty="0"/>
              <a:t>802.24-19-237r0</a:t>
            </a:r>
          </a:p>
          <a:p>
            <a:pPr lvl="1"/>
            <a:endParaRPr lang="en-US" dirty="0"/>
          </a:p>
          <a:p>
            <a:pPr lvl="1"/>
            <a:r>
              <a:rPr lang="en-US" dirty="0"/>
              <a:t>Teleconference Minutes</a:t>
            </a:r>
          </a:p>
          <a:p>
            <a:pPr lvl="2"/>
            <a:r>
              <a:rPr lang="en-US" dirty="0"/>
              <a:t>802.24-19-0028r0	Minutes of October 1 Teleconference</a:t>
            </a:r>
          </a:p>
          <a:p>
            <a:pPr lvl="2"/>
            <a:endParaRPr lang="en-US" dirty="0"/>
          </a:p>
          <a:p>
            <a:pPr lvl="1"/>
            <a:endParaRPr lang="en-US" dirty="0"/>
          </a:p>
          <a:p>
            <a:pPr lvl="1"/>
            <a:endParaRPr lang="en-US" dirty="0"/>
          </a:p>
          <a:p>
            <a:r>
              <a:rPr lang="en-US" dirty="0"/>
              <a:t>TAG Action Items from September:</a:t>
            </a:r>
          </a:p>
          <a:p>
            <a:pPr lvl="1"/>
            <a:r>
              <a:rPr lang="en-US" dirty="0"/>
              <a:t>none</a:t>
            </a:r>
          </a:p>
          <a:p>
            <a:pPr lvl="1"/>
            <a:endParaRPr lang="en-US" dirty="0"/>
          </a:p>
          <a:p>
            <a:pPr lvl="1"/>
            <a:endParaRPr lang="en-US" dirty="0"/>
          </a:p>
          <a:p>
            <a:pPr lvl="1"/>
            <a:endParaRPr lang="en-US" dirty="0"/>
          </a:p>
          <a:p>
            <a:pPr lvl="1"/>
            <a:endParaRPr lang="en-US" dirty="0"/>
          </a:p>
          <a:p>
            <a:pPr marL="0" indent="0">
              <a:buNone/>
            </a:pPr>
            <a:endParaRPr lang="en-US" dirty="0"/>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a:xfrm>
            <a:off x="5930398" y="6475413"/>
            <a:ext cx="432811" cy="184666"/>
          </a:xfrm>
        </p:spPr>
        <p:txBody>
          <a:bodyPr/>
          <a:lstStyle/>
          <a:p>
            <a:r>
              <a:rPr lang="en-US" altLang="en-US"/>
              <a:t>Slide </a:t>
            </a:r>
            <a:fld id="{D2793805-6678-4F90-9549-7863581D2258}" type="slidenum">
              <a:rPr lang="en-US" altLang="en-US" smtClean="0"/>
              <a:pPr/>
              <a:t>11</a:t>
            </a:fld>
            <a:endParaRPr lang="en-US" altLang="en-US"/>
          </a:p>
        </p:txBody>
      </p:sp>
    </p:spTree>
    <p:extLst>
      <p:ext uri="{BB962C8B-B14F-4D97-AF65-F5344CB8AC3E}">
        <p14:creationId xmlns:p14="http://schemas.microsoft.com/office/powerpoint/2010/main" val="44761717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a:t>Radio Regulatory Items</a:t>
            </a:r>
          </a:p>
        </p:txBody>
      </p:sp>
      <p:sp>
        <p:nvSpPr>
          <p:cNvPr id="7" name="Content Placeholder 6"/>
          <p:cNvSpPr>
            <a:spLocks noGrp="1"/>
          </p:cNvSpPr>
          <p:nvPr>
            <p:ph idx="1"/>
          </p:nvPr>
        </p:nvSpPr>
        <p:spPr>
          <a:xfrm>
            <a:off x="914400" y="1676402"/>
            <a:ext cx="10439400" cy="4799013"/>
          </a:xfrm>
        </p:spPr>
        <p:txBody>
          <a:bodyPr>
            <a:normAutofit/>
          </a:bodyPr>
          <a:lstStyle/>
          <a:p>
            <a:pPr marL="457200" lvl="1" indent="0">
              <a:buNone/>
            </a:pPr>
            <a:endParaRPr lang="en-US" dirty="0"/>
          </a:p>
          <a:p>
            <a:r>
              <a:rPr lang="en-US" dirty="0"/>
              <a:t>Update from 802.18 – Jay Holcomb</a:t>
            </a:r>
          </a:p>
          <a:p>
            <a:pPr lvl="1"/>
            <a:r>
              <a:rPr lang="en-US" dirty="0"/>
              <a:t>Anything from WRC-19 for critical infrastructure</a:t>
            </a:r>
          </a:p>
          <a:p>
            <a:endParaRPr lang="en-US" dirty="0"/>
          </a:p>
          <a:p>
            <a:pPr lvl="1"/>
            <a:endParaRPr lang="en-US" dirty="0"/>
          </a:p>
          <a:p>
            <a:endParaRPr lang="en-US" dirty="0"/>
          </a:p>
          <a:p>
            <a:endParaRPr lang="en-US" dirty="0"/>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a:xfrm>
            <a:off x="5891926" y="6475413"/>
            <a:ext cx="509755" cy="184666"/>
          </a:xfrm>
        </p:spPr>
        <p:txBody>
          <a:bodyPr/>
          <a:lstStyle/>
          <a:p>
            <a:r>
              <a:rPr lang="en-US" altLang="en-US"/>
              <a:t>Slide </a:t>
            </a:r>
            <a:fld id="{A42A6F1F-89D0-4C7C-88C0-E46BC40C428C}" type="slidenum">
              <a:rPr lang="en-US" altLang="en-US" smtClean="0"/>
              <a:pPr/>
              <a:t>12</a:t>
            </a:fld>
            <a:endParaRPr lang="en-US" altLang="en-US"/>
          </a:p>
        </p:txBody>
      </p:sp>
    </p:spTree>
    <p:extLst>
      <p:ext uri="{BB962C8B-B14F-4D97-AF65-F5344CB8AC3E}">
        <p14:creationId xmlns:p14="http://schemas.microsoft.com/office/powerpoint/2010/main" val="14399382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0"/>
            <a:ext cx="10363200" cy="682174"/>
          </a:xfrm>
        </p:spPr>
        <p:txBody>
          <a:bodyPr/>
          <a:lstStyle/>
          <a:p>
            <a:r>
              <a:rPr lang="en-US" dirty="0"/>
              <a:t>TSN White Paper - </a:t>
            </a:r>
            <a:r>
              <a:rPr lang="en-US" sz="2000" dirty="0">
                <a:hlinkClick r:id="rId2"/>
              </a:rPr>
              <a:t>https://ieeexplore.ieee.org/abstract/document/8870295</a:t>
            </a:r>
            <a:endParaRPr lang="en-US" dirty="0"/>
          </a:p>
        </p:txBody>
      </p:sp>
      <p:sp>
        <p:nvSpPr>
          <p:cNvPr id="3" name="Content Placeholder 2"/>
          <p:cNvSpPr>
            <a:spLocks noGrp="1"/>
          </p:cNvSpPr>
          <p:nvPr>
            <p:ph idx="1"/>
          </p:nvPr>
        </p:nvSpPr>
        <p:spPr>
          <a:xfrm>
            <a:off x="914400" y="1981200"/>
            <a:ext cx="3200400" cy="4114800"/>
          </a:xfrm>
        </p:spPr>
        <p:txBody>
          <a:bodyPr/>
          <a:lstStyle/>
          <a:p>
            <a:r>
              <a:rPr lang="en-US" dirty="0"/>
              <a:t>Published</a:t>
            </a:r>
            <a:br>
              <a:rPr lang="en-US" dirty="0"/>
            </a:br>
            <a:r>
              <a:rPr lang="en-US" dirty="0"/>
              <a:t>October 16</a:t>
            </a:r>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p:txBody>
          <a:bodyPr/>
          <a:lstStyle/>
          <a:p>
            <a:r>
              <a:rPr lang="en-US" altLang="en-US"/>
              <a:t>Slide </a:t>
            </a:r>
            <a:fld id="{D2793805-6678-4F90-9549-7863581D2258}" type="slidenum">
              <a:rPr lang="en-US" altLang="en-US" smtClean="0"/>
              <a:pPr/>
              <a:t>13</a:t>
            </a:fld>
            <a:endParaRPr lang="en-US" altLang="en-US"/>
          </a:p>
        </p:txBody>
      </p:sp>
      <p:pic>
        <p:nvPicPr>
          <p:cNvPr id="6" name="Picture 5">
            <a:extLst>
              <a:ext uri="{FF2B5EF4-FFF2-40B4-BE49-F238E27FC236}">
                <a16:creationId xmlns:a16="http://schemas.microsoft.com/office/drawing/2014/main" id="{CA0EDA0F-E902-410B-BF87-352C6D1D9B70}"/>
              </a:ext>
            </a:extLst>
          </p:cNvPr>
          <p:cNvPicPr>
            <a:picLocks noChangeAspect="1"/>
          </p:cNvPicPr>
          <p:nvPr/>
        </p:nvPicPr>
        <p:blipFill>
          <a:blip r:embed="rId3"/>
          <a:stretch>
            <a:fillRect/>
          </a:stretch>
        </p:blipFill>
        <p:spPr>
          <a:xfrm>
            <a:off x="4191000" y="1344979"/>
            <a:ext cx="7934726" cy="5130434"/>
          </a:xfrm>
          <a:prstGeom prst="rect">
            <a:avLst/>
          </a:prstGeom>
        </p:spPr>
      </p:pic>
    </p:spTree>
    <p:extLst>
      <p:ext uri="{BB962C8B-B14F-4D97-AF65-F5344CB8AC3E}">
        <p14:creationId xmlns:p14="http://schemas.microsoft.com/office/powerpoint/2010/main" val="11582735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211DC3-D0B7-46F3-AA2D-4A0A21B8970D}"/>
              </a:ext>
            </a:extLst>
          </p:cNvPr>
          <p:cNvSpPr>
            <a:spLocks noGrp="1"/>
          </p:cNvSpPr>
          <p:nvPr>
            <p:ph type="title"/>
          </p:nvPr>
        </p:nvSpPr>
        <p:spPr/>
        <p:txBody>
          <a:bodyPr/>
          <a:lstStyle/>
          <a:p>
            <a:r>
              <a:rPr lang="en-US" dirty="0"/>
              <a:t>Liaison Review</a:t>
            </a:r>
          </a:p>
        </p:txBody>
      </p:sp>
      <p:sp>
        <p:nvSpPr>
          <p:cNvPr id="3" name="Content Placeholder 2">
            <a:extLst>
              <a:ext uri="{FF2B5EF4-FFF2-40B4-BE49-F238E27FC236}">
                <a16:creationId xmlns:a16="http://schemas.microsoft.com/office/drawing/2014/main" id="{B6FBFB69-2387-49A0-A9B5-4BD601FC9935}"/>
              </a:ext>
            </a:extLst>
          </p:cNvPr>
          <p:cNvSpPr>
            <a:spLocks noGrp="1"/>
          </p:cNvSpPr>
          <p:nvPr>
            <p:ph idx="1"/>
          </p:nvPr>
        </p:nvSpPr>
        <p:spPr/>
        <p:txBody>
          <a:bodyPr/>
          <a:lstStyle/>
          <a:p>
            <a:r>
              <a:rPr lang="en-US" sz="2400" dirty="0"/>
              <a:t>P2413				Ludwig Winkel</a:t>
            </a:r>
          </a:p>
          <a:p>
            <a:r>
              <a:rPr lang="en-US" sz="2400" dirty="0"/>
              <a:t>ATIS TOPS 			Farrokh </a:t>
            </a:r>
            <a:r>
              <a:rPr lang="en-US" sz="2400" dirty="0" err="1"/>
              <a:t>Khatibi</a:t>
            </a:r>
            <a:endParaRPr lang="en-US" sz="2400" dirty="0"/>
          </a:p>
          <a:p>
            <a:r>
              <a:rPr lang="en-US" sz="2400" dirty="0"/>
              <a:t>Wi-Fi Alliance (Informal)		Alan Berkema</a:t>
            </a:r>
          </a:p>
          <a:p>
            <a:r>
              <a:rPr lang="en-US" sz="2400" dirty="0"/>
              <a:t>IEC SEG8	 			Patrick Wetterwald   (concluding)</a:t>
            </a:r>
          </a:p>
          <a:p>
            <a:r>
              <a:rPr lang="en-US" sz="2400" dirty="0"/>
              <a:t>IEEE PSCC TF S6		Marc Lacroix</a:t>
            </a:r>
          </a:p>
          <a:p>
            <a:r>
              <a:rPr lang="en-US" sz="2400" dirty="0"/>
              <a:t>IEEE P2030.5			Bob </a:t>
            </a:r>
            <a:r>
              <a:rPr lang="en-US" sz="2400" dirty="0" err="1"/>
              <a:t>Heile</a:t>
            </a:r>
            <a:endParaRPr lang="en-US" sz="2400" dirty="0"/>
          </a:p>
          <a:p>
            <a:r>
              <a:rPr lang="en-US" sz="2400" dirty="0"/>
              <a:t>Industrial Internet Consortium	Wael Diab (status?)  assign to Chris D</a:t>
            </a:r>
          </a:p>
        </p:txBody>
      </p:sp>
      <p:sp>
        <p:nvSpPr>
          <p:cNvPr id="4" name="Footer Placeholder 3">
            <a:extLst>
              <a:ext uri="{FF2B5EF4-FFF2-40B4-BE49-F238E27FC236}">
                <a16:creationId xmlns:a16="http://schemas.microsoft.com/office/drawing/2014/main" id="{611074C8-E6EE-4E6A-85A6-19469732984A}"/>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ED85F0CE-BE1D-4DB7-92D4-80CD70EB12B0}"/>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14</a:t>
            </a:fld>
            <a:endParaRPr lang="en-US" altLang="en-US"/>
          </a:p>
        </p:txBody>
      </p:sp>
    </p:spTree>
    <p:extLst>
      <p:ext uri="{BB962C8B-B14F-4D97-AF65-F5344CB8AC3E}">
        <p14:creationId xmlns:p14="http://schemas.microsoft.com/office/powerpoint/2010/main" val="185831923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46E2C6-778F-4691-A973-90EEFA56E2B3}"/>
              </a:ext>
            </a:extLst>
          </p:cNvPr>
          <p:cNvSpPr>
            <a:spLocks noGrp="1"/>
          </p:cNvSpPr>
          <p:nvPr>
            <p:ph type="title"/>
          </p:nvPr>
        </p:nvSpPr>
        <p:spPr/>
        <p:txBody>
          <a:bodyPr/>
          <a:lstStyle/>
          <a:p>
            <a:r>
              <a:rPr lang="en-US" dirty="0"/>
              <a:t>ATIS Liaison – IoT </a:t>
            </a:r>
          </a:p>
        </p:txBody>
      </p:sp>
      <p:sp>
        <p:nvSpPr>
          <p:cNvPr id="3" name="Content Placeholder 2">
            <a:extLst>
              <a:ext uri="{FF2B5EF4-FFF2-40B4-BE49-F238E27FC236}">
                <a16:creationId xmlns:a16="http://schemas.microsoft.com/office/drawing/2014/main" id="{A87B9AE9-9537-4452-948C-1BE9C9BCD234}"/>
              </a:ext>
            </a:extLst>
          </p:cNvPr>
          <p:cNvSpPr>
            <a:spLocks noGrp="1"/>
          </p:cNvSpPr>
          <p:nvPr>
            <p:ph idx="1"/>
          </p:nvPr>
        </p:nvSpPr>
        <p:spPr>
          <a:xfrm>
            <a:off x="914400" y="1981200"/>
            <a:ext cx="10820400" cy="4114800"/>
          </a:xfrm>
        </p:spPr>
        <p:txBody>
          <a:bodyPr>
            <a:normAutofit fontScale="70000" lnSpcReduction="20000"/>
          </a:bodyPr>
          <a:lstStyle/>
          <a:p>
            <a:r>
              <a:rPr lang="en-US" dirty="0"/>
              <a:t>802.24 contributed to this document</a:t>
            </a:r>
          </a:p>
          <a:p>
            <a:endParaRPr lang="en-US" dirty="0"/>
          </a:p>
          <a:p>
            <a:r>
              <a:rPr lang="en-US" dirty="0"/>
              <a:t>ATIS welcomes comments and feedback on the final </a:t>
            </a:r>
            <a:r>
              <a:rPr lang="en-US" u="sng" dirty="0">
                <a:hlinkClick r:id="rId2"/>
              </a:rPr>
              <a:t>https://access.atis.org/apps/group_public/download.php/49200/ATIS-I-0000075.pdf</a:t>
            </a:r>
            <a:endParaRPr lang="en-US" u="sng" dirty="0"/>
          </a:p>
          <a:p>
            <a:endParaRPr lang="en-US" u="sng" dirty="0"/>
          </a:p>
          <a:p>
            <a:r>
              <a:rPr lang="en-US" dirty="0"/>
              <a:t>Initial observations</a:t>
            </a:r>
          </a:p>
          <a:p>
            <a:pPr lvl="1"/>
            <a:r>
              <a:rPr lang="en-US" dirty="0"/>
              <a:t>Almost entirely 3GPP focused – not surprising given that ATIS is an organizational partner of 3GPP </a:t>
            </a:r>
          </a:p>
          <a:p>
            <a:pPr lvl="1"/>
            <a:r>
              <a:rPr lang="en-US" dirty="0"/>
              <a:t>The terms “IEEE” and “802” do not appear anywhere in the document</a:t>
            </a:r>
          </a:p>
          <a:p>
            <a:pPr lvl="1"/>
            <a:r>
              <a:rPr lang="en-US" dirty="0"/>
              <a:t>Wi-Fi is mentioned. Wi-SUN is not. </a:t>
            </a:r>
          </a:p>
          <a:p>
            <a:endParaRPr lang="en-US" dirty="0"/>
          </a:p>
          <a:p>
            <a:r>
              <a:rPr lang="en-US" dirty="0"/>
              <a:t>Note the final title: </a:t>
            </a:r>
          </a:p>
          <a:p>
            <a:pPr lvl="1"/>
            <a:r>
              <a:rPr lang="en-US" dirty="0"/>
              <a:t>IOT Categorization: Exploring the Need for Standardizing Additional Network Slices</a:t>
            </a:r>
          </a:p>
        </p:txBody>
      </p:sp>
      <p:sp>
        <p:nvSpPr>
          <p:cNvPr id="4" name="Footer Placeholder 3">
            <a:extLst>
              <a:ext uri="{FF2B5EF4-FFF2-40B4-BE49-F238E27FC236}">
                <a16:creationId xmlns:a16="http://schemas.microsoft.com/office/drawing/2014/main" id="{FC436379-8EAE-40D3-B982-EFB69B9EAEAB}"/>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F57D2378-72F1-4E31-B753-BEF1E9900B1D}"/>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15</a:t>
            </a:fld>
            <a:endParaRPr lang="en-US" altLang="en-US"/>
          </a:p>
        </p:txBody>
      </p:sp>
    </p:spTree>
    <p:extLst>
      <p:ext uri="{BB962C8B-B14F-4D97-AF65-F5344CB8AC3E}">
        <p14:creationId xmlns:p14="http://schemas.microsoft.com/office/powerpoint/2010/main" val="344952161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3D21F0-3F01-42DB-B4FF-34D64A968205}"/>
              </a:ext>
            </a:extLst>
          </p:cNvPr>
          <p:cNvSpPr>
            <a:spLocks noGrp="1"/>
          </p:cNvSpPr>
          <p:nvPr>
            <p:ph type="title"/>
          </p:nvPr>
        </p:nvSpPr>
        <p:spPr/>
        <p:txBody>
          <a:bodyPr/>
          <a:lstStyle/>
          <a:p>
            <a:r>
              <a:rPr lang="en-US" dirty="0"/>
              <a:t>ATIS: IOT Categorization</a:t>
            </a:r>
          </a:p>
        </p:txBody>
      </p:sp>
      <p:sp>
        <p:nvSpPr>
          <p:cNvPr id="3" name="Content Placeholder 2">
            <a:extLst>
              <a:ext uri="{FF2B5EF4-FFF2-40B4-BE49-F238E27FC236}">
                <a16:creationId xmlns:a16="http://schemas.microsoft.com/office/drawing/2014/main" id="{D6C418D3-F887-4745-BF1D-8BCA904ABC6D}"/>
              </a:ext>
            </a:extLst>
          </p:cNvPr>
          <p:cNvSpPr>
            <a:spLocks noGrp="1"/>
          </p:cNvSpPr>
          <p:nvPr>
            <p:ph idx="1"/>
          </p:nvPr>
        </p:nvSpPr>
        <p:spPr>
          <a:xfrm>
            <a:off x="457200" y="1752600"/>
            <a:ext cx="4886324" cy="4419600"/>
          </a:xfrm>
        </p:spPr>
        <p:txBody>
          <a:bodyPr/>
          <a:lstStyle/>
          <a:p>
            <a:r>
              <a:rPr lang="en-US" dirty="0"/>
              <a:t>New Slice Proposed:</a:t>
            </a:r>
          </a:p>
          <a:p>
            <a:pPr lvl="1"/>
            <a:r>
              <a:rPr lang="en-US" dirty="0"/>
              <a:t>Sounds like 802.1 TSN?</a:t>
            </a:r>
          </a:p>
          <a:p>
            <a:pPr lvl="1"/>
            <a:endParaRPr lang="en-US" dirty="0"/>
          </a:p>
        </p:txBody>
      </p:sp>
      <p:sp>
        <p:nvSpPr>
          <p:cNvPr id="4" name="Footer Placeholder 3">
            <a:extLst>
              <a:ext uri="{FF2B5EF4-FFF2-40B4-BE49-F238E27FC236}">
                <a16:creationId xmlns:a16="http://schemas.microsoft.com/office/drawing/2014/main" id="{71521EB7-4823-49D8-8A30-D7C18921AC87}"/>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869CCAD7-DCDD-4D5A-A39E-021E383BE5D8}"/>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16</a:t>
            </a:fld>
            <a:endParaRPr lang="en-US" altLang="en-US"/>
          </a:p>
        </p:txBody>
      </p:sp>
      <p:pic>
        <p:nvPicPr>
          <p:cNvPr id="7" name="Picture 6">
            <a:extLst>
              <a:ext uri="{FF2B5EF4-FFF2-40B4-BE49-F238E27FC236}">
                <a16:creationId xmlns:a16="http://schemas.microsoft.com/office/drawing/2014/main" id="{6DA70E37-DB63-4819-8046-46B46D4C6D08}"/>
              </a:ext>
            </a:extLst>
          </p:cNvPr>
          <p:cNvPicPr>
            <a:picLocks noChangeAspect="1"/>
          </p:cNvPicPr>
          <p:nvPr/>
        </p:nvPicPr>
        <p:blipFill>
          <a:blip r:embed="rId2"/>
          <a:stretch>
            <a:fillRect/>
          </a:stretch>
        </p:blipFill>
        <p:spPr>
          <a:xfrm>
            <a:off x="5343524" y="1666159"/>
            <a:ext cx="6181725" cy="886378"/>
          </a:xfrm>
          <a:prstGeom prst="rect">
            <a:avLst/>
          </a:prstGeom>
        </p:spPr>
      </p:pic>
      <p:pic>
        <p:nvPicPr>
          <p:cNvPr id="9" name="Picture 8">
            <a:extLst>
              <a:ext uri="{FF2B5EF4-FFF2-40B4-BE49-F238E27FC236}">
                <a16:creationId xmlns:a16="http://schemas.microsoft.com/office/drawing/2014/main" id="{AA7C9499-98EE-4D3C-A688-B4798519632A}"/>
              </a:ext>
            </a:extLst>
          </p:cNvPr>
          <p:cNvPicPr>
            <a:picLocks noChangeAspect="1"/>
          </p:cNvPicPr>
          <p:nvPr/>
        </p:nvPicPr>
        <p:blipFill>
          <a:blip r:embed="rId3"/>
          <a:stretch>
            <a:fillRect/>
          </a:stretch>
        </p:blipFill>
        <p:spPr>
          <a:xfrm>
            <a:off x="5257800" y="2278570"/>
            <a:ext cx="6353174" cy="4192489"/>
          </a:xfrm>
          <a:prstGeom prst="rect">
            <a:avLst/>
          </a:prstGeom>
        </p:spPr>
      </p:pic>
    </p:spTree>
    <p:extLst>
      <p:ext uri="{BB962C8B-B14F-4D97-AF65-F5344CB8AC3E}">
        <p14:creationId xmlns:p14="http://schemas.microsoft.com/office/powerpoint/2010/main" val="321845344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9B50F3-8919-47E1-A91D-D3AEE58B2555}"/>
              </a:ext>
            </a:extLst>
          </p:cNvPr>
          <p:cNvSpPr>
            <a:spLocks noGrp="1"/>
          </p:cNvSpPr>
          <p:nvPr>
            <p:ph type="title"/>
          </p:nvPr>
        </p:nvSpPr>
        <p:spPr/>
        <p:txBody>
          <a:bodyPr/>
          <a:lstStyle/>
          <a:p>
            <a:r>
              <a:rPr lang="en-US" dirty="0"/>
              <a:t>Licensed Narrowband Amendment 802.16t</a:t>
            </a:r>
          </a:p>
        </p:txBody>
      </p:sp>
      <p:sp>
        <p:nvSpPr>
          <p:cNvPr id="3" name="Content Placeholder 2">
            <a:extLst>
              <a:ext uri="{FF2B5EF4-FFF2-40B4-BE49-F238E27FC236}">
                <a16:creationId xmlns:a16="http://schemas.microsoft.com/office/drawing/2014/main" id="{106FA3A4-B02D-4A4B-B430-218560874267}"/>
              </a:ext>
            </a:extLst>
          </p:cNvPr>
          <p:cNvSpPr>
            <a:spLocks noGrp="1"/>
          </p:cNvSpPr>
          <p:nvPr>
            <p:ph idx="1"/>
          </p:nvPr>
        </p:nvSpPr>
        <p:spPr/>
        <p:txBody>
          <a:bodyPr>
            <a:normAutofit fontScale="92500" lnSpcReduction="10000"/>
          </a:bodyPr>
          <a:lstStyle/>
          <a:p>
            <a:r>
              <a:rPr lang="en-US" dirty="0"/>
              <a:t>802.24 has conducted teleconferences to develop this PAR and CSD</a:t>
            </a:r>
          </a:p>
          <a:p>
            <a:endParaRPr lang="en-US" dirty="0"/>
          </a:p>
          <a:p>
            <a:r>
              <a:rPr lang="en-US" dirty="0"/>
              <a:t>PAR: </a:t>
            </a:r>
            <a:r>
              <a:rPr lang="en-US" dirty="0">
                <a:hlinkClick r:id="rId2"/>
              </a:rPr>
              <a:t>802.24-19-0029r4</a:t>
            </a:r>
            <a:endParaRPr lang="en-US" dirty="0"/>
          </a:p>
          <a:p>
            <a:r>
              <a:rPr lang="en-US" dirty="0"/>
              <a:t>CSD: </a:t>
            </a:r>
            <a:r>
              <a:rPr lang="en-US" dirty="0">
                <a:hlinkClick r:id="rId3"/>
              </a:rPr>
              <a:t>802.24-19-0030r0</a:t>
            </a:r>
            <a:endParaRPr lang="en-US" dirty="0"/>
          </a:p>
          <a:p>
            <a:endParaRPr lang="en-US" dirty="0"/>
          </a:p>
          <a:p>
            <a:r>
              <a:rPr lang="en-US" dirty="0"/>
              <a:t>PAR Presentation Document with EC Motion</a:t>
            </a:r>
          </a:p>
          <a:p>
            <a:pPr lvl="1"/>
            <a:r>
              <a:rPr lang="en-US" dirty="0"/>
              <a:t>802.24-19-0033r0</a:t>
            </a:r>
          </a:p>
        </p:txBody>
      </p:sp>
      <p:sp>
        <p:nvSpPr>
          <p:cNvPr id="4" name="Footer Placeholder 3">
            <a:extLst>
              <a:ext uri="{FF2B5EF4-FFF2-40B4-BE49-F238E27FC236}">
                <a16:creationId xmlns:a16="http://schemas.microsoft.com/office/drawing/2014/main" id="{E529B9C3-CC1A-4D1F-99BE-C32E01784575}"/>
              </a:ext>
            </a:extLst>
          </p:cNvPr>
          <p:cNvSpPr>
            <a:spLocks noGrp="1"/>
          </p:cNvSpPr>
          <p:nvPr>
            <p:ph type="ftr" sz="quarter" idx="10"/>
          </p:nvPr>
        </p:nvSpPr>
        <p:spPr bwMode="auto">
          <a:xfrm>
            <a:off x="10186988" y="6475413"/>
            <a:ext cx="1204912"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GB"/>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defRPr/>
            </a:pPr>
            <a:r>
              <a:rPr lang="en-GB"/>
              <a:t>Tim Godfrey, EPRI</a:t>
            </a:r>
          </a:p>
        </p:txBody>
      </p:sp>
      <p:sp>
        <p:nvSpPr>
          <p:cNvPr id="5" name="Slide Number Placeholder 4">
            <a:extLst>
              <a:ext uri="{FF2B5EF4-FFF2-40B4-BE49-F238E27FC236}">
                <a16:creationId xmlns:a16="http://schemas.microsoft.com/office/drawing/2014/main" id="{4863862E-F15E-4662-A8AF-F6ED9C804C0C}"/>
              </a:ext>
            </a:extLst>
          </p:cNvPr>
          <p:cNvSpPr>
            <a:spLocks noGrp="1"/>
          </p:cNvSpPr>
          <p:nvPr>
            <p:ph type="sldNum" sz="quarter" idx="11"/>
          </p:nvPr>
        </p:nvSpPr>
        <p:spPr/>
        <p:txBody>
          <a:bodyPr/>
          <a:lstStyle/>
          <a:p>
            <a:pPr>
              <a:defRPr/>
            </a:pPr>
            <a:r>
              <a:rPr lang="en-GB" altLang="en-US"/>
              <a:t>Slide </a:t>
            </a:r>
            <a:fld id="{60CE1B40-7737-4184-A389-A2739479027B}" type="slidenum">
              <a:rPr lang="en-GB" altLang="en-US" smtClean="0"/>
              <a:pPr>
                <a:defRPr/>
              </a:pPr>
              <a:t>17</a:t>
            </a:fld>
            <a:endParaRPr lang="en-GB" altLang="en-US"/>
          </a:p>
        </p:txBody>
      </p:sp>
    </p:spTree>
    <p:extLst>
      <p:ext uri="{BB962C8B-B14F-4D97-AF65-F5344CB8AC3E}">
        <p14:creationId xmlns:p14="http://schemas.microsoft.com/office/powerpoint/2010/main" val="244331473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A84CBF-4EF3-425B-BAD3-64B9A3753726}"/>
              </a:ext>
            </a:extLst>
          </p:cNvPr>
          <p:cNvSpPr>
            <a:spLocks noGrp="1"/>
          </p:cNvSpPr>
          <p:nvPr>
            <p:ph type="title"/>
          </p:nvPr>
        </p:nvSpPr>
        <p:spPr/>
        <p:txBody>
          <a:bodyPr/>
          <a:lstStyle/>
          <a:p>
            <a:r>
              <a:rPr lang="en-US" dirty="0"/>
              <a:t>Ad-Hoc working session for PAR Comments</a:t>
            </a:r>
          </a:p>
        </p:txBody>
      </p:sp>
      <p:sp>
        <p:nvSpPr>
          <p:cNvPr id="3" name="Content Placeholder 2">
            <a:extLst>
              <a:ext uri="{FF2B5EF4-FFF2-40B4-BE49-F238E27FC236}">
                <a16:creationId xmlns:a16="http://schemas.microsoft.com/office/drawing/2014/main" id="{B0C70461-9B0D-4EFC-B2C4-20C8EC364CF3}"/>
              </a:ext>
            </a:extLst>
          </p:cNvPr>
          <p:cNvSpPr>
            <a:spLocks noGrp="1"/>
          </p:cNvSpPr>
          <p:nvPr>
            <p:ph idx="1"/>
          </p:nvPr>
        </p:nvSpPr>
        <p:spPr/>
        <p:txBody>
          <a:bodyPr/>
          <a:lstStyle/>
          <a:p>
            <a:r>
              <a:rPr lang="en-US" dirty="0"/>
              <a:t>Volunteers may meet for an ad-hoc session Wednesday AM1 or PM1 to start developing responses to any PAR comments</a:t>
            </a:r>
          </a:p>
          <a:p>
            <a:endParaRPr lang="en-US" dirty="0"/>
          </a:p>
          <a:p>
            <a:endParaRPr lang="en-US" dirty="0"/>
          </a:p>
        </p:txBody>
      </p:sp>
      <p:sp>
        <p:nvSpPr>
          <p:cNvPr id="4" name="Footer Placeholder 3">
            <a:extLst>
              <a:ext uri="{FF2B5EF4-FFF2-40B4-BE49-F238E27FC236}">
                <a16:creationId xmlns:a16="http://schemas.microsoft.com/office/drawing/2014/main" id="{4966273D-ADDC-4D2B-8802-F98847B67373}"/>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C48B39CF-9906-48B5-907D-011FAF3874F6}"/>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18</a:t>
            </a:fld>
            <a:endParaRPr lang="en-US" altLang="en-US"/>
          </a:p>
        </p:txBody>
      </p:sp>
    </p:spTree>
    <p:extLst>
      <p:ext uri="{BB962C8B-B14F-4D97-AF65-F5344CB8AC3E}">
        <p14:creationId xmlns:p14="http://schemas.microsoft.com/office/powerpoint/2010/main" val="16669737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Wednesday 802.24</a:t>
            </a:r>
            <a:br>
              <a:rPr lang="en-US" dirty="0"/>
            </a:br>
            <a:r>
              <a:rPr lang="en-US" dirty="0"/>
              <a:t>TAG</a:t>
            </a:r>
          </a:p>
        </p:txBody>
      </p:sp>
      <p:sp>
        <p:nvSpPr>
          <p:cNvPr id="4" name="Footer Placeholder 3"/>
          <p:cNvSpPr>
            <a:spLocks noGrp="1"/>
          </p:cNvSpPr>
          <p:nvPr>
            <p:ph type="ftr" sz="quarter" idx="11"/>
          </p:nvPr>
        </p:nvSpPr>
        <p:spPr>
          <a:xfrm>
            <a:off x="7315200" y="6475413"/>
            <a:ext cx="4165600" cy="184666"/>
          </a:xfrm>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a:xfrm>
            <a:off x="5891926" y="6475413"/>
            <a:ext cx="509755" cy="184666"/>
          </a:xfrm>
          <a:prstGeom prst="rect">
            <a:avLst/>
          </a:prstGeom>
        </p:spPr>
        <p:txBody>
          <a:bodyPr/>
          <a:lstStyle/>
          <a:p>
            <a:r>
              <a:rPr lang="en-US" altLang="en-US"/>
              <a:t>Slide </a:t>
            </a:r>
            <a:fld id="{D2793805-6678-4F90-9549-7863581D2258}" type="slidenum">
              <a:rPr lang="en-US" altLang="en-US" smtClean="0"/>
              <a:pPr/>
              <a:t>19</a:t>
            </a:fld>
            <a:endParaRPr lang="en-US" altLang="en-US"/>
          </a:p>
        </p:txBody>
      </p:sp>
    </p:spTree>
    <p:extLst>
      <p:ext uri="{BB962C8B-B14F-4D97-AF65-F5344CB8AC3E}">
        <p14:creationId xmlns:p14="http://schemas.microsoft.com/office/powerpoint/2010/main" val="14948936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ln/>
        </p:spPr>
        <p:txBody>
          <a:bodyPr/>
          <a:lstStyle/>
          <a:p>
            <a:r>
              <a:rPr lang="en-US" altLang="en-US" sz="3200" dirty="0"/>
              <a:t>802.24 Overview</a:t>
            </a:r>
          </a:p>
        </p:txBody>
      </p:sp>
      <p:sp>
        <p:nvSpPr>
          <p:cNvPr id="4099" name="Rectangle 3"/>
          <p:cNvSpPr>
            <a:spLocks noGrp="1" noChangeArrowheads="1"/>
          </p:cNvSpPr>
          <p:nvPr>
            <p:ph idx="1"/>
          </p:nvPr>
        </p:nvSpPr>
        <p:spPr>
          <a:xfrm>
            <a:off x="914400" y="1676400"/>
            <a:ext cx="10439400" cy="4495800"/>
          </a:xfrm>
          <a:ln/>
        </p:spPr>
        <p:txBody>
          <a:bodyPr>
            <a:normAutofit fontScale="70000" lnSpcReduction="20000"/>
          </a:bodyPr>
          <a:lstStyle/>
          <a:p>
            <a:r>
              <a:rPr lang="en-US" altLang="en-US" dirty="0"/>
              <a:t>Officers</a:t>
            </a:r>
          </a:p>
          <a:p>
            <a:pPr lvl="1"/>
            <a:r>
              <a:rPr lang="en-US" altLang="en-US" sz="2900" dirty="0"/>
              <a:t>TAG Chair:			Tim Godfrey</a:t>
            </a:r>
          </a:p>
          <a:p>
            <a:pPr lvl="1"/>
            <a:r>
              <a:rPr lang="en-US" altLang="en-US" sz="2900" dirty="0"/>
              <a:t>Secretary &amp; TAG Vice Chair:	Ben Rolfe</a:t>
            </a:r>
          </a:p>
          <a:p>
            <a:r>
              <a:rPr lang="en-US" altLang="en-US" dirty="0"/>
              <a:t>Task Groups</a:t>
            </a:r>
          </a:p>
          <a:p>
            <a:pPr lvl="1"/>
            <a:r>
              <a:rPr lang="en-US" altLang="en-US" dirty="0"/>
              <a:t>802.24.1	Smart Grid TG		Tim Godfrey</a:t>
            </a:r>
          </a:p>
          <a:p>
            <a:pPr lvl="1"/>
            <a:r>
              <a:rPr lang="en-US" altLang="en-US" dirty="0"/>
              <a:t>802.24.2	IoT TG			Chris </a:t>
            </a:r>
            <a:r>
              <a:rPr lang="en-US" altLang="en-US" dirty="0" err="1"/>
              <a:t>DiMinico</a:t>
            </a:r>
            <a:endParaRPr lang="en-US" altLang="en-US" dirty="0"/>
          </a:p>
          <a:p>
            <a:r>
              <a:rPr lang="en-US" altLang="en-US" dirty="0"/>
              <a:t>31 Voting Members</a:t>
            </a:r>
          </a:p>
          <a:p>
            <a:pPr marL="342900" lvl="1" indent="-342900">
              <a:buFontTx/>
              <a:buChar char="•"/>
            </a:pPr>
            <a:r>
              <a:rPr lang="en-US" altLang="en-US" dirty="0"/>
              <a:t>Agenda: 	</a:t>
            </a:r>
            <a:r>
              <a:rPr lang="en-US" dirty="0"/>
              <a:t>24-19-0031-00</a:t>
            </a:r>
            <a:endParaRPr lang="en-US" altLang="en-US" dirty="0"/>
          </a:p>
          <a:p>
            <a:r>
              <a:rPr lang="en-US" altLang="en-US" dirty="0"/>
              <a:t>Meetings for the Week</a:t>
            </a:r>
          </a:p>
          <a:p>
            <a:pPr lvl="1"/>
            <a:r>
              <a:rPr lang="en-US" altLang="en-US" dirty="0"/>
              <a:t>Tuesday PM2		24.1</a:t>
            </a:r>
          </a:p>
          <a:p>
            <a:pPr lvl="1"/>
            <a:r>
              <a:rPr lang="en-US" altLang="en-US" dirty="0"/>
              <a:t>Wednesday PM2		24.2</a:t>
            </a:r>
          </a:p>
          <a:p>
            <a:pPr lvl="1"/>
            <a:r>
              <a:rPr lang="en-US" altLang="en-US" dirty="0"/>
              <a:t>Thursday </a:t>
            </a:r>
            <a:r>
              <a:rPr lang="en-US" altLang="en-US" dirty="0">
                <a:highlight>
                  <a:srgbClr val="FFFF00"/>
                </a:highlight>
              </a:rPr>
              <a:t>PM1</a:t>
            </a:r>
            <a:r>
              <a:rPr lang="en-US" altLang="en-US" dirty="0"/>
              <a:t>		24</a:t>
            </a:r>
          </a:p>
          <a:p>
            <a:pPr lvl="1"/>
            <a:endParaRPr lang="en-US" altLang="en-US" dirty="0"/>
          </a:p>
          <a:p>
            <a:r>
              <a:rPr lang="en-US" altLang="en-US" dirty="0"/>
              <a:t>Manual attendance tracking for 802.1 &amp; 802.3 members	</a:t>
            </a:r>
          </a:p>
        </p:txBody>
      </p:sp>
      <p:sp>
        <p:nvSpPr>
          <p:cNvPr id="6" name="Slide Number Placeholder 5"/>
          <p:cNvSpPr>
            <a:spLocks noGrp="1"/>
          </p:cNvSpPr>
          <p:nvPr>
            <p:ph type="sldNum" sz="quarter" idx="12"/>
          </p:nvPr>
        </p:nvSpPr>
        <p:spPr>
          <a:xfrm>
            <a:off x="5930398" y="6475413"/>
            <a:ext cx="432811" cy="184666"/>
          </a:xfrm>
          <a:prstGeom prst="rect">
            <a:avLst/>
          </a:prstGeom>
        </p:spPr>
        <p:txBody>
          <a:bodyPr/>
          <a:lstStyle/>
          <a:p>
            <a:r>
              <a:rPr lang="en-US" altLang="en-US"/>
              <a:t>Slide </a:t>
            </a:r>
            <a:fld id="{21094F23-5605-4FD6-98C1-874C85FFA791}" type="slidenum">
              <a:rPr lang="en-US" altLang="en-US" smtClean="0"/>
              <a:pPr/>
              <a:t>2</a:t>
            </a:fld>
            <a:endParaRPr lang="en-US" altLang="en-US"/>
          </a:p>
        </p:txBody>
      </p:sp>
    </p:spTree>
    <p:extLst>
      <p:ext uri="{BB962C8B-B14F-4D97-AF65-F5344CB8AC3E}">
        <p14:creationId xmlns:p14="http://schemas.microsoft.com/office/powerpoint/2010/main" val="395346469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0573214A-77A5-4E45-8301-BA24528DBFD4}"/>
              </a:ext>
            </a:extLst>
          </p:cNvPr>
          <p:cNvSpPr>
            <a:spLocks noGrp="1"/>
          </p:cNvSpPr>
          <p:nvPr>
            <p:ph type="title"/>
          </p:nvPr>
        </p:nvSpPr>
        <p:spPr/>
        <p:txBody>
          <a:bodyPr/>
          <a:lstStyle/>
          <a:p>
            <a:r>
              <a:rPr lang="en-US" dirty="0"/>
              <a:t>802.16t PAR Comment Response</a:t>
            </a:r>
          </a:p>
        </p:txBody>
      </p:sp>
      <p:sp>
        <p:nvSpPr>
          <p:cNvPr id="7" name="Content Placeholder 6">
            <a:extLst>
              <a:ext uri="{FF2B5EF4-FFF2-40B4-BE49-F238E27FC236}">
                <a16:creationId xmlns:a16="http://schemas.microsoft.com/office/drawing/2014/main" id="{8854E893-63D7-4B79-85F6-52A6D1D0AC65}"/>
              </a:ext>
            </a:extLst>
          </p:cNvPr>
          <p:cNvSpPr>
            <a:spLocks noGrp="1"/>
          </p:cNvSpPr>
          <p:nvPr>
            <p:ph idx="1"/>
          </p:nvPr>
        </p:nvSpPr>
        <p:spPr>
          <a:xfrm>
            <a:off x="762000" y="1759131"/>
            <a:ext cx="10363200" cy="4114800"/>
          </a:xfrm>
        </p:spPr>
        <p:txBody>
          <a:bodyPr/>
          <a:lstStyle/>
          <a:p>
            <a:r>
              <a:rPr lang="en-US" dirty="0"/>
              <a:t>Other Working Groups submit comments on PARs by Tuesday 6:30pm. </a:t>
            </a:r>
          </a:p>
          <a:p>
            <a:pPr lvl="1"/>
            <a:r>
              <a:rPr lang="en-US" sz="1600" i="1" dirty="0"/>
              <a:t>WGs, other than the proposing WG, shall express concerns to the proposing WG as soon as possible and shall submit comments to the proposing WG and the Sponsor by e-mail not later than 6:30 p.m. on Tuesday of the plenary session.</a:t>
            </a:r>
          </a:p>
          <a:p>
            <a:pPr lvl="0"/>
            <a:r>
              <a:rPr lang="en-US" dirty="0">
                <a:solidFill>
                  <a:srgbClr val="000000"/>
                </a:solidFill>
              </a:rPr>
              <a:t>Proposing WG provides responses to PAR comments by Wednesday 6:30pm</a:t>
            </a:r>
          </a:p>
          <a:p>
            <a:pPr lvl="1"/>
            <a:r>
              <a:rPr lang="en-US" sz="1600" i="1" dirty="0">
                <a:solidFill>
                  <a:srgbClr val="000000"/>
                </a:solidFill>
              </a:rPr>
              <a:t>The proposing WG shall post a response to commenting WG and to the Sponsor together with a Final PAR on a public website and circulate the relevant URL on the Sponsor reflector not later than 6:30 p.m. on Wednesday of the plenary session. It will be assumed that insufficient coordination and/or inter-WG consideration had occurred prior to the submission of the PAR if this deadline is not met, and the proposed PAR will not be considered by the Sponsor at the closing Sponsor meeting.</a:t>
            </a:r>
            <a:endParaRPr lang="en-US" sz="1600" i="1" dirty="0"/>
          </a:p>
          <a:p>
            <a:pPr lvl="1"/>
            <a:endParaRPr lang="en-US" sz="1600" i="1" dirty="0"/>
          </a:p>
        </p:txBody>
      </p:sp>
      <p:sp>
        <p:nvSpPr>
          <p:cNvPr id="4" name="Footer Placeholder 3">
            <a:extLst>
              <a:ext uri="{FF2B5EF4-FFF2-40B4-BE49-F238E27FC236}">
                <a16:creationId xmlns:a16="http://schemas.microsoft.com/office/drawing/2014/main" id="{C79162FF-01BA-4385-A77C-7E80361D54A7}"/>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800E77AC-AAD6-40CD-B8A2-B6969E314F45}"/>
              </a:ext>
            </a:extLst>
          </p:cNvPr>
          <p:cNvSpPr>
            <a:spLocks noGrp="1"/>
          </p:cNvSpPr>
          <p:nvPr>
            <p:ph type="sldNum" sz="quarter" idx="12"/>
          </p:nvPr>
        </p:nvSpPr>
        <p:spPr/>
        <p:txBody>
          <a:bodyPr/>
          <a:lstStyle/>
          <a:p>
            <a:r>
              <a:rPr lang="en-US" altLang="en-US"/>
              <a:t>Slide </a:t>
            </a:r>
            <a:fld id="{A42A6F1F-89D0-4C7C-88C0-E46BC40C428C}" type="slidenum">
              <a:rPr lang="en-US" altLang="en-US" smtClean="0"/>
              <a:pPr/>
              <a:t>20</a:t>
            </a:fld>
            <a:endParaRPr lang="en-US" altLang="en-US"/>
          </a:p>
        </p:txBody>
      </p:sp>
    </p:spTree>
    <p:extLst>
      <p:ext uri="{BB962C8B-B14F-4D97-AF65-F5344CB8AC3E}">
        <p14:creationId xmlns:p14="http://schemas.microsoft.com/office/powerpoint/2010/main" val="45237464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C87F1A-CD57-470B-9C6B-B503885913DB}"/>
              </a:ext>
            </a:extLst>
          </p:cNvPr>
          <p:cNvSpPr>
            <a:spLocks noGrp="1"/>
          </p:cNvSpPr>
          <p:nvPr>
            <p:ph type="title"/>
          </p:nvPr>
        </p:nvSpPr>
        <p:spPr/>
        <p:txBody>
          <a:bodyPr/>
          <a:lstStyle/>
          <a:p>
            <a:r>
              <a:rPr lang="en-US" dirty="0"/>
              <a:t>Discussion</a:t>
            </a:r>
          </a:p>
        </p:txBody>
      </p:sp>
      <p:sp>
        <p:nvSpPr>
          <p:cNvPr id="3" name="Content Placeholder 2">
            <a:extLst>
              <a:ext uri="{FF2B5EF4-FFF2-40B4-BE49-F238E27FC236}">
                <a16:creationId xmlns:a16="http://schemas.microsoft.com/office/drawing/2014/main" id="{E6FFF9B4-4D5D-4966-ABBD-18104C8F0D89}"/>
              </a:ext>
            </a:extLst>
          </p:cNvPr>
          <p:cNvSpPr>
            <a:spLocks noGrp="1"/>
          </p:cNvSpPr>
          <p:nvPr>
            <p:ph idx="1"/>
          </p:nvPr>
        </p:nvSpPr>
        <p:spPr/>
        <p:txBody>
          <a:bodyPr/>
          <a:lstStyle/>
          <a:p>
            <a:r>
              <a:rPr lang="en-US" dirty="0"/>
              <a:t>Written responses to comments</a:t>
            </a:r>
          </a:p>
          <a:p>
            <a:pPr lvl="1"/>
            <a:r>
              <a:rPr lang="en-US" dirty="0"/>
              <a:t>Send by email</a:t>
            </a:r>
          </a:p>
          <a:p>
            <a:r>
              <a:rPr lang="en-US" dirty="0"/>
              <a:t>Any Updates to PAR or CSD</a:t>
            </a:r>
          </a:p>
          <a:p>
            <a:pPr lvl="1"/>
            <a:r>
              <a:rPr lang="en-US" dirty="0"/>
              <a:t>Post new URL to EC reflector</a:t>
            </a:r>
          </a:p>
        </p:txBody>
      </p:sp>
      <p:sp>
        <p:nvSpPr>
          <p:cNvPr id="4" name="Footer Placeholder 3">
            <a:extLst>
              <a:ext uri="{FF2B5EF4-FFF2-40B4-BE49-F238E27FC236}">
                <a16:creationId xmlns:a16="http://schemas.microsoft.com/office/drawing/2014/main" id="{EA60B218-5125-4BF0-893E-1D9E07E4382A}"/>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7BE3F113-550C-48CE-8BA0-D02EA9AAFCD3}"/>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21</a:t>
            </a:fld>
            <a:endParaRPr lang="en-US" altLang="en-US"/>
          </a:p>
        </p:txBody>
      </p:sp>
    </p:spTree>
    <p:extLst>
      <p:ext uri="{BB962C8B-B14F-4D97-AF65-F5344CB8AC3E}">
        <p14:creationId xmlns:p14="http://schemas.microsoft.com/office/powerpoint/2010/main" val="277341074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Wednesday 802.24.2</a:t>
            </a:r>
            <a:br>
              <a:rPr lang="en-US" dirty="0"/>
            </a:br>
            <a:r>
              <a:rPr lang="en-US" dirty="0"/>
              <a:t>IoT TG</a:t>
            </a:r>
          </a:p>
        </p:txBody>
      </p:sp>
      <p:sp>
        <p:nvSpPr>
          <p:cNvPr id="4" name="Footer Placeholder 3"/>
          <p:cNvSpPr>
            <a:spLocks noGrp="1"/>
          </p:cNvSpPr>
          <p:nvPr>
            <p:ph type="ftr" sz="quarter" idx="11"/>
          </p:nvPr>
        </p:nvSpPr>
        <p:spPr>
          <a:xfrm>
            <a:off x="7315200" y="6475413"/>
            <a:ext cx="4165600" cy="184666"/>
          </a:xfrm>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a:xfrm>
            <a:off x="5891926" y="6475413"/>
            <a:ext cx="509755" cy="184666"/>
          </a:xfrm>
          <a:prstGeom prst="rect">
            <a:avLst/>
          </a:prstGeom>
        </p:spPr>
        <p:txBody>
          <a:bodyPr/>
          <a:lstStyle/>
          <a:p>
            <a:r>
              <a:rPr lang="en-US" altLang="en-US"/>
              <a:t>Slide </a:t>
            </a:r>
            <a:fld id="{D2793805-6678-4F90-9549-7863581D2258}" type="slidenum">
              <a:rPr lang="en-US" altLang="en-US" smtClean="0"/>
              <a:pPr/>
              <a:t>22</a:t>
            </a:fld>
            <a:endParaRPr lang="en-US" altLang="en-US"/>
          </a:p>
        </p:txBody>
      </p:sp>
    </p:spTree>
    <p:extLst>
      <p:ext uri="{BB962C8B-B14F-4D97-AF65-F5344CB8AC3E}">
        <p14:creationId xmlns:p14="http://schemas.microsoft.com/office/powerpoint/2010/main" val="76896810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802.24.2 White Paper</a:t>
            </a:r>
          </a:p>
        </p:txBody>
      </p:sp>
      <p:sp>
        <p:nvSpPr>
          <p:cNvPr id="3" name="Content Placeholder 2"/>
          <p:cNvSpPr>
            <a:spLocks noGrp="1"/>
          </p:cNvSpPr>
          <p:nvPr>
            <p:ph idx="1"/>
          </p:nvPr>
        </p:nvSpPr>
        <p:spPr>
          <a:xfrm>
            <a:off x="1066800" y="1752600"/>
            <a:ext cx="10210800" cy="4343400"/>
          </a:xfrm>
        </p:spPr>
        <p:txBody>
          <a:bodyPr>
            <a:normAutofit fontScale="92500"/>
          </a:bodyPr>
          <a:lstStyle/>
          <a:p>
            <a:r>
              <a:rPr lang="en-US" dirty="0"/>
              <a:t>Status and development of IoT White paper</a:t>
            </a:r>
          </a:p>
          <a:p>
            <a:pPr lvl="1"/>
            <a:r>
              <a:rPr lang="en-US" dirty="0">
                <a:hlinkClick r:id="rId2"/>
              </a:rPr>
              <a:t>802.24-17-0036r2</a:t>
            </a:r>
            <a:endParaRPr lang="en-US" dirty="0"/>
          </a:p>
          <a:p>
            <a:pPr lvl="1"/>
            <a:r>
              <a:rPr lang="en-US" dirty="0"/>
              <a:t>Ludwig is developing some related materials. </a:t>
            </a:r>
          </a:p>
          <a:p>
            <a:pPr lvl="1"/>
            <a:r>
              <a:rPr lang="en-US" dirty="0"/>
              <a:t>Can we pull new developments from P2413 into this white paper?</a:t>
            </a:r>
          </a:p>
          <a:p>
            <a:pPr lvl="1"/>
            <a:endParaRPr lang="en-US" dirty="0"/>
          </a:p>
          <a:p>
            <a:r>
              <a:rPr lang="en-US" dirty="0"/>
              <a:t>Ludwig will provide an update on P2413 and IEC topics</a:t>
            </a:r>
          </a:p>
          <a:p>
            <a:pPr lvl="1"/>
            <a:r>
              <a:rPr lang="en-US" dirty="0"/>
              <a:t>We will continue to re-structure and advance with more wireless WG materials. </a:t>
            </a:r>
          </a:p>
          <a:p>
            <a:endParaRPr lang="en-US" dirty="0"/>
          </a:p>
          <a:p>
            <a:pPr lvl="2"/>
            <a:endParaRPr lang="en-US" dirty="0"/>
          </a:p>
          <a:p>
            <a:pPr lvl="1"/>
            <a:endParaRPr lang="en-US" dirty="0"/>
          </a:p>
          <a:p>
            <a:pPr lvl="1"/>
            <a:endParaRPr lang="en-US" dirty="0"/>
          </a:p>
          <a:p>
            <a:pPr lvl="1"/>
            <a:endParaRPr lang="en-US" dirty="0"/>
          </a:p>
          <a:p>
            <a:pPr lvl="1"/>
            <a:endParaRPr lang="en-US" dirty="0"/>
          </a:p>
          <a:p>
            <a:pPr lvl="1"/>
            <a:endParaRPr lang="en-US" dirty="0"/>
          </a:p>
        </p:txBody>
      </p:sp>
      <p:sp>
        <p:nvSpPr>
          <p:cNvPr id="4" name="Footer Placeholder 3"/>
          <p:cNvSpPr>
            <a:spLocks noGrp="1"/>
          </p:cNvSpPr>
          <p:nvPr>
            <p:ph type="ftr" sz="quarter" idx="11"/>
          </p:nvPr>
        </p:nvSpPr>
        <p:spPr>
          <a:xfrm>
            <a:off x="7315200" y="6475413"/>
            <a:ext cx="4165600" cy="184666"/>
          </a:xfrm>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a:xfrm>
            <a:off x="5891926" y="6475413"/>
            <a:ext cx="509755" cy="184666"/>
          </a:xfrm>
        </p:spPr>
        <p:txBody>
          <a:bodyPr/>
          <a:lstStyle/>
          <a:p>
            <a:r>
              <a:rPr lang="en-US" altLang="en-US"/>
              <a:t>Slide </a:t>
            </a:r>
            <a:fld id="{D2793805-6678-4F90-9549-7863581D2258}" type="slidenum">
              <a:rPr lang="en-US" altLang="en-US" smtClean="0"/>
              <a:pPr/>
              <a:t>23</a:t>
            </a:fld>
            <a:endParaRPr lang="en-US" altLang="en-US"/>
          </a:p>
        </p:txBody>
      </p:sp>
    </p:spTree>
    <p:extLst>
      <p:ext uri="{BB962C8B-B14F-4D97-AF65-F5344CB8AC3E}">
        <p14:creationId xmlns:p14="http://schemas.microsoft.com/office/powerpoint/2010/main" val="225996164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E7F1B7-3D33-442D-B5D3-777E6F16A6CB}"/>
              </a:ext>
            </a:extLst>
          </p:cNvPr>
          <p:cNvSpPr>
            <a:spLocks noGrp="1"/>
          </p:cNvSpPr>
          <p:nvPr>
            <p:ph type="title"/>
          </p:nvPr>
        </p:nvSpPr>
        <p:spPr/>
        <p:txBody>
          <a:bodyPr/>
          <a:lstStyle/>
          <a:p>
            <a:r>
              <a:rPr lang="en-US" dirty="0"/>
              <a:t>Building engagement in TG2 IoT</a:t>
            </a:r>
          </a:p>
        </p:txBody>
      </p:sp>
      <p:sp>
        <p:nvSpPr>
          <p:cNvPr id="3" name="Content Placeholder 2">
            <a:extLst>
              <a:ext uri="{FF2B5EF4-FFF2-40B4-BE49-F238E27FC236}">
                <a16:creationId xmlns:a16="http://schemas.microsoft.com/office/drawing/2014/main" id="{C0210C3B-E035-45EA-A195-255328F6C358}"/>
              </a:ext>
            </a:extLst>
          </p:cNvPr>
          <p:cNvSpPr>
            <a:spLocks noGrp="1"/>
          </p:cNvSpPr>
          <p:nvPr>
            <p:ph idx="1"/>
          </p:nvPr>
        </p:nvSpPr>
        <p:spPr/>
        <p:txBody>
          <a:bodyPr>
            <a:normAutofit fontScale="92500"/>
          </a:bodyPr>
          <a:lstStyle/>
          <a:p>
            <a:r>
              <a:rPr lang="en-US" dirty="0"/>
              <a:t>Discussion on plan and new activities for IoT task group and broader engagement</a:t>
            </a:r>
          </a:p>
          <a:p>
            <a:r>
              <a:rPr lang="en-US" dirty="0"/>
              <a:t>What are the IoT activities in IEEE 802?</a:t>
            </a:r>
          </a:p>
          <a:p>
            <a:pPr lvl="1"/>
            <a:r>
              <a:rPr lang="en-US" dirty="0"/>
              <a:t>802.15.4 – Wi-SUN is going after IoT in addition to Smart Grid</a:t>
            </a:r>
          </a:p>
          <a:p>
            <a:pPr lvl="1"/>
            <a:r>
              <a:rPr lang="en-US" dirty="0"/>
              <a:t>802.15.4w – LPWA another IoT focus</a:t>
            </a:r>
          </a:p>
          <a:p>
            <a:pPr lvl="1"/>
            <a:r>
              <a:rPr lang="en-US" dirty="0"/>
              <a:t>802.11ah (</a:t>
            </a:r>
            <a:r>
              <a:rPr lang="en-US" dirty="0" err="1"/>
              <a:t>Halow</a:t>
            </a:r>
            <a:r>
              <a:rPr lang="en-US" dirty="0"/>
              <a:t>), 802.11ba (WUR)</a:t>
            </a:r>
          </a:p>
          <a:p>
            <a:r>
              <a:rPr lang="en-US" dirty="0"/>
              <a:t>Can we find volunteers to contribute to IoT white paper?</a:t>
            </a:r>
          </a:p>
        </p:txBody>
      </p:sp>
      <p:sp>
        <p:nvSpPr>
          <p:cNvPr id="4" name="Footer Placeholder 3">
            <a:extLst>
              <a:ext uri="{FF2B5EF4-FFF2-40B4-BE49-F238E27FC236}">
                <a16:creationId xmlns:a16="http://schemas.microsoft.com/office/drawing/2014/main" id="{4319C60E-93D7-40F3-970F-022FE91963A9}"/>
              </a:ext>
            </a:extLst>
          </p:cNvPr>
          <p:cNvSpPr>
            <a:spLocks noGrp="1"/>
          </p:cNvSpPr>
          <p:nvPr>
            <p:ph type="ftr" sz="quarter" idx="11"/>
          </p:nvPr>
        </p:nvSpPr>
        <p:spPr>
          <a:xfrm>
            <a:off x="7315200" y="6475413"/>
            <a:ext cx="4165600" cy="184666"/>
          </a:xfrm>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2335CB93-42E2-403B-9D03-68B8D89124BC}"/>
              </a:ext>
            </a:extLst>
          </p:cNvPr>
          <p:cNvSpPr>
            <a:spLocks noGrp="1"/>
          </p:cNvSpPr>
          <p:nvPr>
            <p:ph type="sldNum" sz="quarter" idx="12"/>
          </p:nvPr>
        </p:nvSpPr>
        <p:spPr>
          <a:xfrm>
            <a:off x="5891926" y="6475413"/>
            <a:ext cx="509755" cy="184666"/>
          </a:xfrm>
        </p:spPr>
        <p:txBody>
          <a:bodyPr/>
          <a:lstStyle/>
          <a:p>
            <a:r>
              <a:rPr lang="en-US" altLang="en-US"/>
              <a:t>Slide </a:t>
            </a:r>
            <a:fld id="{D2793805-6678-4F90-9549-7863581D2258}" type="slidenum">
              <a:rPr lang="en-US" altLang="en-US" smtClean="0"/>
              <a:pPr/>
              <a:t>24</a:t>
            </a:fld>
            <a:endParaRPr lang="en-US" altLang="en-US"/>
          </a:p>
        </p:txBody>
      </p:sp>
    </p:spTree>
    <p:extLst>
      <p:ext uri="{BB962C8B-B14F-4D97-AF65-F5344CB8AC3E}">
        <p14:creationId xmlns:p14="http://schemas.microsoft.com/office/powerpoint/2010/main" val="401331979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54F296-D417-4FB9-AF89-53595AABC891}"/>
              </a:ext>
            </a:extLst>
          </p:cNvPr>
          <p:cNvSpPr>
            <a:spLocks noGrp="1"/>
          </p:cNvSpPr>
          <p:nvPr>
            <p:ph type="title"/>
          </p:nvPr>
        </p:nvSpPr>
        <p:spPr/>
        <p:txBody>
          <a:bodyPr/>
          <a:lstStyle/>
          <a:p>
            <a:r>
              <a:rPr lang="en-US" dirty="0"/>
              <a:t>Single Pair Ethernet white paper</a:t>
            </a:r>
          </a:p>
        </p:txBody>
      </p:sp>
      <p:sp>
        <p:nvSpPr>
          <p:cNvPr id="3" name="Content Placeholder 2">
            <a:extLst>
              <a:ext uri="{FF2B5EF4-FFF2-40B4-BE49-F238E27FC236}">
                <a16:creationId xmlns:a16="http://schemas.microsoft.com/office/drawing/2014/main" id="{EAE42A43-33C7-45A4-9576-DB9D0F1614D7}"/>
              </a:ext>
            </a:extLst>
          </p:cNvPr>
          <p:cNvSpPr>
            <a:spLocks noGrp="1"/>
          </p:cNvSpPr>
          <p:nvPr>
            <p:ph idx="1"/>
          </p:nvPr>
        </p:nvSpPr>
        <p:spPr/>
        <p:txBody>
          <a:bodyPr/>
          <a:lstStyle/>
          <a:p>
            <a:r>
              <a:rPr lang="en-US" dirty="0"/>
              <a:t>Draft was returned from IEEE editors for TAG Review</a:t>
            </a:r>
          </a:p>
          <a:p>
            <a:r>
              <a:rPr lang="en-US" dirty="0"/>
              <a:t>Chris </a:t>
            </a:r>
            <a:r>
              <a:rPr lang="en-US" dirty="0" err="1"/>
              <a:t>DiMinico</a:t>
            </a:r>
            <a:r>
              <a:rPr lang="en-US" dirty="0"/>
              <a:t> was not available, but will provide edits and respond back to IEEE Editor</a:t>
            </a:r>
          </a:p>
          <a:p>
            <a:endParaRPr lang="en-US" dirty="0"/>
          </a:p>
        </p:txBody>
      </p:sp>
      <p:sp>
        <p:nvSpPr>
          <p:cNvPr id="4" name="Footer Placeholder 3">
            <a:extLst>
              <a:ext uri="{FF2B5EF4-FFF2-40B4-BE49-F238E27FC236}">
                <a16:creationId xmlns:a16="http://schemas.microsoft.com/office/drawing/2014/main" id="{B6C682E7-3593-413C-A728-311E082EB2F4}"/>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A33F6A7C-51A0-4235-ACC2-363D27DB609C}"/>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25</a:t>
            </a:fld>
            <a:endParaRPr lang="en-US" altLang="en-US"/>
          </a:p>
        </p:txBody>
      </p:sp>
    </p:spTree>
    <p:extLst>
      <p:ext uri="{BB962C8B-B14F-4D97-AF65-F5344CB8AC3E}">
        <p14:creationId xmlns:p14="http://schemas.microsoft.com/office/powerpoint/2010/main" val="73191355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Thursday 802.24</a:t>
            </a:r>
            <a:br>
              <a:rPr lang="en-US" dirty="0"/>
            </a:br>
            <a:r>
              <a:rPr lang="en-US" dirty="0"/>
              <a:t>TAG</a:t>
            </a:r>
          </a:p>
        </p:txBody>
      </p:sp>
      <p:sp>
        <p:nvSpPr>
          <p:cNvPr id="4" name="Footer Placeholder 3"/>
          <p:cNvSpPr>
            <a:spLocks noGrp="1"/>
          </p:cNvSpPr>
          <p:nvPr>
            <p:ph type="ftr" sz="quarter" idx="11"/>
          </p:nvPr>
        </p:nvSpPr>
        <p:spPr>
          <a:xfrm>
            <a:off x="7315200" y="6475413"/>
            <a:ext cx="4165600" cy="184666"/>
          </a:xfrm>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a:xfrm>
            <a:off x="5891926" y="6475413"/>
            <a:ext cx="509755" cy="184666"/>
          </a:xfrm>
          <a:prstGeom prst="rect">
            <a:avLst/>
          </a:prstGeom>
        </p:spPr>
        <p:txBody>
          <a:bodyPr/>
          <a:lstStyle/>
          <a:p>
            <a:r>
              <a:rPr lang="en-US" altLang="en-US"/>
              <a:t>Slide </a:t>
            </a:r>
            <a:fld id="{D2793805-6678-4F90-9549-7863581D2258}" type="slidenum">
              <a:rPr lang="en-US" altLang="en-US" smtClean="0"/>
              <a:pPr/>
              <a:t>26</a:t>
            </a:fld>
            <a:endParaRPr lang="en-US" altLang="en-US"/>
          </a:p>
        </p:txBody>
      </p:sp>
    </p:spTree>
    <p:extLst>
      <p:ext uri="{BB962C8B-B14F-4D97-AF65-F5344CB8AC3E}">
        <p14:creationId xmlns:p14="http://schemas.microsoft.com/office/powerpoint/2010/main" val="224722425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9B0C0A-4CF0-4BE5-A8BA-E99B82019517}"/>
              </a:ext>
            </a:extLst>
          </p:cNvPr>
          <p:cNvSpPr>
            <a:spLocks noGrp="1"/>
          </p:cNvSpPr>
          <p:nvPr>
            <p:ph type="title"/>
          </p:nvPr>
        </p:nvSpPr>
        <p:spPr/>
        <p:txBody>
          <a:bodyPr/>
          <a:lstStyle/>
          <a:p>
            <a:r>
              <a:rPr lang="en-US" dirty="0"/>
              <a:t>“Low latency” White Paper</a:t>
            </a:r>
          </a:p>
        </p:txBody>
      </p:sp>
      <p:sp>
        <p:nvSpPr>
          <p:cNvPr id="3" name="Content Placeholder 2">
            <a:extLst>
              <a:ext uri="{FF2B5EF4-FFF2-40B4-BE49-F238E27FC236}">
                <a16:creationId xmlns:a16="http://schemas.microsoft.com/office/drawing/2014/main" id="{98CDD10A-D17A-4D19-ACDF-E56AB68C17C6}"/>
              </a:ext>
            </a:extLst>
          </p:cNvPr>
          <p:cNvSpPr>
            <a:spLocks noGrp="1"/>
          </p:cNvSpPr>
          <p:nvPr>
            <p:ph idx="1"/>
          </p:nvPr>
        </p:nvSpPr>
        <p:spPr>
          <a:xfrm>
            <a:off x="914400" y="1981200"/>
            <a:ext cx="10515600" cy="4114800"/>
          </a:xfrm>
        </p:spPr>
        <p:txBody>
          <a:bodyPr>
            <a:normAutofit fontScale="85000" lnSpcReduction="10000"/>
          </a:bodyPr>
          <a:lstStyle/>
          <a:p>
            <a:r>
              <a:rPr lang="en-US" dirty="0"/>
              <a:t>Achieving low latency with IEEE 802 standards</a:t>
            </a:r>
          </a:p>
          <a:p>
            <a:pPr lvl="1"/>
            <a:r>
              <a:rPr lang="en-US" dirty="0"/>
              <a:t>Including wired and wireless communications</a:t>
            </a:r>
          </a:p>
          <a:p>
            <a:pPr lvl="1"/>
            <a:r>
              <a:rPr lang="en-US" dirty="0"/>
              <a:t>An alternative (or complement) to 5G URLLC</a:t>
            </a:r>
          </a:p>
          <a:p>
            <a:r>
              <a:rPr lang="en-US" dirty="0"/>
              <a:t>A set of vertical applications enabled by low latency</a:t>
            </a:r>
          </a:p>
          <a:p>
            <a:r>
              <a:rPr lang="en-US" dirty="0"/>
              <a:t>The challenges of reliable low latency in unlicensed spectrum.  </a:t>
            </a:r>
          </a:p>
          <a:p>
            <a:pPr lvl="1"/>
            <a:r>
              <a:rPr lang="en-US" dirty="0"/>
              <a:t>Adapting TSN’s “FRER” feature</a:t>
            </a:r>
          </a:p>
          <a:p>
            <a:pPr lvl="1"/>
            <a:r>
              <a:rPr lang="en-US" dirty="0"/>
              <a:t>Adapting 802 wireless to licensed spectrum?</a:t>
            </a:r>
          </a:p>
          <a:p>
            <a:pPr lvl="1"/>
            <a:r>
              <a:rPr lang="en-US" dirty="0"/>
              <a:t>Operating over multiple bands or channels?</a:t>
            </a:r>
          </a:p>
          <a:p>
            <a:r>
              <a:rPr lang="en-US" dirty="0"/>
              <a:t>Special cases for high data rates for immersive video</a:t>
            </a:r>
          </a:p>
          <a:p>
            <a:endParaRPr lang="en-US" dirty="0"/>
          </a:p>
          <a:p>
            <a:endParaRPr lang="en-US" dirty="0"/>
          </a:p>
          <a:p>
            <a:endParaRPr lang="en-US" dirty="0"/>
          </a:p>
        </p:txBody>
      </p:sp>
      <p:sp>
        <p:nvSpPr>
          <p:cNvPr id="4" name="Footer Placeholder 3">
            <a:extLst>
              <a:ext uri="{FF2B5EF4-FFF2-40B4-BE49-F238E27FC236}">
                <a16:creationId xmlns:a16="http://schemas.microsoft.com/office/drawing/2014/main" id="{3543921C-5A9E-4DC6-A37F-41CCD028BB40}"/>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22EB8714-5E0B-4F8F-992B-5DCC1227A6C3}"/>
              </a:ext>
            </a:extLst>
          </p:cNvPr>
          <p:cNvSpPr>
            <a:spLocks noGrp="1"/>
          </p:cNvSpPr>
          <p:nvPr>
            <p:ph type="sldNum" sz="quarter" idx="12"/>
          </p:nvPr>
        </p:nvSpPr>
        <p:spPr>
          <a:xfrm>
            <a:off x="5891926" y="6475413"/>
            <a:ext cx="509755" cy="184666"/>
          </a:xfrm>
        </p:spPr>
        <p:txBody>
          <a:bodyPr/>
          <a:lstStyle/>
          <a:p>
            <a:r>
              <a:rPr lang="en-US" altLang="en-US"/>
              <a:t>Slide </a:t>
            </a:r>
            <a:fld id="{D2793805-6678-4F90-9549-7863581D2258}" type="slidenum">
              <a:rPr lang="en-US" altLang="en-US" smtClean="0"/>
              <a:pPr/>
              <a:t>27</a:t>
            </a:fld>
            <a:endParaRPr lang="en-US" altLang="en-US"/>
          </a:p>
        </p:txBody>
      </p:sp>
    </p:spTree>
    <p:extLst>
      <p:ext uri="{BB962C8B-B14F-4D97-AF65-F5344CB8AC3E}">
        <p14:creationId xmlns:p14="http://schemas.microsoft.com/office/powerpoint/2010/main" val="53063944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62F315-F810-4D64-A691-A55E9D45772C}"/>
              </a:ext>
            </a:extLst>
          </p:cNvPr>
          <p:cNvSpPr>
            <a:spLocks noGrp="1"/>
          </p:cNvSpPr>
          <p:nvPr>
            <p:ph type="title"/>
          </p:nvPr>
        </p:nvSpPr>
        <p:spPr/>
        <p:txBody>
          <a:bodyPr/>
          <a:lstStyle/>
          <a:p>
            <a:r>
              <a:rPr lang="en-US" dirty="0"/>
              <a:t>Next Steps</a:t>
            </a:r>
          </a:p>
        </p:txBody>
      </p:sp>
      <p:sp>
        <p:nvSpPr>
          <p:cNvPr id="3" name="Content Placeholder 2">
            <a:extLst>
              <a:ext uri="{FF2B5EF4-FFF2-40B4-BE49-F238E27FC236}">
                <a16:creationId xmlns:a16="http://schemas.microsoft.com/office/drawing/2014/main" id="{D146FED7-F909-48D0-B0F1-1F32F3555FDE}"/>
              </a:ext>
            </a:extLst>
          </p:cNvPr>
          <p:cNvSpPr>
            <a:spLocks noGrp="1"/>
          </p:cNvSpPr>
          <p:nvPr>
            <p:ph idx="1"/>
          </p:nvPr>
        </p:nvSpPr>
        <p:spPr/>
        <p:txBody>
          <a:bodyPr>
            <a:normAutofit fontScale="40000" lnSpcReduction="20000"/>
          </a:bodyPr>
          <a:lstStyle/>
          <a:p>
            <a:r>
              <a:rPr lang="en-US" dirty="0"/>
              <a:t>Individuals from 802.21 interested in AR/VR to provide text contributions</a:t>
            </a:r>
          </a:p>
          <a:p>
            <a:endParaRPr lang="en-US" dirty="0"/>
          </a:p>
          <a:p>
            <a:r>
              <a:rPr lang="en-US" dirty="0"/>
              <a:t>Need volunteers to pare down AR/VR section to limit scope to Low Latency networking concepts. </a:t>
            </a:r>
          </a:p>
          <a:p>
            <a:endParaRPr lang="en-US" dirty="0"/>
          </a:p>
          <a:p>
            <a:r>
              <a:rPr lang="en-US" dirty="0"/>
              <a:t>A topic to explore is the relationship between high throughput and low latency. Can you have low latency without high bandwidth? </a:t>
            </a:r>
          </a:p>
          <a:p>
            <a:r>
              <a:rPr lang="en-US" dirty="0"/>
              <a:t>Can we follow the example of 5G URLLC? </a:t>
            </a:r>
          </a:p>
          <a:p>
            <a:endParaRPr lang="en-US" dirty="0"/>
          </a:p>
          <a:p>
            <a:r>
              <a:rPr lang="en-US" dirty="0"/>
              <a:t>This can be seen as alternative to 5G approaches, but standards-based and lower cost to use.</a:t>
            </a:r>
          </a:p>
          <a:p>
            <a:pPr lvl="1"/>
            <a:r>
              <a:rPr lang="en-US" dirty="0"/>
              <a:t>Show how Wi-Fi technology can provide an equally good or better result and performance (bandwidth and low jitter and low latency)</a:t>
            </a:r>
          </a:p>
          <a:p>
            <a:r>
              <a:rPr lang="en-US" dirty="0"/>
              <a:t>Map identified uses cases on to various IEEE 802 standards.</a:t>
            </a:r>
          </a:p>
          <a:p>
            <a:r>
              <a:rPr lang="en-US" dirty="0"/>
              <a:t>Tie low latency to 802.1 TSN – how can 802.1 TSN functionality be carried into other MAC/PHY standards. </a:t>
            </a:r>
          </a:p>
          <a:p>
            <a:pPr lvl="1"/>
            <a:r>
              <a:rPr lang="en-US" dirty="0"/>
              <a:t>Follow collaboration of 802.11be with 802.1 TSN – there are gaps in expectations from 802.11 and TSN. </a:t>
            </a:r>
          </a:p>
          <a:p>
            <a:pPr lvl="1"/>
            <a:r>
              <a:rPr lang="en-US" dirty="0"/>
              <a:t>Discuss how FRER could compensate for lack of reliability/predictability of unlicensed spectrum</a:t>
            </a:r>
          </a:p>
          <a:p>
            <a:pPr lvl="1"/>
            <a:endParaRPr lang="en-US" dirty="0"/>
          </a:p>
          <a:p>
            <a:r>
              <a:rPr lang="en-US" dirty="0"/>
              <a:t>Trim down section 6 from RTA TIG. – action Allen. </a:t>
            </a:r>
          </a:p>
          <a:p>
            <a:r>
              <a:rPr lang="en-US" dirty="0"/>
              <a:t>Max could review section on relation of TSN to 802.11</a:t>
            </a:r>
          </a:p>
          <a:p>
            <a:endParaRPr lang="en-US" dirty="0"/>
          </a:p>
          <a:p>
            <a:r>
              <a:rPr lang="en-US" dirty="0"/>
              <a:t>Output from this meeting is </a:t>
            </a:r>
            <a:r>
              <a:rPr lang="en-US" dirty="0">
                <a:hlinkClick r:id="rId2"/>
              </a:rPr>
              <a:t>802.24-19-0003r5</a:t>
            </a:r>
            <a:r>
              <a:rPr lang="en-US" dirty="0"/>
              <a:t>.  </a:t>
            </a:r>
          </a:p>
          <a:p>
            <a:pPr lvl="1"/>
            <a:r>
              <a:rPr lang="en-US" dirty="0"/>
              <a:t>Still seeking text contributions and other input from actions above. </a:t>
            </a:r>
          </a:p>
          <a:p>
            <a:pPr lvl="1"/>
            <a:endParaRPr lang="en-US" dirty="0"/>
          </a:p>
        </p:txBody>
      </p:sp>
      <p:sp>
        <p:nvSpPr>
          <p:cNvPr id="4" name="Footer Placeholder 3">
            <a:extLst>
              <a:ext uri="{FF2B5EF4-FFF2-40B4-BE49-F238E27FC236}">
                <a16:creationId xmlns:a16="http://schemas.microsoft.com/office/drawing/2014/main" id="{F342D73E-05D6-4960-93E8-46A865A33D72}"/>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5429D234-ABE2-4202-8EA6-6EEB2D0E1B57}"/>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28</a:t>
            </a:fld>
            <a:endParaRPr lang="en-US" altLang="en-US"/>
          </a:p>
        </p:txBody>
      </p:sp>
    </p:spTree>
    <p:extLst>
      <p:ext uri="{BB962C8B-B14F-4D97-AF65-F5344CB8AC3E}">
        <p14:creationId xmlns:p14="http://schemas.microsoft.com/office/powerpoint/2010/main" val="268314911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A001C9-E376-4DF8-9BF6-60901B3E15B1}"/>
              </a:ext>
            </a:extLst>
          </p:cNvPr>
          <p:cNvSpPr>
            <a:spLocks noGrp="1"/>
          </p:cNvSpPr>
          <p:nvPr>
            <p:ph type="title"/>
          </p:nvPr>
        </p:nvSpPr>
        <p:spPr/>
        <p:txBody>
          <a:bodyPr/>
          <a:lstStyle/>
          <a:p>
            <a:r>
              <a:rPr lang="en-US" dirty="0"/>
              <a:t>"IEEE 802 Solutions for Vertical Applications"</a:t>
            </a:r>
          </a:p>
        </p:txBody>
      </p:sp>
      <p:sp>
        <p:nvSpPr>
          <p:cNvPr id="3" name="Content Placeholder 2">
            <a:extLst>
              <a:ext uri="{FF2B5EF4-FFF2-40B4-BE49-F238E27FC236}">
                <a16:creationId xmlns:a16="http://schemas.microsoft.com/office/drawing/2014/main" id="{25F2CF68-157A-4033-BD60-D52BEAC9A473}"/>
              </a:ext>
            </a:extLst>
          </p:cNvPr>
          <p:cNvSpPr>
            <a:spLocks noGrp="1"/>
          </p:cNvSpPr>
          <p:nvPr>
            <p:ph idx="1"/>
          </p:nvPr>
        </p:nvSpPr>
        <p:spPr/>
        <p:txBody>
          <a:bodyPr>
            <a:normAutofit/>
          </a:bodyPr>
          <a:lstStyle/>
          <a:p>
            <a:r>
              <a:rPr lang="en-US" dirty="0"/>
              <a:t>Previously called “Network Integration”</a:t>
            </a:r>
          </a:p>
          <a:p>
            <a:r>
              <a:rPr lang="en-US" dirty="0"/>
              <a:t>Draft White Paper From July </a:t>
            </a:r>
          </a:p>
          <a:p>
            <a:pPr lvl="2"/>
            <a:r>
              <a:rPr lang="en-US" dirty="0">
                <a:hlinkClick r:id="rId2"/>
              </a:rPr>
              <a:t>IEEE802-24/19-0017r1</a:t>
            </a:r>
            <a:endParaRPr lang="en-US" dirty="0"/>
          </a:p>
          <a:p>
            <a:pPr lvl="2"/>
            <a:endParaRPr lang="en-US" dirty="0"/>
          </a:p>
          <a:p>
            <a:pPr lvl="2"/>
            <a:r>
              <a:rPr lang="en-US" dirty="0"/>
              <a:t>Output of this meeting has been posted as </a:t>
            </a:r>
            <a:r>
              <a:rPr lang="en-US" dirty="0">
                <a:hlinkClick r:id="rId3"/>
              </a:rPr>
              <a:t>IEEE802-24/19-0017r3</a:t>
            </a:r>
            <a:endParaRPr lang="en-US" dirty="0"/>
          </a:p>
          <a:p>
            <a:pPr lvl="1"/>
            <a:endParaRPr lang="en-US" dirty="0"/>
          </a:p>
          <a:p>
            <a:r>
              <a:rPr lang="en-US" dirty="0"/>
              <a:t>Volunteers requested provide text contributions</a:t>
            </a:r>
          </a:p>
          <a:p>
            <a:endParaRPr lang="en-US" dirty="0"/>
          </a:p>
          <a:p>
            <a:endParaRPr lang="en-US" dirty="0"/>
          </a:p>
        </p:txBody>
      </p:sp>
      <p:sp>
        <p:nvSpPr>
          <p:cNvPr id="4" name="Footer Placeholder 3">
            <a:extLst>
              <a:ext uri="{FF2B5EF4-FFF2-40B4-BE49-F238E27FC236}">
                <a16:creationId xmlns:a16="http://schemas.microsoft.com/office/drawing/2014/main" id="{B7CFF186-9736-43C3-9F71-8E8303898703}"/>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09D7872B-F5E7-41F6-9DDF-2B98B1C72D46}"/>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29</a:t>
            </a:fld>
            <a:endParaRPr lang="en-US" altLang="en-US"/>
          </a:p>
        </p:txBody>
      </p:sp>
    </p:spTree>
    <p:extLst>
      <p:ext uri="{BB962C8B-B14F-4D97-AF65-F5344CB8AC3E}">
        <p14:creationId xmlns:p14="http://schemas.microsoft.com/office/powerpoint/2010/main" val="26883324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a:xfrm>
            <a:off x="5930398" y="6475413"/>
            <a:ext cx="432811" cy="184666"/>
          </a:xfrm>
        </p:spPr>
        <p:txBody>
          <a:bodyPr/>
          <a:lstStyle/>
          <a:p>
            <a:r>
              <a:rPr lang="en-US" altLang="en-US"/>
              <a:t>Slide </a:t>
            </a:r>
            <a:fld id="{D2793805-6678-4F90-9549-7863581D2258}" type="slidenum">
              <a:rPr lang="en-US" altLang="en-US" smtClean="0"/>
              <a:pPr/>
              <a:t>3</a:t>
            </a:fld>
            <a:endParaRPr lang="en-US" altLang="en-US"/>
          </a:p>
        </p:txBody>
      </p:sp>
      <p:graphicFrame>
        <p:nvGraphicFramePr>
          <p:cNvPr id="6" name="Table 5">
            <a:extLst>
              <a:ext uri="{FF2B5EF4-FFF2-40B4-BE49-F238E27FC236}">
                <a16:creationId xmlns:a16="http://schemas.microsoft.com/office/drawing/2014/main" id="{AE92024A-A224-4F1F-BA9A-EC47819A1FF2}"/>
              </a:ext>
            </a:extLst>
          </p:cNvPr>
          <p:cNvGraphicFramePr>
            <a:graphicFrameLocks noGrp="1"/>
          </p:cNvGraphicFramePr>
          <p:nvPr>
            <p:extLst>
              <p:ext uri="{D42A27DB-BD31-4B8C-83A1-F6EECF244321}">
                <p14:modId xmlns:p14="http://schemas.microsoft.com/office/powerpoint/2010/main" val="657910961"/>
              </p:ext>
            </p:extLst>
          </p:nvPr>
        </p:nvGraphicFramePr>
        <p:xfrm>
          <a:off x="1600200" y="609601"/>
          <a:ext cx="9144001" cy="5865814"/>
        </p:xfrm>
        <a:graphic>
          <a:graphicData uri="http://schemas.openxmlformats.org/drawingml/2006/table">
            <a:tbl>
              <a:tblPr>
                <a:tableStyleId>{5C22544A-7EE6-4342-B048-85BDC9FD1C3A}</a:tableStyleId>
              </a:tblPr>
              <a:tblGrid>
                <a:gridCol w="571160">
                  <a:extLst>
                    <a:ext uri="{9D8B030D-6E8A-4147-A177-3AD203B41FA5}">
                      <a16:colId xmlns:a16="http://schemas.microsoft.com/office/drawing/2014/main" val="125796300"/>
                    </a:ext>
                  </a:extLst>
                </a:gridCol>
                <a:gridCol w="6405151">
                  <a:extLst>
                    <a:ext uri="{9D8B030D-6E8A-4147-A177-3AD203B41FA5}">
                      <a16:colId xmlns:a16="http://schemas.microsoft.com/office/drawing/2014/main" val="1871296868"/>
                    </a:ext>
                  </a:extLst>
                </a:gridCol>
                <a:gridCol w="995451">
                  <a:extLst>
                    <a:ext uri="{9D8B030D-6E8A-4147-A177-3AD203B41FA5}">
                      <a16:colId xmlns:a16="http://schemas.microsoft.com/office/drawing/2014/main" val="1529062873"/>
                    </a:ext>
                  </a:extLst>
                </a:gridCol>
                <a:gridCol w="465088">
                  <a:extLst>
                    <a:ext uri="{9D8B030D-6E8A-4147-A177-3AD203B41FA5}">
                      <a16:colId xmlns:a16="http://schemas.microsoft.com/office/drawing/2014/main" val="1627232830"/>
                    </a:ext>
                  </a:extLst>
                </a:gridCol>
                <a:gridCol w="707151">
                  <a:extLst>
                    <a:ext uri="{9D8B030D-6E8A-4147-A177-3AD203B41FA5}">
                      <a16:colId xmlns:a16="http://schemas.microsoft.com/office/drawing/2014/main" val="2556053691"/>
                    </a:ext>
                  </a:extLst>
                </a:gridCol>
              </a:tblGrid>
              <a:tr h="188461">
                <a:tc gridSpan="2">
                  <a:txBody>
                    <a:bodyPr/>
                    <a:lstStyle/>
                    <a:p>
                      <a:pPr algn="l" fontAlgn="b"/>
                      <a:r>
                        <a:rPr lang="en-US" sz="1050" b="1" u="none" strike="noStrike" dirty="0">
                          <a:effectLst/>
                        </a:rPr>
                        <a:t>802.24 Agenda - November 2019, Waikoloa, Hawaii</a:t>
                      </a:r>
                      <a:endParaRPr lang="en-US" sz="1050" b="1" i="0" u="none" strike="noStrike" dirty="0">
                        <a:solidFill>
                          <a:srgbClr val="000000"/>
                        </a:solidFill>
                        <a:effectLst/>
                        <a:latin typeface="Arial1"/>
                      </a:endParaRPr>
                    </a:p>
                  </a:txBody>
                  <a:tcPr marL="5330" marR="5330" marT="5330" marB="0" anchor="b"/>
                </a:tc>
                <a:tc hMerge="1">
                  <a:txBody>
                    <a:bodyPr/>
                    <a:lstStyle/>
                    <a:p>
                      <a:endParaRPr lang="en-US"/>
                    </a:p>
                  </a:txBody>
                  <a:tcPr/>
                </a:tc>
                <a:tc gridSpan="2">
                  <a:txBody>
                    <a:bodyPr/>
                    <a:lstStyle/>
                    <a:p>
                      <a:pPr algn="l" fontAlgn="b"/>
                      <a:r>
                        <a:rPr lang="en-US" sz="1050" b="1" u="none" strike="noStrike">
                          <a:effectLst/>
                        </a:rPr>
                        <a:t>24-19-0031-01-0000</a:t>
                      </a:r>
                      <a:endParaRPr lang="en-US" sz="1050" b="1" i="0" u="none" strike="noStrike">
                        <a:solidFill>
                          <a:srgbClr val="000000"/>
                        </a:solidFill>
                        <a:effectLst/>
                        <a:latin typeface="Arial1"/>
                      </a:endParaRPr>
                    </a:p>
                  </a:txBody>
                  <a:tcPr marL="5330" marR="5330" marT="5330" marB="0" anchor="b"/>
                </a:tc>
                <a:tc hMerge="1">
                  <a:txBody>
                    <a:bodyPr/>
                    <a:lstStyle/>
                    <a:p>
                      <a:endParaRPr lang="en-US"/>
                    </a:p>
                  </a:txBody>
                  <a:tcPr/>
                </a:tc>
                <a:tc>
                  <a:txBody>
                    <a:bodyPr/>
                    <a:lstStyle/>
                    <a:p>
                      <a:pPr algn="l" fontAlgn="b"/>
                      <a:endParaRPr lang="en-US" sz="1000" b="1" i="0" u="none" strike="noStrike">
                        <a:solidFill>
                          <a:srgbClr val="000000"/>
                        </a:solidFill>
                        <a:effectLst/>
                        <a:latin typeface="Arial1"/>
                      </a:endParaRPr>
                    </a:p>
                  </a:txBody>
                  <a:tcPr marL="5330" marR="5330" marT="5330" marB="0" anchor="b"/>
                </a:tc>
                <a:extLst>
                  <a:ext uri="{0D108BD9-81ED-4DB2-BD59-A6C34878D82A}">
                    <a16:rowId xmlns:a16="http://schemas.microsoft.com/office/drawing/2014/main" val="678881442"/>
                  </a:ext>
                </a:extLst>
              </a:tr>
              <a:tr h="181213">
                <a:tc>
                  <a:txBody>
                    <a:bodyPr/>
                    <a:lstStyle/>
                    <a:p>
                      <a:pPr algn="ctr" fontAlgn="b"/>
                      <a:endParaRPr lang="en-US" sz="1000" b="1" i="0" u="none" strike="noStrike">
                        <a:solidFill>
                          <a:srgbClr val="000000"/>
                        </a:solidFill>
                        <a:effectLst/>
                        <a:latin typeface="Times New Roman1"/>
                      </a:endParaRPr>
                    </a:p>
                  </a:txBody>
                  <a:tcPr marL="5330" marR="5330" marT="5330" marB="0" anchor="b"/>
                </a:tc>
                <a:tc>
                  <a:txBody>
                    <a:bodyPr/>
                    <a:lstStyle/>
                    <a:p>
                      <a:pPr algn="l" fontAlgn="b"/>
                      <a:endParaRPr lang="en-US" sz="1000" b="1" i="0" u="none" strike="noStrike">
                        <a:solidFill>
                          <a:srgbClr val="000000"/>
                        </a:solidFill>
                        <a:effectLst/>
                        <a:latin typeface="Times New Roman1"/>
                      </a:endParaRPr>
                    </a:p>
                  </a:txBody>
                  <a:tcPr marL="5330" marR="5330" marT="5330" marB="0" anchor="b"/>
                </a:tc>
                <a:tc>
                  <a:txBody>
                    <a:bodyPr/>
                    <a:lstStyle/>
                    <a:p>
                      <a:pPr algn="l" fontAlgn="b"/>
                      <a:endParaRPr lang="en-US" sz="1050" b="1" i="0" u="none" strike="noStrike">
                        <a:solidFill>
                          <a:srgbClr val="000000"/>
                        </a:solidFill>
                        <a:effectLst/>
                        <a:latin typeface="Times New Roman1"/>
                      </a:endParaRPr>
                    </a:p>
                  </a:txBody>
                  <a:tcPr marL="5330" marR="5330" marT="5330" marB="0" anchor="b"/>
                </a:tc>
                <a:tc>
                  <a:txBody>
                    <a:bodyPr/>
                    <a:lstStyle/>
                    <a:p>
                      <a:pPr algn="l" fontAlgn="b"/>
                      <a:endParaRPr lang="en-US" sz="1000" b="1" i="0" u="none" strike="noStrike">
                        <a:solidFill>
                          <a:srgbClr val="000000"/>
                        </a:solidFill>
                        <a:effectLst/>
                        <a:latin typeface="Times New Roman" panose="02020603050405020304" pitchFamily="18" charset="0"/>
                      </a:endParaRPr>
                    </a:p>
                  </a:txBody>
                  <a:tcPr marL="5330" marR="5330" marT="5330" marB="0" anchor="b"/>
                </a:tc>
                <a:tc>
                  <a:txBody>
                    <a:bodyPr/>
                    <a:lstStyle/>
                    <a:p>
                      <a:pPr algn="l" fontAlgn="b"/>
                      <a:endParaRPr lang="en-US" sz="1050" b="1" i="0" u="none" strike="noStrike">
                        <a:solidFill>
                          <a:srgbClr val="000000"/>
                        </a:solidFill>
                        <a:effectLst/>
                        <a:latin typeface="Times New Roman1"/>
                      </a:endParaRPr>
                    </a:p>
                  </a:txBody>
                  <a:tcPr marL="5330" marR="5330" marT="5330" marB="0" anchor="b"/>
                </a:tc>
                <a:extLst>
                  <a:ext uri="{0D108BD9-81ED-4DB2-BD59-A6C34878D82A}">
                    <a16:rowId xmlns:a16="http://schemas.microsoft.com/office/drawing/2014/main" val="3469049676"/>
                  </a:ext>
                </a:extLst>
              </a:tr>
              <a:tr h="181213">
                <a:tc>
                  <a:txBody>
                    <a:bodyPr/>
                    <a:lstStyle/>
                    <a:p>
                      <a:pPr algn="ctr" fontAlgn="t"/>
                      <a:r>
                        <a:rPr lang="en-US" sz="1050" b="1" u="none" strike="noStrike">
                          <a:effectLst/>
                        </a:rPr>
                        <a:t>1</a:t>
                      </a:r>
                      <a:endParaRPr lang="en-US" sz="1050" b="1" i="0" u="none" strike="noStrike">
                        <a:solidFill>
                          <a:srgbClr val="000000"/>
                        </a:solidFill>
                        <a:effectLst/>
                        <a:latin typeface="Times New Roman1"/>
                      </a:endParaRPr>
                    </a:p>
                  </a:txBody>
                  <a:tcPr marL="5330" marR="5330" marT="5330" marB="0"/>
                </a:tc>
                <a:tc>
                  <a:txBody>
                    <a:bodyPr/>
                    <a:lstStyle/>
                    <a:p>
                      <a:pPr algn="ctr" fontAlgn="b"/>
                      <a:r>
                        <a:rPr lang="en-US" sz="1050" b="1" u="none" strike="noStrike">
                          <a:effectLst/>
                        </a:rPr>
                        <a:t>Tuesday PM2 </a:t>
                      </a:r>
                      <a:endParaRPr lang="en-US" sz="1050" b="1" i="0" u="none" strike="noStrike">
                        <a:solidFill>
                          <a:srgbClr val="000000"/>
                        </a:solidFill>
                        <a:effectLst/>
                        <a:latin typeface="Times New Roman1"/>
                      </a:endParaRPr>
                    </a:p>
                  </a:txBody>
                  <a:tcPr marL="5330" marR="5330" marT="5330" marB="0" anchor="b"/>
                </a:tc>
                <a:tc>
                  <a:txBody>
                    <a:bodyPr/>
                    <a:lstStyle/>
                    <a:p>
                      <a:pPr algn="l" fontAlgn="b"/>
                      <a:endParaRPr lang="en-US" sz="1050" b="1" i="0" u="none" strike="noStrike">
                        <a:solidFill>
                          <a:srgbClr val="000000"/>
                        </a:solidFill>
                        <a:effectLst/>
                        <a:latin typeface="Arial1"/>
                      </a:endParaRPr>
                    </a:p>
                  </a:txBody>
                  <a:tcPr marL="5330" marR="5330" marT="5330" marB="0" anchor="b"/>
                </a:tc>
                <a:tc>
                  <a:txBody>
                    <a:bodyPr/>
                    <a:lstStyle/>
                    <a:p>
                      <a:pPr algn="l" fontAlgn="b"/>
                      <a:endParaRPr lang="en-US" sz="1050" b="1" i="0" u="none" strike="noStrike">
                        <a:solidFill>
                          <a:srgbClr val="000000"/>
                        </a:solidFill>
                        <a:effectLst/>
                        <a:latin typeface="Times New Roman" panose="02020603050405020304" pitchFamily="18" charset="0"/>
                      </a:endParaRPr>
                    </a:p>
                  </a:txBody>
                  <a:tcPr marL="5330" marR="5330" marT="5330" marB="0" anchor="b"/>
                </a:tc>
                <a:tc>
                  <a:txBody>
                    <a:bodyPr/>
                    <a:lstStyle/>
                    <a:p>
                      <a:pPr algn="l" fontAlgn="b"/>
                      <a:endParaRPr lang="en-US" sz="1050" b="1" i="0" u="none" strike="noStrike">
                        <a:solidFill>
                          <a:srgbClr val="000000"/>
                        </a:solidFill>
                        <a:effectLst/>
                        <a:latin typeface="Arial1"/>
                      </a:endParaRPr>
                    </a:p>
                  </a:txBody>
                  <a:tcPr marL="5330" marR="5330" marT="5330" marB="0" anchor="b"/>
                </a:tc>
                <a:extLst>
                  <a:ext uri="{0D108BD9-81ED-4DB2-BD59-A6C34878D82A}">
                    <a16:rowId xmlns:a16="http://schemas.microsoft.com/office/drawing/2014/main" val="4093967730"/>
                  </a:ext>
                </a:extLst>
              </a:tr>
              <a:tr h="181213">
                <a:tc>
                  <a:txBody>
                    <a:bodyPr/>
                    <a:lstStyle/>
                    <a:p>
                      <a:pPr algn="ctr" fontAlgn="t"/>
                      <a:r>
                        <a:rPr lang="en-US" sz="1050" b="1" u="none" strike="noStrike">
                          <a:effectLst/>
                        </a:rPr>
                        <a:t>1.1</a:t>
                      </a:r>
                      <a:endParaRPr lang="en-US" sz="1050" b="1" i="0" u="none" strike="noStrike">
                        <a:solidFill>
                          <a:srgbClr val="000000"/>
                        </a:solidFill>
                        <a:effectLst/>
                        <a:latin typeface="Times New Roman1"/>
                      </a:endParaRPr>
                    </a:p>
                  </a:txBody>
                  <a:tcPr marL="5330" marR="5330" marT="5330" marB="0"/>
                </a:tc>
                <a:tc>
                  <a:txBody>
                    <a:bodyPr/>
                    <a:lstStyle/>
                    <a:p>
                      <a:pPr algn="l" fontAlgn="t"/>
                      <a:r>
                        <a:rPr lang="en-US" sz="1050" b="1" u="none" strike="noStrike">
                          <a:effectLst/>
                        </a:rPr>
                        <a:t>Call session to order, present “Guidelines for IEEE SA meetings”, Quorum</a:t>
                      </a:r>
                      <a:endParaRPr lang="en-US" sz="1050" b="1" i="0" u="none" strike="noStrike">
                        <a:solidFill>
                          <a:srgbClr val="000000"/>
                        </a:solidFill>
                        <a:effectLst/>
                        <a:latin typeface="Times New Roman" panose="02020603050405020304" pitchFamily="18" charset="0"/>
                      </a:endParaRPr>
                    </a:p>
                  </a:txBody>
                  <a:tcPr marL="5330" marR="5330" marT="5330" marB="0"/>
                </a:tc>
                <a:tc>
                  <a:txBody>
                    <a:bodyPr/>
                    <a:lstStyle/>
                    <a:p>
                      <a:pPr algn="l" fontAlgn="b"/>
                      <a:r>
                        <a:rPr lang="en-US" sz="1050" b="1" u="none" strike="noStrike">
                          <a:effectLst/>
                        </a:rPr>
                        <a:t>Godfrey</a:t>
                      </a:r>
                      <a:endParaRPr lang="en-US" sz="1050" b="1" i="0" u="none" strike="noStrike">
                        <a:solidFill>
                          <a:srgbClr val="000000"/>
                        </a:solidFill>
                        <a:effectLst/>
                        <a:latin typeface="Times New Roman" panose="02020603050405020304" pitchFamily="18" charset="0"/>
                      </a:endParaRPr>
                    </a:p>
                  </a:txBody>
                  <a:tcPr marL="5330" marR="5330" marT="5330" marB="0" anchor="b"/>
                </a:tc>
                <a:tc>
                  <a:txBody>
                    <a:bodyPr/>
                    <a:lstStyle/>
                    <a:p>
                      <a:pPr algn="r" fontAlgn="b"/>
                      <a:r>
                        <a:rPr lang="en-US" sz="1050" b="1" u="none" strike="noStrike">
                          <a:effectLst/>
                        </a:rPr>
                        <a:t>5</a:t>
                      </a:r>
                      <a:endParaRPr lang="en-US" sz="1050" b="1" i="0" u="none" strike="noStrike">
                        <a:solidFill>
                          <a:srgbClr val="000000"/>
                        </a:solidFill>
                        <a:effectLst/>
                        <a:latin typeface="Times New Roman" panose="02020603050405020304" pitchFamily="18" charset="0"/>
                      </a:endParaRPr>
                    </a:p>
                  </a:txBody>
                  <a:tcPr marL="5330" marR="5330" marT="5330" marB="0" anchor="b"/>
                </a:tc>
                <a:tc>
                  <a:txBody>
                    <a:bodyPr/>
                    <a:lstStyle/>
                    <a:p>
                      <a:pPr algn="r" fontAlgn="b"/>
                      <a:r>
                        <a:rPr lang="en-US" sz="1050" b="1" u="none" strike="noStrike">
                          <a:effectLst/>
                        </a:rPr>
                        <a:t>4:00 PM</a:t>
                      </a:r>
                      <a:endParaRPr lang="en-US" sz="1050" b="1" i="0" u="none" strike="noStrike">
                        <a:solidFill>
                          <a:srgbClr val="000000"/>
                        </a:solidFill>
                        <a:effectLst/>
                        <a:latin typeface="Times New Roman1"/>
                      </a:endParaRPr>
                    </a:p>
                  </a:txBody>
                  <a:tcPr marL="5330" marR="5330" marT="5330" marB="0" anchor="b"/>
                </a:tc>
                <a:extLst>
                  <a:ext uri="{0D108BD9-81ED-4DB2-BD59-A6C34878D82A}">
                    <a16:rowId xmlns:a16="http://schemas.microsoft.com/office/drawing/2014/main" val="2796120965"/>
                  </a:ext>
                </a:extLst>
              </a:tr>
              <a:tr h="181213">
                <a:tc>
                  <a:txBody>
                    <a:bodyPr/>
                    <a:lstStyle/>
                    <a:p>
                      <a:pPr algn="ctr" fontAlgn="t"/>
                      <a:r>
                        <a:rPr lang="en-US" sz="1050" b="1" u="none" strike="noStrike">
                          <a:effectLst/>
                        </a:rPr>
                        <a:t>1.2</a:t>
                      </a:r>
                      <a:endParaRPr lang="en-US" sz="1050" b="1" i="0" u="none" strike="noStrike">
                        <a:solidFill>
                          <a:srgbClr val="000000"/>
                        </a:solidFill>
                        <a:effectLst/>
                        <a:latin typeface="Times New Roman1"/>
                      </a:endParaRPr>
                    </a:p>
                  </a:txBody>
                  <a:tcPr marL="5330" marR="5330" marT="5330" marB="0"/>
                </a:tc>
                <a:tc>
                  <a:txBody>
                    <a:bodyPr/>
                    <a:lstStyle/>
                    <a:p>
                      <a:pPr algn="l" fontAlgn="t"/>
                      <a:r>
                        <a:rPr lang="en-US" sz="1050" b="1" u="none" strike="noStrike">
                          <a:effectLst/>
                        </a:rPr>
                        <a:t>Review of Agenda / Approval of Agenda</a:t>
                      </a:r>
                      <a:endParaRPr lang="en-US" sz="1050" b="1" i="0" u="none" strike="noStrike">
                        <a:solidFill>
                          <a:srgbClr val="000000"/>
                        </a:solidFill>
                        <a:effectLst/>
                        <a:latin typeface="Times New Roman" panose="02020603050405020304" pitchFamily="18" charset="0"/>
                      </a:endParaRPr>
                    </a:p>
                  </a:txBody>
                  <a:tcPr marL="5330" marR="5330" marT="5330" marB="0"/>
                </a:tc>
                <a:tc>
                  <a:txBody>
                    <a:bodyPr/>
                    <a:lstStyle/>
                    <a:p>
                      <a:pPr algn="l" fontAlgn="b"/>
                      <a:r>
                        <a:rPr lang="en-US" sz="1050" b="1" u="none" strike="noStrike">
                          <a:effectLst/>
                        </a:rPr>
                        <a:t>Godfrey</a:t>
                      </a:r>
                      <a:endParaRPr lang="en-US" sz="1050" b="1" i="0" u="none" strike="noStrike">
                        <a:solidFill>
                          <a:srgbClr val="000000"/>
                        </a:solidFill>
                        <a:effectLst/>
                        <a:latin typeface="Times New Roman" panose="02020603050405020304" pitchFamily="18" charset="0"/>
                      </a:endParaRPr>
                    </a:p>
                  </a:txBody>
                  <a:tcPr marL="5330" marR="5330" marT="5330" marB="0" anchor="b"/>
                </a:tc>
                <a:tc>
                  <a:txBody>
                    <a:bodyPr/>
                    <a:lstStyle/>
                    <a:p>
                      <a:pPr algn="r" fontAlgn="b"/>
                      <a:r>
                        <a:rPr lang="en-US" sz="1050" b="1" u="none" strike="noStrike">
                          <a:effectLst/>
                        </a:rPr>
                        <a:t>5</a:t>
                      </a:r>
                      <a:endParaRPr lang="en-US" sz="1050" b="1" i="0" u="none" strike="noStrike">
                        <a:solidFill>
                          <a:srgbClr val="000000"/>
                        </a:solidFill>
                        <a:effectLst/>
                        <a:latin typeface="Times New Roman" panose="02020603050405020304" pitchFamily="18" charset="0"/>
                      </a:endParaRPr>
                    </a:p>
                  </a:txBody>
                  <a:tcPr marL="5330" marR="5330" marT="5330" marB="0" anchor="b"/>
                </a:tc>
                <a:tc>
                  <a:txBody>
                    <a:bodyPr/>
                    <a:lstStyle/>
                    <a:p>
                      <a:pPr algn="r" fontAlgn="b"/>
                      <a:r>
                        <a:rPr lang="en-US" sz="1050" b="1" u="none" strike="noStrike">
                          <a:effectLst/>
                        </a:rPr>
                        <a:t>4:05 PM</a:t>
                      </a:r>
                      <a:endParaRPr lang="en-US" sz="1050" b="1" i="0" u="none" strike="noStrike">
                        <a:solidFill>
                          <a:srgbClr val="000000"/>
                        </a:solidFill>
                        <a:effectLst/>
                        <a:latin typeface="Times New Roman1"/>
                      </a:endParaRPr>
                    </a:p>
                  </a:txBody>
                  <a:tcPr marL="5330" marR="5330" marT="5330" marB="0" anchor="b"/>
                </a:tc>
                <a:extLst>
                  <a:ext uri="{0D108BD9-81ED-4DB2-BD59-A6C34878D82A}">
                    <a16:rowId xmlns:a16="http://schemas.microsoft.com/office/drawing/2014/main" val="3556537376"/>
                  </a:ext>
                </a:extLst>
              </a:tr>
              <a:tr h="181213">
                <a:tc>
                  <a:txBody>
                    <a:bodyPr/>
                    <a:lstStyle/>
                    <a:p>
                      <a:pPr algn="ctr" fontAlgn="t"/>
                      <a:r>
                        <a:rPr lang="en-US" sz="1050" b="1" u="none" strike="noStrike">
                          <a:effectLst/>
                        </a:rPr>
                        <a:t>1.3</a:t>
                      </a:r>
                      <a:endParaRPr lang="en-US" sz="1050" b="1" i="0" u="none" strike="noStrike">
                        <a:solidFill>
                          <a:srgbClr val="000000"/>
                        </a:solidFill>
                        <a:effectLst/>
                        <a:latin typeface="Times New Roman1"/>
                      </a:endParaRPr>
                    </a:p>
                  </a:txBody>
                  <a:tcPr marL="5330" marR="5330" marT="5330" marB="0"/>
                </a:tc>
                <a:tc>
                  <a:txBody>
                    <a:bodyPr/>
                    <a:lstStyle/>
                    <a:p>
                      <a:pPr algn="l" fontAlgn="t"/>
                      <a:r>
                        <a:rPr lang="en-US" sz="1050" b="1" u="none" strike="noStrike">
                          <a:effectLst/>
                        </a:rPr>
                        <a:t>Approve minutes from prior TAG meeting</a:t>
                      </a:r>
                      <a:endParaRPr lang="en-US" sz="1050" b="1" i="0" u="none" strike="noStrike">
                        <a:solidFill>
                          <a:srgbClr val="000000"/>
                        </a:solidFill>
                        <a:effectLst/>
                        <a:latin typeface="Times New Roman" panose="02020603050405020304" pitchFamily="18" charset="0"/>
                      </a:endParaRPr>
                    </a:p>
                  </a:txBody>
                  <a:tcPr marL="5330" marR="5330" marT="5330" marB="0"/>
                </a:tc>
                <a:tc>
                  <a:txBody>
                    <a:bodyPr/>
                    <a:lstStyle/>
                    <a:p>
                      <a:pPr algn="l" fontAlgn="b"/>
                      <a:r>
                        <a:rPr lang="en-US" sz="1050" b="1" u="none" strike="noStrike">
                          <a:effectLst/>
                        </a:rPr>
                        <a:t>Godfrey</a:t>
                      </a:r>
                      <a:endParaRPr lang="en-US" sz="1050" b="1" i="0" u="none" strike="noStrike">
                        <a:solidFill>
                          <a:srgbClr val="000000"/>
                        </a:solidFill>
                        <a:effectLst/>
                        <a:latin typeface="Times New Roman" panose="02020603050405020304" pitchFamily="18" charset="0"/>
                      </a:endParaRPr>
                    </a:p>
                  </a:txBody>
                  <a:tcPr marL="5330" marR="5330" marT="5330" marB="0" anchor="b"/>
                </a:tc>
                <a:tc>
                  <a:txBody>
                    <a:bodyPr/>
                    <a:lstStyle/>
                    <a:p>
                      <a:pPr algn="r" fontAlgn="b"/>
                      <a:r>
                        <a:rPr lang="en-US" sz="1050" b="1" u="none" strike="noStrike">
                          <a:effectLst/>
                        </a:rPr>
                        <a:t>5</a:t>
                      </a:r>
                      <a:endParaRPr lang="en-US" sz="1050" b="1" i="0" u="none" strike="noStrike">
                        <a:solidFill>
                          <a:srgbClr val="000000"/>
                        </a:solidFill>
                        <a:effectLst/>
                        <a:latin typeface="Times New Roman" panose="02020603050405020304" pitchFamily="18" charset="0"/>
                      </a:endParaRPr>
                    </a:p>
                  </a:txBody>
                  <a:tcPr marL="5330" marR="5330" marT="5330" marB="0" anchor="b"/>
                </a:tc>
                <a:tc>
                  <a:txBody>
                    <a:bodyPr/>
                    <a:lstStyle/>
                    <a:p>
                      <a:pPr algn="r" fontAlgn="b"/>
                      <a:r>
                        <a:rPr lang="en-US" sz="1050" b="1" u="none" strike="noStrike">
                          <a:effectLst/>
                        </a:rPr>
                        <a:t>4:10 PM</a:t>
                      </a:r>
                      <a:endParaRPr lang="en-US" sz="1050" b="1" i="0" u="none" strike="noStrike">
                        <a:solidFill>
                          <a:srgbClr val="000000"/>
                        </a:solidFill>
                        <a:effectLst/>
                        <a:latin typeface="Times New Roman1"/>
                      </a:endParaRPr>
                    </a:p>
                  </a:txBody>
                  <a:tcPr marL="5330" marR="5330" marT="5330" marB="0" anchor="b"/>
                </a:tc>
                <a:extLst>
                  <a:ext uri="{0D108BD9-81ED-4DB2-BD59-A6C34878D82A}">
                    <a16:rowId xmlns:a16="http://schemas.microsoft.com/office/drawing/2014/main" val="1734874235"/>
                  </a:ext>
                </a:extLst>
              </a:tr>
              <a:tr h="181213">
                <a:tc>
                  <a:txBody>
                    <a:bodyPr/>
                    <a:lstStyle/>
                    <a:p>
                      <a:pPr algn="ctr" fontAlgn="t"/>
                      <a:r>
                        <a:rPr lang="en-US" sz="1050" b="1" u="none" strike="noStrike">
                          <a:effectLst/>
                        </a:rPr>
                        <a:t>1.4</a:t>
                      </a:r>
                      <a:endParaRPr lang="en-US" sz="1050" b="1" i="0" u="none" strike="noStrike">
                        <a:solidFill>
                          <a:srgbClr val="000000"/>
                        </a:solidFill>
                        <a:effectLst/>
                        <a:latin typeface="Times New Roman1"/>
                      </a:endParaRPr>
                    </a:p>
                  </a:txBody>
                  <a:tcPr marL="5330" marR="5330" marT="5330" marB="0"/>
                </a:tc>
                <a:tc>
                  <a:txBody>
                    <a:bodyPr/>
                    <a:lstStyle/>
                    <a:p>
                      <a:pPr algn="l" fontAlgn="t"/>
                      <a:r>
                        <a:rPr lang="en-US" sz="1050" b="1" u="none" strike="noStrike">
                          <a:effectLst/>
                        </a:rPr>
                        <a:t>Introduction/meeting objectives / Review action items from previous meeting</a:t>
                      </a:r>
                      <a:endParaRPr lang="en-US" sz="1050" b="1" i="0" u="none" strike="noStrike">
                        <a:solidFill>
                          <a:srgbClr val="000000"/>
                        </a:solidFill>
                        <a:effectLst/>
                        <a:latin typeface="Times New Roman" panose="02020603050405020304" pitchFamily="18" charset="0"/>
                      </a:endParaRPr>
                    </a:p>
                  </a:txBody>
                  <a:tcPr marL="5330" marR="5330" marT="5330" marB="0"/>
                </a:tc>
                <a:tc>
                  <a:txBody>
                    <a:bodyPr/>
                    <a:lstStyle/>
                    <a:p>
                      <a:pPr algn="l" fontAlgn="b"/>
                      <a:r>
                        <a:rPr lang="en-US" sz="1050" b="1" u="none" strike="noStrike">
                          <a:effectLst/>
                        </a:rPr>
                        <a:t>Godfrey</a:t>
                      </a:r>
                      <a:endParaRPr lang="en-US" sz="1050" b="1" i="0" u="none" strike="noStrike">
                        <a:solidFill>
                          <a:srgbClr val="000000"/>
                        </a:solidFill>
                        <a:effectLst/>
                        <a:latin typeface="Times New Roman" panose="02020603050405020304" pitchFamily="18" charset="0"/>
                      </a:endParaRPr>
                    </a:p>
                  </a:txBody>
                  <a:tcPr marL="5330" marR="5330" marT="5330" marB="0" anchor="b"/>
                </a:tc>
                <a:tc>
                  <a:txBody>
                    <a:bodyPr/>
                    <a:lstStyle/>
                    <a:p>
                      <a:pPr algn="r" fontAlgn="b"/>
                      <a:r>
                        <a:rPr lang="en-US" sz="1050" b="1" u="none" strike="noStrike">
                          <a:effectLst/>
                        </a:rPr>
                        <a:t>5</a:t>
                      </a:r>
                      <a:endParaRPr lang="en-US" sz="1050" b="1" i="0" u="none" strike="noStrike">
                        <a:solidFill>
                          <a:srgbClr val="000000"/>
                        </a:solidFill>
                        <a:effectLst/>
                        <a:latin typeface="Times New Roman" panose="02020603050405020304" pitchFamily="18" charset="0"/>
                      </a:endParaRPr>
                    </a:p>
                  </a:txBody>
                  <a:tcPr marL="5330" marR="5330" marT="5330" marB="0" anchor="b"/>
                </a:tc>
                <a:tc>
                  <a:txBody>
                    <a:bodyPr/>
                    <a:lstStyle/>
                    <a:p>
                      <a:pPr algn="r" fontAlgn="b"/>
                      <a:r>
                        <a:rPr lang="en-US" sz="1050" b="1" u="none" strike="noStrike">
                          <a:effectLst/>
                        </a:rPr>
                        <a:t>4:15 PM</a:t>
                      </a:r>
                      <a:endParaRPr lang="en-US" sz="1050" b="1" i="0" u="none" strike="noStrike">
                        <a:solidFill>
                          <a:srgbClr val="000000"/>
                        </a:solidFill>
                        <a:effectLst/>
                        <a:latin typeface="Times New Roman1"/>
                      </a:endParaRPr>
                    </a:p>
                  </a:txBody>
                  <a:tcPr marL="5330" marR="5330" marT="5330" marB="0" anchor="b"/>
                </a:tc>
                <a:extLst>
                  <a:ext uri="{0D108BD9-81ED-4DB2-BD59-A6C34878D82A}">
                    <a16:rowId xmlns:a16="http://schemas.microsoft.com/office/drawing/2014/main" val="591242911"/>
                  </a:ext>
                </a:extLst>
              </a:tr>
              <a:tr h="181213">
                <a:tc>
                  <a:txBody>
                    <a:bodyPr/>
                    <a:lstStyle/>
                    <a:p>
                      <a:pPr algn="ctr" fontAlgn="t"/>
                      <a:r>
                        <a:rPr lang="en-US" sz="1050" b="1" u="none" strike="noStrike">
                          <a:effectLst/>
                        </a:rPr>
                        <a:t>1.5</a:t>
                      </a:r>
                      <a:endParaRPr lang="en-US" sz="1050" b="1" i="0" u="none" strike="noStrike">
                        <a:solidFill>
                          <a:srgbClr val="000000"/>
                        </a:solidFill>
                        <a:effectLst/>
                        <a:latin typeface="Times New Roman1"/>
                      </a:endParaRPr>
                    </a:p>
                  </a:txBody>
                  <a:tcPr marL="5330" marR="5330" marT="5330" marB="0"/>
                </a:tc>
                <a:tc>
                  <a:txBody>
                    <a:bodyPr/>
                    <a:lstStyle/>
                    <a:p>
                      <a:pPr algn="l" fontAlgn="t"/>
                      <a:r>
                        <a:rPr lang="en-US" sz="1050" b="1" u="none" strike="noStrike">
                          <a:effectLst/>
                        </a:rPr>
                        <a:t>802.24.1 Smart Grid Task Group </a:t>
                      </a:r>
                      <a:endParaRPr lang="en-US" sz="1050" b="1" i="0" u="none" strike="noStrike">
                        <a:solidFill>
                          <a:srgbClr val="000000"/>
                        </a:solidFill>
                        <a:effectLst/>
                        <a:latin typeface="Times New Roman" panose="02020603050405020304" pitchFamily="18" charset="0"/>
                      </a:endParaRPr>
                    </a:p>
                  </a:txBody>
                  <a:tcPr marL="5330" marR="5330" marT="5330" marB="0"/>
                </a:tc>
                <a:tc>
                  <a:txBody>
                    <a:bodyPr/>
                    <a:lstStyle/>
                    <a:p>
                      <a:pPr algn="l" fontAlgn="b"/>
                      <a:r>
                        <a:rPr lang="en-US" sz="1050" b="1" u="none" strike="noStrike">
                          <a:effectLst/>
                        </a:rPr>
                        <a:t>Godfrey</a:t>
                      </a:r>
                      <a:endParaRPr lang="en-US" sz="1050" b="1" i="0" u="none" strike="noStrike">
                        <a:solidFill>
                          <a:srgbClr val="000000"/>
                        </a:solidFill>
                        <a:effectLst/>
                        <a:latin typeface="Times New Roman" panose="02020603050405020304" pitchFamily="18" charset="0"/>
                      </a:endParaRPr>
                    </a:p>
                  </a:txBody>
                  <a:tcPr marL="5330" marR="5330" marT="5330" marB="0" anchor="b"/>
                </a:tc>
                <a:tc>
                  <a:txBody>
                    <a:bodyPr/>
                    <a:lstStyle/>
                    <a:p>
                      <a:pPr algn="r" fontAlgn="b"/>
                      <a:r>
                        <a:rPr lang="en-US" sz="1050" b="1" u="none" strike="noStrike">
                          <a:effectLst/>
                        </a:rPr>
                        <a:t>0</a:t>
                      </a:r>
                      <a:endParaRPr lang="en-US" sz="1050" b="1" i="0" u="none" strike="noStrike">
                        <a:solidFill>
                          <a:srgbClr val="000000"/>
                        </a:solidFill>
                        <a:effectLst/>
                        <a:latin typeface="Times New Roman" panose="02020603050405020304" pitchFamily="18" charset="0"/>
                      </a:endParaRPr>
                    </a:p>
                  </a:txBody>
                  <a:tcPr marL="5330" marR="5330" marT="5330" marB="0" anchor="b"/>
                </a:tc>
                <a:tc>
                  <a:txBody>
                    <a:bodyPr/>
                    <a:lstStyle/>
                    <a:p>
                      <a:pPr algn="r" fontAlgn="b"/>
                      <a:r>
                        <a:rPr lang="en-US" sz="1050" b="1" u="none" strike="noStrike">
                          <a:effectLst/>
                        </a:rPr>
                        <a:t>4:20 PM</a:t>
                      </a:r>
                      <a:endParaRPr lang="en-US" sz="1050" b="1" i="0" u="none" strike="noStrike">
                        <a:solidFill>
                          <a:srgbClr val="000000"/>
                        </a:solidFill>
                        <a:effectLst/>
                        <a:latin typeface="Times New Roman1"/>
                      </a:endParaRPr>
                    </a:p>
                  </a:txBody>
                  <a:tcPr marL="5330" marR="5330" marT="5330" marB="0" anchor="b"/>
                </a:tc>
                <a:extLst>
                  <a:ext uri="{0D108BD9-81ED-4DB2-BD59-A6C34878D82A}">
                    <a16:rowId xmlns:a16="http://schemas.microsoft.com/office/drawing/2014/main" val="266231405"/>
                  </a:ext>
                </a:extLst>
              </a:tr>
              <a:tr h="338854">
                <a:tc>
                  <a:txBody>
                    <a:bodyPr/>
                    <a:lstStyle/>
                    <a:p>
                      <a:pPr algn="ctr" fontAlgn="t"/>
                      <a:r>
                        <a:rPr lang="en-US" sz="1050" b="1" u="none" strike="noStrike">
                          <a:effectLst/>
                        </a:rPr>
                        <a:t>1.6</a:t>
                      </a:r>
                      <a:endParaRPr lang="en-US" sz="1050" b="1" i="0" u="none" strike="noStrike">
                        <a:solidFill>
                          <a:srgbClr val="000000"/>
                        </a:solidFill>
                        <a:effectLst/>
                        <a:latin typeface="Times New Roman1"/>
                      </a:endParaRPr>
                    </a:p>
                  </a:txBody>
                  <a:tcPr marL="5330" marR="5330" marT="5330" marB="0"/>
                </a:tc>
                <a:tc>
                  <a:txBody>
                    <a:bodyPr/>
                    <a:lstStyle/>
                    <a:p>
                      <a:pPr algn="l" fontAlgn="t"/>
                      <a:r>
                        <a:rPr lang="en-US" sz="1050" b="1" u="none" strike="noStrike">
                          <a:effectLst/>
                        </a:rPr>
                        <a:t>ITU and regulatory items</a:t>
                      </a:r>
                      <a:endParaRPr lang="en-US" sz="1050" b="1" i="0" u="none" strike="noStrike">
                        <a:solidFill>
                          <a:srgbClr val="000000"/>
                        </a:solidFill>
                        <a:effectLst/>
                        <a:latin typeface="Times New Roman" panose="02020603050405020304" pitchFamily="18" charset="0"/>
                      </a:endParaRPr>
                    </a:p>
                  </a:txBody>
                  <a:tcPr marL="5330" marR="5330" marT="5330" marB="0"/>
                </a:tc>
                <a:tc>
                  <a:txBody>
                    <a:bodyPr/>
                    <a:lstStyle/>
                    <a:p>
                      <a:pPr algn="l" fontAlgn="b"/>
                      <a:r>
                        <a:rPr lang="en-US" sz="1050" b="1" u="none" strike="noStrike">
                          <a:effectLst/>
                        </a:rPr>
                        <a:t>Godfrey/Holcomb</a:t>
                      </a:r>
                      <a:endParaRPr lang="en-US" sz="1050" b="1" i="0" u="none" strike="noStrike">
                        <a:solidFill>
                          <a:srgbClr val="000000"/>
                        </a:solidFill>
                        <a:effectLst/>
                        <a:latin typeface="Times New Roman" panose="02020603050405020304" pitchFamily="18" charset="0"/>
                      </a:endParaRPr>
                    </a:p>
                  </a:txBody>
                  <a:tcPr marL="5330" marR="5330" marT="5330" marB="0" anchor="b"/>
                </a:tc>
                <a:tc>
                  <a:txBody>
                    <a:bodyPr/>
                    <a:lstStyle/>
                    <a:p>
                      <a:pPr algn="r" fontAlgn="b"/>
                      <a:r>
                        <a:rPr lang="en-US" sz="1050" b="1" u="none" strike="noStrike">
                          <a:effectLst/>
                        </a:rPr>
                        <a:t>15</a:t>
                      </a:r>
                      <a:endParaRPr lang="en-US" sz="1050" b="1" i="0" u="none" strike="noStrike">
                        <a:solidFill>
                          <a:srgbClr val="000000"/>
                        </a:solidFill>
                        <a:effectLst/>
                        <a:latin typeface="Times New Roman" panose="02020603050405020304" pitchFamily="18" charset="0"/>
                      </a:endParaRPr>
                    </a:p>
                  </a:txBody>
                  <a:tcPr marL="5330" marR="5330" marT="5330" marB="0" anchor="b"/>
                </a:tc>
                <a:tc>
                  <a:txBody>
                    <a:bodyPr/>
                    <a:lstStyle/>
                    <a:p>
                      <a:pPr algn="r" fontAlgn="b"/>
                      <a:r>
                        <a:rPr lang="en-US" sz="1050" b="1" u="none" strike="noStrike">
                          <a:effectLst/>
                        </a:rPr>
                        <a:t>4:20 PM</a:t>
                      </a:r>
                      <a:endParaRPr lang="en-US" sz="1050" b="1" i="0" u="none" strike="noStrike">
                        <a:solidFill>
                          <a:srgbClr val="000000"/>
                        </a:solidFill>
                        <a:effectLst/>
                        <a:latin typeface="Times New Roman1"/>
                      </a:endParaRPr>
                    </a:p>
                  </a:txBody>
                  <a:tcPr marL="5330" marR="5330" marT="5330" marB="0" anchor="b"/>
                </a:tc>
                <a:extLst>
                  <a:ext uri="{0D108BD9-81ED-4DB2-BD59-A6C34878D82A}">
                    <a16:rowId xmlns:a16="http://schemas.microsoft.com/office/drawing/2014/main" val="1919202770"/>
                  </a:ext>
                </a:extLst>
              </a:tr>
              <a:tr h="181213">
                <a:tc>
                  <a:txBody>
                    <a:bodyPr/>
                    <a:lstStyle/>
                    <a:p>
                      <a:pPr algn="ctr" fontAlgn="t"/>
                      <a:r>
                        <a:rPr lang="en-US" sz="1050" b="1" u="none" strike="noStrike">
                          <a:effectLst/>
                        </a:rPr>
                        <a:t>1.7</a:t>
                      </a:r>
                      <a:endParaRPr lang="en-US" sz="1050" b="1" i="0" u="none" strike="noStrike">
                        <a:solidFill>
                          <a:srgbClr val="000000"/>
                        </a:solidFill>
                        <a:effectLst/>
                        <a:latin typeface="Times New Roman1"/>
                      </a:endParaRPr>
                    </a:p>
                  </a:txBody>
                  <a:tcPr marL="5330" marR="5330" marT="5330" marB="0"/>
                </a:tc>
                <a:tc>
                  <a:txBody>
                    <a:bodyPr/>
                    <a:lstStyle/>
                    <a:p>
                      <a:pPr algn="l" fontAlgn="t"/>
                      <a:r>
                        <a:rPr lang="en-US" sz="1050" b="1" u="none" strike="noStrike">
                          <a:effectLst/>
                        </a:rPr>
                        <a:t>Liaison Review - ATIS IoT</a:t>
                      </a:r>
                      <a:endParaRPr lang="en-US" sz="1050" b="1" i="0" u="none" strike="noStrike">
                        <a:solidFill>
                          <a:srgbClr val="000000"/>
                        </a:solidFill>
                        <a:effectLst/>
                        <a:latin typeface="Times New Roman" panose="02020603050405020304" pitchFamily="18" charset="0"/>
                      </a:endParaRPr>
                    </a:p>
                  </a:txBody>
                  <a:tcPr marL="5330" marR="5330" marT="5330" marB="0"/>
                </a:tc>
                <a:tc>
                  <a:txBody>
                    <a:bodyPr/>
                    <a:lstStyle/>
                    <a:p>
                      <a:pPr algn="l" fontAlgn="b"/>
                      <a:r>
                        <a:rPr lang="en-US" sz="1050" b="1" u="none" strike="noStrike">
                          <a:effectLst/>
                        </a:rPr>
                        <a:t>Godfrey</a:t>
                      </a:r>
                      <a:endParaRPr lang="en-US" sz="1050" b="1" i="0" u="none" strike="noStrike">
                        <a:solidFill>
                          <a:srgbClr val="000000"/>
                        </a:solidFill>
                        <a:effectLst/>
                        <a:latin typeface="Times New Roman" panose="02020603050405020304" pitchFamily="18" charset="0"/>
                      </a:endParaRPr>
                    </a:p>
                  </a:txBody>
                  <a:tcPr marL="5330" marR="5330" marT="5330" marB="0" anchor="b"/>
                </a:tc>
                <a:tc>
                  <a:txBody>
                    <a:bodyPr/>
                    <a:lstStyle/>
                    <a:p>
                      <a:pPr algn="r" fontAlgn="b"/>
                      <a:r>
                        <a:rPr lang="en-US" sz="1050" b="1" u="none" strike="noStrike">
                          <a:effectLst/>
                        </a:rPr>
                        <a:t>15</a:t>
                      </a:r>
                      <a:endParaRPr lang="en-US" sz="1050" b="1" i="0" u="none" strike="noStrike">
                        <a:solidFill>
                          <a:srgbClr val="000000"/>
                        </a:solidFill>
                        <a:effectLst/>
                        <a:latin typeface="Times New Roman" panose="02020603050405020304" pitchFamily="18" charset="0"/>
                      </a:endParaRPr>
                    </a:p>
                  </a:txBody>
                  <a:tcPr marL="5330" marR="5330" marT="5330" marB="0" anchor="b"/>
                </a:tc>
                <a:tc>
                  <a:txBody>
                    <a:bodyPr/>
                    <a:lstStyle/>
                    <a:p>
                      <a:pPr algn="r" fontAlgn="b"/>
                      <a:r>
                        <a:rPr lang="en-US" sz="1050" b="1" u="none" strike="noStrike">
                          <a:effectLst/>
                        </a:rPr>
                        <a:t>4:35 PM</a:t>
                      </a:r>
                      <a:endParaRPr lang="en-US" sz="1050" b="1" i="0" u="none" strike="noStrike">
                        <a:solidFill>
                          <a:srgbClr val="000000"/>
                        </a:solidFill>
                        <a:effectLst/>
                        <a:latin typeface="Times New Roman1"/>
                      </a:endParaRPr>
                    </a:p>
                  </a:txBody>
                  <a:tcPr marL="5330" marR="5330" marT="5330" marB="0" anchor="b"/>
                </a:tc>
                <a:extLst>
                  <a:ext uri="{0D108BD9-81ED-4DB2-BD59-A6C34878D82A}">
                    <a16:rowId xmlns:a16="http://schemas.microsoft.com/office/drawing/2014/main" val="3512140923"/>
                  </a:ext>
                </a:extLst>
              </a:tr>
              <a:tr h="173964">
                <a:tc>
                  <a:txBody>
                    <a:bodyPr/>
                    <a:lstStyle/>
                    <a:p>
                      <a:pPr algn="ctr" fontAlgn="t"/>
                      <a:r>
                        <a:rPr lang="en-US" sz="1050" b="1" u="none" strike="noStrike">
                          <a:effectLst/>
                        </a:rPr>
                        <a:t>1.8</a:t>
                      </a:r>
                      <a:endParaRPr lang="en-US" sz="1050" b="1" i="0" u="none" strike="noStrike">
                        <a:solidFill>
                          <a:srgbClr val="000000"/>
                        </a:solidFill>
                        <a:effectLst/>
                        <a:latin typeface="Times New Roman1"/>
                      </a:endParaRPr>
                    </a:p>
                  </a:txBody>
                  <a:tcPr marL="5330" marR="5330" marT="5330" marB="0"/>
                </a:tc>
                <a:tc>
                  <a:txBody>
                    <a:bodyPr/>
                    <a:lstStyle/>
                    <a:p>
                      <a:pPr algn="l" fontAlgn="t"/>
                      <a:r>
                        <a:rPr lang="en-US" sz="1050" b="1" u="none" strike="noStrike">
                          <a:effectLst/>
                        </a:rPr>
                        <a:t>802.16t PAR and CSD Review and discussion</a:t>
                      </a:r>
                      <a:endParaRPr lang="en-US" sz="1050" b="1" i="0" u="none" strike="noStrike">
                        <a:solidFill>
                          <a:srgbClr val="000000"/>
                        </a:solidFill>
                        <a:effectLst/>
                        <a:latin typeface="Times New Roman" panose="02020603050405020304" pitchFamily="18" charset="0"/>
                      </a:endParaRPr>
                    </a:p>
                  </a:txBody>
                  <a:tcPr marL="5330" marR="5330" marT="5330" marB="0"/>
                </a:tc>
                <a:tc>
                  <a:txBody>
                    <a:bodyPr/>
                    <a:lstStyle/>
                    <a:p>
                      <a:pPr algn="l" fontAlgn="b"/>
                      <a:r>
                        <a:rPr lang="en-US" sz="1050" b="1" u="none" strike="noStrike">
                          <a:effectLst/>
                        </a:rPr>
                        <a:t>Godfrey</a:t>
                      </a:r>
                      <a:endParaRPr lang="en-US" sz="1050" b="1" i="0" u="none" strike="noStrike">
                        <a:solidFill>
                          <a:srgbClr val="000000"/>
                        </a:solidFill>
                        <a:effectLst/>
                        <a:latin typeface="Times New Roman" panose="02020603050405020304" pitchFamily="18" charset="0"/>
                      </a:endParaRPr>
                    </a:p>
                  </a:txBody>
                  <a:tcPr marL="5330" marR="5330" marT="5330" marB="0" anchor="b"/>
                </a:tc>
                <a:tc>
                  <a:txBody>
                    <a:bodyPr/>
                    <a:lstStyle/>
                    <a:p>
                      <a:pPr algn="r" fontAlgn="b"/>
                      <a:r>
                        <a:rPr lang="en-US" sz="1050" b="1" u="none" strike="noStrike">
                          <a:effectLst/>
                        </a:rPr>
                        <a:t>60</a:t>
                      </a:r>
                      <a:endParaRPr lang="en-US" sz="1050" b="1" i="0" u="none" strike="noStrike">
                        <a:solidFill>
                          <a:srgbClr val="000000"/>
                        </a:solidFill>
                        <a:effectLst/>
                        <a:latin typeface="Times New Roman" panose="02020603050405020304" pitchFamily="18" charset="0"/>
                      </a:endParaRPr>
                    </a:p>
                  </a:txBody>
                  <a:tcPr marL="5330" marR="5330" marT="5330" marB="0" anchor="b"/>
                </a:tc>
                <a:tc>
                  <a:txBody>
                    <a:bodyPr/>
                    <a:lstStyle/>
                    <a:p>
                      <a:pPr algn="r" fontAlgn="b"/>
                      <a:r>
                        <a:rPr lang="en-US" sz="1050" b="1" u="none" strike="noStrike">
                          <a:effectLst/>
                        </a:rPr>
                        <a:t>4:50 PM</a:t>
                      </a:r>
                      <a:endParaRPr lang="en-US" sz="1050" b="1" i="0" u="none" strike="noStrike">
                        <a:solidFill>
                          <a:srgbClr val="000000"/>
                        </a:solidFill>
                        <a:effectLst/>
                        <a:latin typeface="Times New Roman1"/>
                      </a:endParaRPr>
                    </a:p>
                  </a:txBody>
                  <a:tcPr marL="5330" marR="5330" marT="5330" marB="0" anchor="b"/>
                </a:tc>
                <a:extLst>
                  <a:ext uri="{0D108BD9-81ED-4DB2-BD59-A6C34878D82A}">
                    <a16:rowId xmlns:a16="http://schemas.microsoft.com/office/drawing/2014/main" val="1380936196"/>
                  </a:ext>
                </a:extLst>
              </a:tr>
              <a:tr h="173964">
                <a:tc>
                  <a:txBody>
                    <a:bodyPr/>
                    <a:lstStyle/>
                    <a:p>
                      <a:pPr algn="ctr" fontAlgn="t"/>
                      <a:r>
                        <a:rPr lang="en-US" sz="1050" b="1" u="none" strike="noStrike">
                          <a:effectLst/>
                        </a:rPr>
                        <a:t>1.9</a:t>
                      </a:r>
                      <a:endParaRPr lang="en-US" sz="1050" b="1" i="0" u="none" strike="noStrike">
                        <a:solidFill>
                          <a:srgbClr val="000000"/>
                        </a:solidFill>
                        <a:effectLst/>
                        <a:latin typeface="Times New Roman1"/>
                      </a:endParaRPr>
                    </a:p>
                  </a:txBody>
                  <a:tcPr marL="5330" marR="5330" marT="5330" marB="0"/>
                </a:tc>
                <a:tc>
                  <a:txBody>
                    <a:bodyPr/>
                    <a:lstStyle/>
                    <a:p>
                      <a:pPr algn="l" fontAlgn="b"/>
                      <a:r>
                        <a:rPr lang="en-US" sz="1050" b="1" u="none" strike="noStrike">
                          <a:effectLst/>
                        </a:rPr>
                        <a:t>Recess </a:t>
                      </a:r>
                      <a:endParaRPr lang="en-US" sz="1050" b="1" i="0" u="none" strike="noStrike">
                        <a:solidFill>
                          <a:srgbClr val="000000"/>
                        </a:solidFill>
                        <a:effectLst/>
                        <a:latin typeface="Times New Roman" panose="02020603050405020304" pitchFamily="18" charset="0"/>
                      </a:endParaRPr>
                    </a:p>
                  </a:txBody>
                  <a:tcPr marL="5330" marR="5330" marT="5330" marB="0" anchor="b"/>
                </a:tc>
                <a:tc>
                  <a:txBody>
                    <a:bodyPr/>
                    <a:lstStyle/>
                    <a:p>
                      <a:pPr algn="l" fontAlgn="b"/>
                      <a:r>
                        <a:rPr lang="en-US" sz="1050" b="1" u="none" strike="noStrike">
                          <a:effectLst/>
                        </a:rPr>
                        <a:t>Godfrey</a:t>
                      </a:r>
                      <a:endParaRPr lang="en-US" sz="1050" b="1" i="0" u="none" strike="noStrike">
                        <a:solidFill>
                          <a:srgbClr val="000000"/>
                        </a:solidFill>
                        <a:effectLst/>
                        <a:latin typeface="Times New Roman" panose="02020603050405020304" pitchFamily="18" charset="0"/>
                      </a:endParaRPr>
                    </a:p>
                  </a:txBody>
                  <a:tcPr marL="5330" marR="5330" marT="5330" marB="0" anchor="b"/>
                </a:tc>
                <a:tc>
                  <a:txBody>
                    <a:bodyPr/>
                    <a:lstStyle/>
                    <a:p>
                      <a:pPr algn="r" fontAlgn="b"/>
                      <a:r>
                        <a:rPr lang="en-US" sz="1050" b="1" u="none" strike="noStrike">
                          <a:effectLst/>
                        </a:rPr>
                        <a:t>0</a:t>
                      </a:r>
                      <a:endParaRPr lang="en-US" sz="1050" b="1" i="0" u="none" strike="noStrike">
                        <a:solidFill>
                          <a:srgbClr val="000000"/>
                        </a:solidFill>
                        <a:effectLst/>
                        <a:latin typeface="Times New Roman" panose="02020603050405020304" pitchFamily="18" charset="0"/>
                      </a:endParaRPr>
                    </a:p>
                  </a:txBody>
                  <a:tcPr marL="5330" marR="5330" marT="5330" marB="0" anchor="b"/>
                </a:tc>
                <a:tc>
                  <a:txBody>
                    <a:bodyPr/>
                    <a:lstStyle/>
                    <a:p>
                      <a:pPr algn="r" fontAlgn="b"/>
                      <a:r>
                        <a:rPr lang="en-US" sz="1050" b="1" u="none" strike="noStrike">
                          <a:effectLst/>
                        </a:rPr>
                        <a:t>5:50 PM</a:t>
                      </a:r>
                      <a:endParaRPr lang="en-US" sz="1050" b="1" i="0" u="none" strike="noStrike">
                        <a:solidFill>
                          <a:srgbClr val="000000"/>
                        </a:solidFill>
                        <a:effectLst/>
                        <a:latin typeface="Times New Roman1"/>
                      </a:endParaRPr>
                    </a:p>
                  </a:txBody>
                  <a:tcPr marL="5330" marR="5330" marT="5330" marB="0" anchor="b"/>
                </a:tc>
                <a:extLst>
                  <a:ext uri="{0D108BD9-81ED-4DB2-BD59-A6C34878D82A}">
                    <a16:rowId xmlns:a16="http://schemas.microsoft.com/office/drawing/2014/main" val="337118208"/>
                  </a:ext>
                </a:extLst>
              </a:tr>
              <a:tr h="217456">
                <a:tc>
                  <a:txBody>
                    <a:bodyPr/>
                    <a:lstStyle/>
                    <a:p>
                      <a:pPr algn="ctr" fontAlgn="t"/>
                      <a:endParaRPr lang="en-US" sz="1050" b="1" i="0" u="none" strike="noStrike">
                        <a:solidFill>
                          <a:srgbClr val="000000"/>
                        </a:solidFill>
                        <a:effectLst/>
                        <a:latin typeface="Times New Roman1"/>
                      </a:endParaRPr>
                    </a:p>
                  </a:txBody>
                  <a:tcPr marL="5330" marR="5330" marT="5330" marB="0"/>
                </a:tc>
                <a:tc>
                  <a:txBody>
                    <a:bodyPr/>
                    <a:lstStyle/>
                    <a:p>
                      <a:pPr algn="l" fontAlgn="b"/>
                      <a:endParaRPr lang="en-US" sz="1050" b="1" i="0" u="none" strike="noStrike">
                        <a:solidFill>
                          <a:srgbClr val="000000"/>
                        </a:solidFill>
                        <a:effectLst/>
                        <a:latin typeface="Calibri" panose="020F0502020204030204" pitchFamily="34" charset="0"/>
                      </a:endParaRPr>
                    </a:p>
                  </a:txBody>
                  <a:tcPr marL="5330" marR="5330" marT="5330" marB="0" anchor="b"/>
                </a:tc>
                <a:tc>
                  <a:txBody>
                    <a:bodyPr/>
                    <a:lstStyle/>
                    <a:p>
                      <a:pPr algn="l" fontAlgn="b"/>
                      <a:endParaRPr lang="en-US" sz="1050" b="1" i="0" u="none" strike="noStrike">
                        <a:solidFill>
                          <a:srgbClr val="000000"/>
                        </a:solidFill>
                        <a:effectLst/>
                        <a:latin typeface="Times New Roman" panose="02020603050405020304" pitchFamily="18" charset="0"/>
                      </a:endParaRPr>
                    </a:p>
                  </a:txBody>
                  <a:tcPr marL="5330" marR="5330" marT="5330" marB="0" anchor="b"/>
                </a:tc>
                <a:tc>
                  <a:txBody>
                    <a:bodyPr/>
                    <a:lstStyle/>
                    <a:p>
                      <a:pPr algn="l" fontAlgn="b"/>
                      <a:endParaRPr lang="en-US" sz="1050" b="1" i="0" u="none" strike="noStrike">
                        <a:solidFill>
                          <a:srgbClr val="000000"/>
                        </a:solidFill>
                        <a:effectLst/>
                        <a:latin typeface="Times New Roman" panose="02020603050405020304" pitchFamily="18" charset="0"/>
                      </a:endParaRPr>
                    </a:p>
                  </a:txBody>
                  <a:tcPr marL="5330" marR="5330" marT="5330" marB="0" anchor="b"/>
                </a:tc>
                <a:tc>
                  <a:txBody>
                    <a:bodyPr/>
                    <a:lstStyle/>
                    <a:p>
                      <a:pPr algn="l" fontAlgn="b"/>
                      <a:endParaRPr lang="en-US" sz="1050" b="1" i="0" u="none" strike="noStrike">
                        <a:solidFill>
                          <a:srgbClr val="000000"/>
                        </a:solidFill>
                        <a:effectLst/>
                        <a:latin typeface="Times New Roman1"/>
                      </a:endParaRPr>
                    </a:p>
                  </a:txBody>
                  <a:tcPr marL="5330" marR="5330" marT="5330" marB="0" anchor="b"/>
                </a:tc>
                <a:extLst>
                  <a:ext uri="{0D108BD9-81ED-4DB2-BD59-A6C34878D82A}">
                    <a16:rowId xmlns:a16="http://schemas.microsoft.com/office/drawing/2014/main" val="3050821814"/>
                  </a:ext>
                </a:extLst>
              </a:tr>
              <a:tr h="188461">
                <a:tc>
                  <a:txBody>
                    <a:bodyPr/>
                    <a:lstStyle/>
                    <a:p>
                      <a:pPr algn="ctr" fontAlgn="t"/>
                      <a:r>
                        <a:rPr lang="en-US" sz="1050" b="1" u="none" strike="noStrike">
                          <a:effectLst/>
                        </a:rPr>
                        <a:t>2</a:t>
                      </a:r>
                      <a:endParaRPr lang="en-US" sz="1050" b="1" i="0" u="none" strike="noStrike">
                        <a:solidFill>
                          <a:srgbClr val="000000"/>
                        </a:solidFill>
                        <a:effectLst/>
                        <a:latin typeface="Times New Roman1"/>
                      </a:endParaRPr>
                    </a:p>
                  </a:txBody>
                  <a:tcPr marL="5330" marR="5330" marT="5330" marB="0"/>
                </a:tc>
                <a:tc>
                  <a:txBody>
                    <a:bodyPr/>
                    <a:lstStyle/>
                    <a:p>
                      <a:pPr algn="ctr" fontAlgn="b"/>
                      <a:r>
                        <a:rPr lang="en-US" sz="1050" b="1" u="none" strike="noStrike">
                          <a:effectLst/>
                        </a:rPr>
                        <a:t>Wednesday PM2 </a:t>
                      </a:r>
                      <a:endParaRPr lang="en-US" sz="1050" b="1" i="0" u="none" strike="noStrike">
                        <a:solidFill>
                          <a:srgbClr val="000000"/>
                        </a:solidFill>
                        <a:effectLst/>
                        <a:latin typeface="Times New Roman1"/>
                      </a:endParaRPr>
                    </a:p>
                  </a:txBody>
                  <a:tcPr marL="5330" marR="5330" marT="5330" marB="0" anchor="b"/>
                </a:tc>
                <a:tc>
                  <a:txBody>
                    <a:bodyPr/>
                    <a:lstStyle/>
                    <a:p>
                      <a:pPr algn="l" fontAlgn="b"/>
                      <a:endParaRPr lang="en-US" sz="1050" b="1" i="0" u="none" strike="noStrike">
                        <a:solidFill>
                          <a:srgbClr val="000000"/>
                        </a:solidFill>
                        <a:effectLst/>
                        <a:latin typeface="Arial1"/>
                      </a:endParaRPr>
                    </a:p>
                  </a:txBody>
                  <a:tcPr marL="5330" marR="5330" marT="5330" marB="0" anchor="b"/>
                </a:tc>
                <a:tc>
                  <a:txBody>
                    <a:bodyPr/>
                    <a:lstStyle/>
                    <a:p>
                      <a:pPr algn="l" fontAlgn="b"/>
                      <a:endParaRPr lang="en-US" sz="1050" b="1" i="0" u="none" strike="noStrike">
                        <a:solidFill>
                          <a:srgbClr val="000000"/>
                        </a:solidFill>
                        <a:effectLst/>
                        <a:latin typeface="Times New Roman" panose="02020603050405020304" pitchFamily="18" charset="0"/>
                      </a:endParaRPr>
                    </a:p>
                  </a:txBody>
                  <a:tcPr marL="5330" marR="5330" marT="5330" marB="0" anchor="b"/>
                </a:tc>
                <a:tc>
                  <a:txBody>
                    <a:bodyPr/>
                    <a:lstStyle/>
                    <a:p>
                      <a:pPr algn="l" fontAlgn="b"/>
                      <a:endParaRPr lang="en-US" sz="1050" b="1" i="0" u="none" strike="noStrike">
                        <a:solidFill>
                          <a:srgbClr val="000000"/>
                        </a:solidFill>
                        <a:effectLst/>
                        <a:latin typeface="Times New Roman1"/>
                      </a:endParaRPr>
                    </a:p>
                  </a:txBody>
                  <a:tcPr marL="5330" marR="5330" marT="5330" marB="0" anchor="b"/>
                </a:tc>
                <a:extLst>
                  <a:ext uri="{0D108BD9-81ED-4DB2-BD59-A6C34878D82A}">
                    <a16:rowId xmlns:a16="http://schemas.microsoft.com/office/drawing/2014/main" val="2678367172"/>
                  </a:ext>
                </a:extLst>
              </a:tr>
              <a:tr h="173964">
                <a:tc>
                  <a:txBody>
                    <a:bodyPr/>
                    <a:lstStyle/>
                    <a:p>
                      <a:pPr algn="ctr" fontAlgn="t"/>
                      <a:r>
                        <a:rPr lang="en-US" sz="1000" b="1" u="none" strike="noStrike">
                          <a:effectLst/>
                        </a:rPr>
                        <a:t>2.1</a:t>
                      </a:r>
                      <a:endParaRPr lang="en-US" sz="1000" b="1" i="0" u="none" strike="noStrike">
                        <a:solidFill>
                          <a:srgbClr val="000000"/>
                        </a:solidFill>
                        <a:effectLst/>
                        <a:latin typeface="Times New Roman1"/>
                      </a:endParaRPr>
                    </a:p>
                  </a:txBody>
                  <a:tcPr marL="5330" marR="5330" marT="5330" marB="0"/>
                </a:tc>
                <a:tc>
                  <a:txBody>
                    <a:bodyPr/>
                    <a:lstStyle/>
                    <a:p>
                      <a:pPr algn="l" fontAlgn="b"/>
                      <a:r>
                        <a:rPr lang="en-US" sz="1050" b="1" u="none" strike="noStrike">
                          <a:effectLst/>
                        </a:rPr>
                        <a:t>Call to Order  802.24.1 Smart Grid TG</a:t>
                      </a:r>
                      <a:endParaRPr lang="en-US" sz="1050" b="1" i="0" u="none" strike="noStrike">
                        <a:solidFill>
                          <a:srgbClr val="000000"/>
                        </a:solidFill>
                        <a:effectLst/>
                        <a:latin typeface="Times New Roman" panose="02020603050405020304" pitchFamily="18" charset="0"/>
                      </a:endParaRPr>
                    </a:p>
                  </a:txBody>
                  <a:tcPr marL="5330" marR="5330" marT="5330" marB="0" anchor="b"/>
                </a:tc>
                <a:tc>
                  <a:txBody>
                    <a:bodyPr/>
                    <a:lstStyle/>
                    <a:p>
                      <a:pPr algn="l" fontAlgn="b"/>
                      <a:r>
                        <a:rPr lang="en-US" sz="1050" b="1" u="none" strike="noStrike">
                          <a:effectLst/>
                        </a:rPr>
                        <a:t>Godfrey</a:t>
                      </a:r>
                      <a:endParaRPr lang="en-US" sz="1050" b="1" i="0" u="none" strike="noStrike">
                        <a:solidFill>
                          <a:srgbClr val="000000"/>
                        </a:solidFill>
                        <a:effectLst/>
                        <a:latin typeface="Times New Roman" panose="02020603050405020304" pitchFamily="18" charset="0"/>
                      </a:endParaRPr>
                    </a:p>
                  </a:txBody>
                  <a:tcPr marL="5330" marR="5330" marT="5330" marB="0" anchor="b"/>
                </a:tc>
                <a:tc>
                  <a:txBody>
                    <a:bodyPr/>
                    <a:lstStyle/>
                    <a:p>
                      <a:pPr algn="r" fontAlgn="b"/>
                      <a:r>
                        <a:rPr lang="en-US" sz="1050" b="1" u="none" strike="noStrike">
                          <a:effectLst/>
                        </a:rPr>
                        <a:t>0</a:t>
                      </a:r>
                      <a:endParaRPr lang="en-US" sz="1050" b="1" i="0" u="none" strike="noStrike">
                        <a:solidFill>
                          <a:srgbClr val="000000"/>
                        </a:solidFill>
                        <a:effectLst/>
                        <a:latin typeface="Times New Roman" panose="02020603050405020304" pitchFamily="18" charset="0"/>
                      </a:endParaRPr>
                    </a:p>
                  </a:txBody>
                  <a:tcPr marL="5330" marR="5330" marT="5330" marB="0" anchor="b"/>
                </a:tc>
                <a:tc>
                  <a:txBody>
                    <a:bodyPr/>
                    <a:lstStyle/>
                    <a:p>
                      <a:pPr algn="r" fontAlgn="b"/>
                      <a:r>
                        <a:rPr lang="en-US" sz="1050" b="1" u="none" strike="noStrike">
                          <a:effectLst/>
                        </a:rPr>
                        <a:t>4:00 PM</a:t>
                      </a:r>
                      <a:endParaRPr lang="en-US" sz="1050" b="1" i="0" u="none" strike="noStrike">
                        <a:solidFill>
                          <a:srgbClr val="000000"/>
                        </a:solidFill>
                        <a:effectLst/>
                        <a:latin typeface="Times New Roman1"/>
                      </a:endParaRPr>
                    </a:p>
                  </a:txBody>
                  <a:tcPr marL="5330" marR="5330" marT="5330" marB="0" anchor="b"/>
                </a:tc>
                <a:extLst>
                  <a:ext uri="{0D108BD9-81ED-4DB2-BD59-A6C34878D82A}">
                    <a16:rowId xmlns:a16="http://schemas.microsoft.com/office/drawing/2014/main" val="139580068"/>
                  </a:ext>
                </a:extLst>
              </a:tr>
              <a:tr h="173964">
                <a:tc>
                  <a:txBody>
                    <a:bodyPr/>
                    <a:lstStyle/>
                    <a:p>
                      <a:pPr algn="ctr" fontAlgn="t"/>
                      <a:r>
                        <a:rPr lang="en-US" sz="1000" b="1" u="none" strike="noStrike">
                          <a:effectLst/>
                        </a:rPr>
                        <a:t>2.2</a:t>
                      </a:r>
                      <a:endParaRPr lang="en-US" sz="1000" b="1" i="0" u="none" strike="noStrike">
                        <a:solidFill>
                          <a:srgbClr val="000000"/>
                        </a:solidFill>
                        <a:effectLst/>
                        <a:latin typeface="Times New Roman1"/>
                      </a:endParaRPr>
                    </a:p>
                  </a:txBody>
                  <a:tcPr marL="5330" marR="5330" marT="5330" marB="0"/>
                </a:tc>
                <a:tc>
                  <a:txBody>
                    <a:bodyPr/>
                    <a:lstStyle/>
                    <a:p>
                      <a:pPr algn="l" fontAlgn="t"/>
                      <a:r>
                        <a:rPr lang="fr-FR" sz="1050" b="1" u="none" strike="noStrike">
                          <a:effectLst/>
                        </a:rPr>
                        <a:t>802.16t PAR and CSD Comment Responses</a:t>
                      </a:r>
                      <a:endParaRPr lang="fr-FR" sz="1050" b="1" i="0" u="none" strike="noStrike">
                        <a:solidFill>
                          <a:srgbClr val="000000"/>
                        </a:solidFill>
                        <a:effectLst/>
                        <a:latin typeface="Times New Roman" panose="02020603050405020304" pitchFamily="18" charset="0"/>
                      </a:endParaRPr>
                    </a:p>
                  </a:txBody>
                  <a:tcPr marL="5330" marR="5330" marT="5330" marB="0"/>
                </a:tc>
                <a:tc>
                  <a:txBody>
                    <a:bodyPr/>
                    <a:lstStyle/>
                    <a:p>
                      <a:pPr algn="l" fontAlgn="b"/>
                      <a:r>
                        <a:rPr lang="en-US" sz="1050" b="1" u="none" strike="noStrike">
                          <a:effectLst/>
                        </a:rPr>
                        <a:t>Godfrey</a:t>
                      </a:r>
                      <a:endParaRPr lang="en-US" sz="1050" b="1" i="0" u="none" strike="noStrike">
                        <a:solidFill>
                          <a:srgbClr val="000000"/>
                        </a:solidFill>
                        <a:effectLst/>
                        <a:latin typeface="Times New Roman" panose="02020603050405020304" pitchFamily="18" charset="0"/>
                      </a:endParaRPr>
                    </a:p>
                  </a:txBody>
                  <a:tcPr marL="5330" marR="5330" marT="5330" marB="0" anchor="b"/>
                </a:tc>
                <a:tc>
                  <a:txBody>
                    <a:bodyPr/>
                    <a:lstStyle/>
                    <a:p>
                      <a:pPr algn="r" fontAlgn="b"/>
                      <a:r>
                        <a:rPr lang="en-US" sz="1050" b="1" u="none" strike="noStrike">
                          <a:effectLst/>
                        </a:rPr>
                        <a:t>60</a:t>
                      </a:r>
                      <a:endParaRPr lang="en-US" sz="1050" b="1" i="0" u="none" strike="noStrike">
                        <a:solidFill>
                          <a:srgbClr val="000000"/>
                        </a:solidFill>
                        <a:effectLst/>
                        <a:latin typeface="Times New Roman" panose="02020603050405020304" pitchFamily="18" charset="0"/>
                      </a:endParaRPr>
                    </a:p>
                  </a:txBody>
                  <a:tcPr marL="5330" marR="5330" marT="5330" marB="0" anchor="b"/>
                </a:tc>
                <a:tc>
                  <a:txBody>
                    <a:bodyPr/>
                    <a:lstStyle/>
                    <a:p>
                      <a:pPr algn="r" fontAlgn="b"/>
                      <a:r>
                        <a:rPr lang="en-US" sz="1050" b="1" u="none" strike="noStrike">
                          <a:effectLst/>
                        </a:rPr>
                        <a:t>4:00 PM</a:t>
                      </a:r>
                      <a:endParaRPr lang="en-US" sz="1050" b="1" i="0" u="none" strike="noStrike">
                        <a:solidFill>
                          <a:srgbClr val="000000"/>
                        </a:solidFill>
                        <a:effectLst/>
                        <a:latin typeface="Times New Roman1"/>
                      </a:endParaRPr>
                    </a:p>
                  </a:txBody>
                  <a:tcPr marL="5330" marR="5330" marT="5330" marB="0" anchor="b"/>
                </a:tc>
                <a:extLst>
                  <a:ext uri="{0D108BD9-81ED-4DB2-BD59-A6C34878D82A}">
                    <a16:rowId xmlns:a16="http://schemas.microsoft.com/office/drawing/2014/main" val="2477916336"/>
                  </a:ext>
                </a:extLst>
              </a:tr>
              <a:tr h="173964">
                <a:tc>
                  <a:txBody>
                    <a:bodyPr/>
                    <a:lstStyle/>
                    <a:p>
                      <a:pPr algn="ctr" fontAlgn="t"/>
                      <a:r>
                        <a:rPr lang="en-US" sz="1000" b="1" u="none" strike="noStrike">
                          <a:effectLst/>
                        </a:rPr>
                        <a:t>2.3</a:t>
                      </a:r>
                      <a:endParaRPr lang="en-US" sz="1000" b="1" i="0" u="none" strike="noStrike">
                        <a:solidFill>
                          <a:srgbClr val="000000"/>
                        </a:solidFill>
                        <a:effectLst/>
                        <a:latin typeface="Times New Roman1"/>
                      </a:endParaRPr>
                    </a:p>
                  </a:txBody>
                  <a:tcPr marL="5330" marR="5330" marT="5330" marB="0"/>
                </a:tc>
                <a:tc>
                  <a:txBody>
                    <a:bodyPr/>
                    <a:lstStyle/>
                    <a:p>
                      <a:pPr algn="l" fontAlgn="b"/>
                      <a:r>
                        <a:rPr lang="en-US" sz="1050" b="1" u="none" strike="noStrike">
                          <a:effectLst/>
                        </a:rPr>
                        <a:t>Call to Order  802.24.2 TG</a:t>
                      </a:r>
                      <a:endParaRPr lang="en-US" sz="1050" b="1" i="0" u="none" strike="noStrike">
                        <a:solidFill>
                          <a:srgbClr val="000000"/>
                        </a:solidFill>
                        <a:effectLst/>
                        <a:latin typeface="Times New Roman" panose="02020603050405020304" pitchFamily="18" charset="0"/>
                      </a:endParaRPr>
                    </a:p>
                  </a:txBody>
                  <a:tcPr marL="5330" marR="5330" marT="5330" marB="0" anchor="b"/>
                </a:tc>
                <a:tc>
                  <a:txBody>
                    <a:bodyPr/>
                    <a:lstStyle/>
                    <a:p>
                      <a:pPr algn="l" fontAlgn="b"/>
                      <a:r>
                        <a:rPr lang="en-US" sz="1050" b="1" u="none" strike="noStrike">
                          <a:effectLst/>
                        </a:rPr>
                        <a:t>DiMinico</a:t>
                      </a:r>
                      <a:endParaRPr lang="en-US" sz="1050" b="1" i="0" u="none" strike="noStrike">
                        <a:solidFill>
                          <a:srgbClr val="000000"/>
                        </a:solidFill>
                        <a:effectLst/>
                        <a:latin typeface="Times New Roman" panose="02020603050405020304" pitchFamily="18" charset="0"/>
                      </a:endParaRPr>
                    </a:p>
                  </a:txBody>
                  <a:tcPr marL="5330" marR="5330" marT="5330" marB="0" anchor="b"/>
                </a:tc>
                <a:tc>
                  <a:txBody>
                    <a:bodyPr/>
                    <a:lstStyle/>
                    <a:p>
                      <a:pPr algn="r" fontAlgn="b"/>
                      <a:r>
                        <a:rPr lang="en-US" sz="1050" b="1" u="none" strike="noStrike">
                          <a:effectLst/>
                        </a:rPr>
                        <a:t>0</a:t>
                      </a:r>
                      <a:endParaRPr lang="en-US" sz="1050" b="1" i="0" u="none" strike="noStrike">
                        <a:solidFill>
                          <a:srgbClr val="000000"/>
                        </a:solidFill>
                        <a:effectLst/>
                        <a:latin typeface="Times New Roman" panose="02020603050405020304" pitchFamily="18" charset="0"/>
                      </a:endParaRPr>
                    </a:p>
                  </a:txBody>
                  <a:tcPr marL="5330" marR="5330" marT="5330" marB="0" anchor="b"/>
                </a:tc>
                <a:tc>
                  <a:txBody>
                    <a:bodyPr/>
                    <a:lstStyle/>
                    <a:p>
                      <a:pPr algn="r" fontAlgn="b"/>
                      <a:r>
                        <a:rPr lang="en-US" sz="1050" b="1" u="none" strike="noStrike">
                          <a:effectLst/>
                        </a:rPr>
                        <a:t>5:00 PM</a:t>
                      </a:r>
                      <a:endParaRPr lang="en-US" sz="1050" b="1" i="0" u="none" strike="noStrike">
                        <a:solidFill>
                          <a:srgbClr val="000000"/>
                        </a:solidFill>
                        <a:effectLst/>
                        <a:latin typeface="Times New Roman1"/>
                      </a:endParaRPr>
                    </a:p>
                  </a:txBody>
                  <a:tcPr marL="5330" marR="5330" marT="5330" marB="0" anchor="b"/>
                </a:tc>
                <a:extLst>
                  <a:ext uri="{0D108BD9-81ED-4DB2-BD59-A6C34878D82A}">
                    <a16:rowId xmlns:a16="http://schemas.microsoft.com/office/drawing/2014/main" val="1414394102"/>
                  </a:ext>
                </a:extLst>
              </a:tr>
              <a:tr h="173964">
                <a:tc>
                  <a:txBody>
                    <a:bodyPr/>
                    <a:lstStyle/>
                    <a:p>
                      <a:pPr algn="ctr" fontAlgn="t"/>
                      <a:r>
                        <a:rPr lang="en-US" sz="1000" b="1" u="none" strike="noStrike">
                          <a:effectLst/>
                        </a:rPr>
                        <a:t>2.4</a:t>
                      </a:r>
                      <a:endParaRPr lang="en-US" sz="1000" b="1" i="0" u="none" strike="noStrike">
                        <a:solidFill>
                          <a:srgbClr val="000000"/>
                        </a:solidFill>
                        <a:effectLst/>
                        <a:latin typeface="Times New Roman1"/>
                      </a:endParaRPr>
                    </a:p>
                  </a:txBody>
                  <a:tcPr marL="5330" marR="5330" marT="5330" marB="0"/>
                </a:tc>
                <a:tc>
                  <a:txBody>
                    <a:bodyPr/>
                    <a:lstStyle/>
                    <a:p>
                      <a:pPr algn="l" fontAlgn="b"/>
                      <a:r>
                        <a:rPr lang="en-US" sz="1050" b="1" u="none" strike="noStrike">
                          <a:effectLst/>
                        </a:rPr>
                        <a:t>802.24.2 Liaison Coordinator's Report and Update</a:t>
                      </a:r>
                      <a:endParaRPr lang="en-US" sz="1050" b="1" i="0" u="none" strike="noStrike">
                        <a:solidFill>
                          <a:srgbClr val="000000"/>
                        </a:solidFill>
                        <a:effectLst/>
                        <a:latin typeface="Times New Roman" panose="02020603050405020304" pitchFamily="18" charset="0"/>
                      </a:endParaRPr>
                    </a:p>
                  </a:txBody>
                  <a:tcPr marL="5330" marR="5330" marT="5330" marB="0" anchor="b"/>
                </a:tc>
                <a:tc>
                  <a:txBody>
                    <a:bodyPr/>
                    <a:lstStyle/>
                    <a:p>
                      <a:pPr algn="l" fontAlgn="b"/>
                      <a:r>
                        <a:rPr lang="en-US" sz="1050" b="1" u="none" strike="noStrike">
                          <a:effectLst/>
                        </a:rPr>
                        <a:t>DiMinico</a:t>
                      </a:r>
                      <a:endParaRPr lang="en-US" sz="1050" b="1" i="0" u="none" strike="noStrike">
                        <a:solidFill>
                          <a:srgbClr val="000000"/>
                        </a:solidFill>
                        <a:effectLst/>
                        <a:latin typeface="Times New Roman" panose="02020603050405020304" pitchFamily="18" charset="0"/>
                      </a:endParaRPr>
                    </a:p>
                  </a:txBody>
                  <a:tcPr marL="5330" marR="5330" marT="5330" marB="0" anchor="b"/>
                </a:tc>
                <a:tc>
                  <a:txBody>
                    <a:bodyPr/>
                    <a:lstStyle/>
                    <a:p>
                      <a:pPr algn="r" fontAlgn="b"/>
                      <a:r>
                        <a:rPr lang="en-US" sz="1050" b="1" u="none" strike="noStrike">
                          <a:effectLst/>
                        </a:rPr>
                        <a:t>10</a:t>
                      </a:r>
                      <a:endParaRPr lang="en-US" sz="1050" b="1" i="0" u="none" strike="noStrike">
                        <a:solidFill>
                          <a:srgbClr val="000000"/>
                        </a:solidFill>
                        <a:effectLst/>
                        <a:latin typeface="Times New Roman" panose="02020603050405020304" pitchFamily="18" charset="0"/>
                      </a:endParaRPr>
                    </a:p>
                  </a:txBody>
                  <a:tcPr marL="5330" marR="5330" marT="5330" marB="0" anchor="b"/>
                </a:tc>
                <a:tc>
                  <a:txBody>
                    <a:bodyPr/>
                    <a:lstStyle/>
                    <a:p>
                      <a:pPr algn="r" fontAlgn="b"/>
                      <a:r>
                        <a:rPr lang="en-US" sz="1050" b="1" u="none" strike="noStrike">
                          <a:effectLst/>
                        </a:rPr>
                        <a:t>5:00 PM</a:t>
                      </a:r>
                      <a:endParaRPr lang="en-US" sz="1050" b="1" i="0" u="none" strike="noStrike">
                        <a:solidFill>
                          <a:srgbClr val="000000"/>
                        </a:solidFill>
                        <a:effectLst/>
                        <a:latin typeface="Times New Roman1"/>
                      </a:endParaRPr>
                    </a:p>
                  </a:txBody>
                  <a:tcPr marL="5330" marR="5330" marT="5330" marB="0" anchor="b"/>
                </a:tc>
                <a:extLst>
                  <a:ext uri="{0D108BD9-81ED-4DB2-BD59-A6C34878D82A}">
                    <a16:rowId xmlns:a16="http://schemas.microsoft.com/office/drawing/2014/main" val="2531453230"/>
                  </a:ext>
                </a:extLst>
              </a:tr>
              <a:tr h="173964">
                <a:tc>
                  <a:txBody>
                    <a:bodyPr/>
                    <a:lstStyle/>
                    <a:p>
                      <a:pPr algn="ctr" fontAlgn="t"/>
                      <a:r>
                        <a:rPr lang="en-US" sz="1000" b="1" u="none" strike="noStrike">
                          <a:effectLst/>
                        </a:rPr>
                        <a:t>2.5</a:t>
                      </a:r>
                      <a:endParaRPr lang="en-US" sz="1000" b="1" i="0" u="none" strike="noStrike">
                        <a:solidFill>
                          <a:srgbClr val="000000"/>
                        </a:solidFill>
                        <a:effectLst/>
                        <a:latin typeface="Times New Roman1"/>
                      </a:endParaRPr>
                    </a:p>
                  </a:txBody>
                  <a:tcPr marL="5330" marR="5330" marT="5330" marB="0"/>
                </a:tc>
                <a:tc>
                  <a:txBody>
                    <a:bodyPr/>
                    <a:lstStyle/>
                    <a:p>
                      <a:pPr algn="l" fontAlgn="b"/>
                      <a:r>
                        <a:rPr lang="en-US" sz="1050" b="1" u="none" strike="noStrike">
                          <a:effectLst/>
                        </a:rPr>
                        <a:t>Review of IoT white paper development, expanding scope and participation</a:t>
                      </a:r>
                      <a:endParaRPr lang="en-US" sz="1050" b="1" i="0" u="none" strike="noStrike">
                        <a:solidFill>
                          <a:srgbClr val="000000"/>
                        </a:solidFill>
                        <a:effectLst/>
                        <a:latin typeface="Times New Roman" panose="02020603050405020304" pitchFamily="18" charset="0"/>
                      </a:endParaRPr>
                    </a:p>
                  </a:txBody>
                  <a:tcPr marL="5330" marR="5330" marT="5330" marB="0" anchor="b"/>
                </a:tc>
                <a:tc>
                  <a:txBody>
                    <a:bodyPr/>
                    <a:lstStyle/>
                    <a:p>
                      <a:pPr algn="l" fontAlgn="b"/>
                      <a:r>
                        <a:rPr lang="en-US" sz="1050" b="1" u="none" strike="noStrike">
                          <a:effectLst/>
                        </a:rPr>
                        <a:t>DiMinico</a:t>
                      </a:r>
                      <a:endParaRPr lang="en-US" sz="1050" b="1" i="0" u="none" strike="noStrike">
                        <a:solidFill>
                          <a:srgbClr val="000000"/>
                        </a:solidFill>
                        <a:effectLst/>
                        <a:latin typeface="Times New Roman" panose="02020603050405020304" pitchFamily="18" charset="0"/>
                      </a:endParaRPr>
                    </a:p>
                  </a:txBody>
                  <a:tcPr marL="5330" marR="5330" marT="5330" marB="0" anchor="b"/>
                </a:tc>
                <a:tc>
                  <a:txBody>
                    <a:bodyPr/>
                    <a:lstStyle/>
                    <a:p>
                      <a:pPr algn="r" fontAlgn="b"/>
                      <a:r>
                        <a:rPr lang="en-US" sz="1050" b="1" u="none" strike="noStrike">
                          <a:effectLst/>
                        </a:rPr>
                        <a:t>15</a:t>
                      </a:r>
                      <a:endParaRPr lang="en-US" sz="1050" b="1" i="0" u="none" strike="noStrike">
                        <a:solidFill>
                          <a:srgbClr val="000000"/>
                        </a:solidFill>
                        <a:effectLst/>
                        <a:latin typeface="Times New Roman" panose="02020603050405020304" pitchFamily="18" charset="0"/>
                      </a:endParaRPr>
                    </a:p>
                  </a:txBody>
                  <a:tcPr marL="5330" marR="5330" marT="5330" marB="0" anchor="b"/>
                </a:tc>
                <a:tc>
                  <a:txBody>
                    <a:bodyPr/>
                    <a:lstStyle/>
                    <a:p>
                      <a:pPr algn="r" fontAlgn="b"/>
                      <a:r>
                        <a:rPr lang="en-US" sz="1050" b="1" u="none" strike="noStrike">
                          <a:effectLst/>
                        </a:rPr>
                        <a:t>5:10 PM</a:t>
                      </a:r>
                      <a:endParaRPr lang="en-US" sz="1050" b="1" i="0" u="none" strike="noStrike">
                        <a:solidFill>
                          <a:srgbClr val="000000"/>
                        </a:solidFill>
                        <a:effectLst/>
                        <a:latin typeface="Times New Roman1"/>
                      </a:endParaRPr>
                    </a:p>
                  </a:txBody>
                  <a:tcPr marL="5330" marR="5330" marT="5330" marB="0" anchor="b"/>
                </a:tc>
                <a:extLst>
                  <a:ext uri="{0D108BD9-81ED-4DB2-BD59-A6C34878D82A}">
                    <a16:rowId xmlns:a16="http://schemas.microsoft.com/office/drawing/2014/main" val="2295985260"/>
                  </a:ext>
                </a:extLst>
              </a:tr>
              <a:tr h="173964">
                <a:tc>
                  <a:txBody>
                    <a:bodyPr/>
                    <a:lstStyle/>
                    <a:p>
                      <a:pPr algn="ctr" fontAlgn="t"/>
                      <a:r>
                        <a:rPr lang="en-US" sz="1000" b="1" u="none" strike="noStrike">
                          <a:effectLst/>
                        </a:rPr>
                        <a:t>2.6</a:t>
                      </a:r>
                      <a:endParaRPr lang="en-US" sz="1000" b="1" i="0" u="none" strike="noStrike">
                        <a:solidFill>
                          <a:srgbClr val="000000"/>
                        </a:solidFill>
                        <a:effectLst/>
                        <a:latin typeface="Times New Roman1"/>
                      </a:endParaRPr>
                    </a:p>
                  </a:txBody>
                  <a:tcPr marL="5330" marR="5330" marT="5330" marB="0"/>
                </a:tc>
                <a:tc>
                  <a:txBody>
                    <a:bodyPr/>
                    <a:lstStyle/>
                    <a:p>
                      <a:pPr algn="l" fontAlgn="t"/>
                      <a:r>
                        <a:rPr lang="en-US" sz="1050" b="1" u="none" strike="noStrike">
                          <a:effectLst/>
                        </a:rPr>
                        <a:t>P2413 Liaison report / Update</a:t>
                      </a:r>
                      <a:endParaRPr lang="en-US" sz="1050" b="1" i="0" u="none" strike="noStrike">
                        <a:solidFill>
                          <a:srgbClr val="000000"/>
                        </a:solidFill>
                        <a:effectLst/>
                        <a:latin typeface="Times New Roman" panose="02020603050405020304" pitchFamily="18" charset="0"/>
                      </a:endParaRPr>
                    </a:p>
                  </a:txBody>
                  <a:tcPr marL="5330" marR="5330" marT="5330" marB="0"/>
                </a:tc>
                <a:tc>
                  <a:txBody>
                    <a:bodyPr/>
                    <a:lstStyle/>
                    <a:p>
                      <a:pPr algn="l" fontAlgn="b"/>
                      <a:r>
                        <a:rPr lang="en-US" sz="1050" b="1" u="none" strike="noStrike">
                          <a:effectLst/>
                        </a:rPr>
                        <a:t>Winkel</a:t>
                      </a:r>
                      <a:endParaRPr lang="en-US" sz="1050" b="1" i="0" u="none" strike="noStrike">
                        <a:solidFill>
                          <a:srgbClr val="000000"/>
                        </a:solidFill>
                        <a:effectLst/>
                        <a:latin typeface="Times New Roman" panose="02020603050405020304" pitchFamily="18" charset="0"/>
                      </a:endParaRPr>
                    </a:p>
                  </a:txBody>
                  <a:tcPr marL="5330" marR="5330" marT="5330" marB="0" anchor="b"/>
                </a:tc>
                <a:tc>
                  <a:txBody>
                    <a:bodyPr/>
                    <a:lstStyle/>
                    <a:p>
                      <a:pPr algn="r" fontAlgn="b"/>
                      <a:r>
                        <a:rPr lang="en-US" sz="1050" b="1" u="none" strike="noStrike">
                          <a:effectLst/>
                        </a:rPr>
                        <a:t>15</a:t>
                      </a:r>
                      <a:endParaRPr lang="en-US" sz="1050" b="1" i="0" u="none" strike="noStrike">
                        <a:solidFill>
                          <a:srgbClr val="000000"/>
                        </a:solidFill>
                        <a:effectLst/>
                        <a:latin typeface="Times New Roman" panose="02020603050405020304" pitchFamily="18" charset="0"/>
                      </a:endParaRPr>
                    </a:p>
                  </a:txBody>
                  <a:tcPr marL="5330" marR="5330" marT="5330" marB="0" anchor="b"/>
                </a:tc>
                <a:tc>
                  <a:txBody>
                    <a:bodyPr/>
                    <a:lstStyle/>
                    <a:p>
                      <a:pPr algn="r" fontAlgn="b"/>
                      <a:r>
                        <a:rPr lang="en-US" sz="1050" b="1" u="none" strike="noStrike">
                          <a:effectLst/>
                        </a:rPr>
                        <a:t>5:25 PM</a:t>
                      </a:r>
                      <a:endParaRPr lang="en-US" sz="1050" b="1" i="0" u="none" strike="noStrike">
                        <a:solidFill>
                          <a:srgbClr val="000000"/>
                        </a:solidFill>
                        <a:effectLst/>
                        <a:latin typeface="Times New Roman1"/>
                      </a:endParaRPr>
                    </a:p>
                  </a:txBody>
                  <a:tcPr marL="5330" marR="5330" marT="5330" marB="0" anchor="b"/>
                </a:tc>
                <a:extLst>
                  <a:ext uri="{0D108BD9-81ED-4DB2-BD59-A6C34878D82A}">
                    <a16:rowId xmlns:a16="http://schemas.microsoft.com/office/drawing/2014/main" val="4199911076"/>
                  </a:ext>
                </a:extLst>
              </a:tr>
              <a:tr h="173964">
                <a:tc>
                  <a:txBody>
                    <a:bodyPr/>
                    <a:lstStyle/>
                    <a:p>
                      <a:pPr algn="ctr" fontAlgn="t"/>
                      <a:r>
                        <a:rPr lang="en-US" sz="1000" b="1" u="none" strike="noStrike">
                          <a:effectLst/>
                        </a:rPr>
                        <a:t>2.7</a:t>
                      </a:r>
                      <a:endParaRPr lang="en-US" sz="1000" b="1" i="0" u="none" strike="noStrike">
                        <a:solidFill>
                          <a:srgbClr val="000000"/>
                        </a:solidFill>
                        <a:effectLst/>
                        <a:latin typeface="Times New Roman1"/>
                      </a:endParaRPr>
                    </a:p>
                  </a:txBody>
                  <a:tcPr marL="5330" marR="5330" marT="5330" marB="0"/>
                </a:tc>
                <a:tc>
                  <a:txBody>
                    <a:bodyPr/>
                    <a:lstStyle/>
                    <a:p>
                      <a:pPr algn="l" fontAlgn="b"/>
                      <a:r>
                        <a:rPr lang="en-US" sz="1050" b="1" u="none" strike="noStrike">
                          <a:effectLst/>
                        </a:rPr>
                        <a:t>Recess</a:t>
                      </a:r>
                      <a:endParaRPr lang="en-US" sz="1050" b="1" i="0" u="none" strike="noStrike">
                        <a:solidFill>
                          <a:srgbClr val="000000"/>
                        </a:solidFill>
                        <a:effectLst/>
                        <a:latin typeface="Times New Roman" panose="02020603050405020304" pitchFamily="18" charset="0"/>
                      </a:endParaRPr>
                    </a:p>
                  </a:txBody>
                  <a:tcPr marL="5330" marR="5330" marT="5330" marB="0" anchor="b"/>
                </a:tc>
                <a:tc>
                  <a:txBody>
                    <a:bodyPr/>
                    <a:lstStyle/>
                    <a:p>
                      <a:pPr algn="l" fontAlgn="b"/>
                      <a:r>
                        <a:rPr lang="en-US" sz="1050" b="1" u="none" strike="noStrike">
                          <a:effectLst/>
                        </a:rPr>
                        <a:t>Godfrey</a:t>
                      </a:r>
                      <a:endParaRPr lang="en-US" sz="1050" b="1" i="0" u="none" strike="noStrike">
                        <a:solidFill>
                          <a:srgbClr val="000000"/>
                        </a:solidFill>
                        <a:effectLst/>
                        <a:latin typeface="Times New Roman" panose="02020603050405020304" pitchFamily="18" charset="0"/>
                      </a:endParaRPr>
                    </a:p>
                  </a:txBody>
                  <a:tcPr marL="5330" marR="5330" marT="5330" marB="0" anchor="b"/>
                </a:tc>
                <a:tc>
                  <a:txBody>
                    <a:bodyPr/>
                    <a:lstStyle/>
                    <a:p>
                      <a:pPr algn="r" fontAlgn="t"/>
                      <a:r>
                        <a:rPr lang="en-US" sz="1050" b="1" u="none" strike="noStrike">
                          <a:effectLst/>
                        </a:rPr>
                        <a:t>0</a:t>
                      </a:r>
                      <a:endParaRPr lang="en-US" sz="1050" b="1" i="0" u="none" strike="noStrike">
                        <a:solidFill>
                          <a:srgbClr val="000000"/>
                        </a:solidFill>
                        <a:effectLst/>
                        <a:latin typeface="Times New Roman" panose="02020603050405020304" pitchFamily="18" charset="0"/>
                      </a:endParaRPr>
                    </a:p>
                  </a:txBody>
                  <a:tcPr marL="5330" marR="5330" marT="5330" marB="0"/>
                </a:tc>
                <a:tc>
                  <a:txBody>
                    <a:bodyPr/>
                    <a:lstStyle/>
                    <a:p>
                      <a:pPr algn="r" fontAlgn="b"/>
                      <a:r>
                        <a:rPr lang="en-US" sz="1050" b="1" u="none" strike="noStrike">
                          <a:effectLst/>
                        </a:rPr>
                        <a:t>5:40 PM</a:t>
                      </a:r>
                      <a:endParaRPr lang="en-US" sz="1050" b="1" i="0" u="none" strike="noStrike">
                        <a:solidFill>
                          <a:srgbClr val="000000"/>
                        </a:solidFill>
                        <a:effectLst/>
                        <a:latin typeface="Times New Roman1"/>
                      </a:endParaRPr>
                    </a:p>
                  </a:txBody>
                  <a:tcPr marL="5330" marR="5330" marT="5330" marB="0" anchor="b"/>
                </a:tc>
                <a:extLst>
                  <a:ext uri="{0D108BD9-81ED-4DB2-BD59-A6C34878D82A}">
                    <a16:rowId xmlns:a16="http://schemas.microsoft.com/office/drawing/2014/main" val="1694884370"/>
                  </a:ext>
                </a:extLst>
              </a:tr>
              <a:tr h="173964">
                <a:tc>
                  <a:txBody>
                    <a:bodyPr/>
                    <a:lstStyle/>
                    <a:p>
                      <a:pPr algn="ctr" fontAlgn="t"/>
                      <a:endParaRPr lang="en-US" sz="1050" b="1" i="0" u="none" strike="noStrike">
                        <a:solidFill>
                          <a:srgbClr val="000000"/>
                        </a:solidFill>
                        <a:effectLst/>
                        <a:latin typeface="Calibri" panose="020F0502020204030204" pitchFamily="34" charset="0"/>
                      </a:endParaRPr>
                    </a:p>
                  </a:txBody>
                  <a:tcPr marL="5330" marR="5330" marT="5330" marB="0"/>
                </a:tc>
                <a:tc>
                  <a:txBody>
                    <a:bodyPr/>
                    <a:lstStyle/>
                    <a:p>
                      <a:pPr algn="l" fontAlgn="b"/>
                      <a:endParaRPr lang="en-US" sz="1050" b="1" i="0" u="none" strike="noStrike">
                        <a:solidFill>
                          <a:srgbClr val="000000"/>
                        </a:solidFill>
                        <a:effectLst/>
                        <a:latin typeface="Calibri" panose="020F0502020204030204" pitchFamily="34" charset="0"/>
                      </a:endParaRPr>
                    </a:p>
                  </a:txBody>
                  <a:tcPr marL="5330" marR="5330" marT="5330" marB="0" anchor="b"/>
                </a:tc>
                <a:tc>
                  <a:txBody>
                    <a:bodyPr/>
                    <a:lstStyle/>
                    <a:p>
                      <a:pPr algn="l" fontAlgn="b"/>
                      <a:endParaRPr lang="en-US" sz="1050" b="1" i="0" u="none" strike="noStrike">
                        <a:solidFill>
                          <a:srgbClr val="000000"/>
                        </a:solidFill>
                        <a:effectLst/>
                        <a:latin typeface="Calibri" panose="020F0502020204030204" pitchFamily="34" charset="0"/>
                      </a:endParaRPr>
                    </a:p>
                  </a:txBody>
                  <a:tcPr marL="5330" marR="5330" marT="5330" marB="0" anchor="b"/>
                </a:tc>
                <a:tc>
                  <a:txBody>
                    <a:bodyPr/>
                    <a:lstStyle/>
                    <a:p>
                      <a:pPr algn="l" fontAlgn="b"/>
                      <a:endParaRPr lang="en-US" sz="1050" b="1" i="0" u="none" strike="noStrike">
                        <a:solidFill>
                          <a:srgbClr val="000000"/>
                        </a:solidFill>
                        <a:effectLst/>
                        <a:latin typeface="Times New Roman" panose="02020603050405020304" pitchFamily="18" charset="0"/>
                      </a:endParaRPr>
                    </a:p>
                  </a:txBody>
                  <a:tcPr marL="5330" marR="5330" marT="5330" marB="0" anchor="b"/>
                </a:tc>
                <a:tc>
                  <a:txBody>
                    <a:bodyPr/>
                    <a:lstStyle/>
                    <a:p>
                      <a:pPr algn="l" fontAlgn="b"/>
                      <a:endParaRPr lang="en-US" sz="1050" b="1" i="0" u="none" strike="noStrike">
                        <a:solidFill>
                          <a:srgbClr val="000000"/>
                        </a:solidFill>
                        <a:effectLst/>
                        <a:latin typeface="Calibri" panose="020F0502020204030204" pitchFamily="34" charset="0"/>
                      </a:endParaRPr>
                    </a:p>
                  </a:txBody>
                  <a:tcPr marL="5330" marR="5330" marT="5330" marB="0" anchor="b"/>
                </a:tc>
                <a:extLst>
                  <a:ext uri="{0D108BD9-81ED-4DB2-BD59-A6C34878D82A}">
                    <a16:rowId xmlns:a16="http://schemas.microsoft.com/office/drawing/2014/main" val="610873664"/>
                  </a:ext>
                </a:extLst>
              </a:tr>
              <a:tr h="173964">
                <a:tc>
                  <a:txBody>
                    <a:bodyPr/>
                    <a:lstStyle/>
                    <a:p>
                      <a:pPr algn="ctr" fontAlgn="b"/>
                      <a:endParaRPr lang="en-US" sz="1050" b="1" i="0" u="none" strike="noStrike">
                        <a:solidFill>
                          <a:srgbClr val="000000"/>
                        </a:solidFill>
                        <a:effectLst/>
                        <a:latin typeface="Calibri" panose="020F0502020204030204" pitchFamily="34" charset="0"/>
                      </a:endParaRPr>
                    </a:p>
                  </a:txBody>
                  <a:tcPr marL="5330" marR="5330" marT="5330" marB="0" anchor="b"/>
                </a:tc>
                <a:tc>
                  <a:txBody>
                    <a:bodyPr/>
                    <a:lstStyle/>
                    <a:p>
                      <a:pPr algn="l" fontAlgn="b"/>
                      <a:endParaRPr lang="en-US" sz="1050" b="1" i="0" u="none" strike="noStrike">
                        <a:solidFill>
                          <a:srgbClr val="000000"/>
                        </a:solidFill>
                        <a:effectLst/>
                        <a:latin typeface="Times New Roman" panose="02020603050405020304" pitchFamily="18" charset="0"/>
                      </a:endParaRPr>
                    </a:p>
                  </a:txBody>
                  <a:tcPr marL="5330" marR="5330" marT="5330" marB="0" anchor="b"/>
                </a:tc>
                <a:tc>
                  <a:txBody>
                    <a:bodyPr/>
                    <a:lstStyle/>
                    <a:p>
                      <a:pPr algn="l" fontAlgn="b"/>
                      <a:endParaRPr lang="en-US" sz="1050" b="1" i="0" u="none" strike="noStrike">
                        <a:solidFill>
                          <a:srgbClr val="000000"/>
                        </a:solidFill>
                        <a:effectLst/>
                        <a:latin typeface="Times New Roman" panose="02020603050405020304" pitchFamily="18" charset="0"/>
                      </a:endParaRPr>
                    </a:p>
                  </a:txBody>
                  <a:tcPr marL="5330" marR="5330" marT="5330" marB="0" anchor="b"/>
                </a:tc>
                <a:tc>
                  <a:txBody>
                    <a:bodyPr/>
                    <a:lstStyle/>
                    <a:p>
                      <a:pPr algn="l" fontAlgn="b"/>
                      <a:endParaRPr lang="en-US" sz="1050" b="1" i="0" u="none" strike="noStrike">
                        <a:solidFill>
                          <a:srgbClr val="000000"/>
                        </a:solidFill>
                        <a:effectLst/>
                        <a:latin typeface="Times New Roman" panose="02020603050405020304" pitchFamily="18" charset="0"/>
                      </a:endParaRPr>
                    </a:p>
                  </a:txBody>
                  <a:tcPr marL="5330" marR="5330" marT="5330" marB="0" anchor="b"/>
                </a:tc>
                <a:tc>
                  <a:txBody>
                    <a:bodyPr/>
                    <a:lstStyle/>
                    <a:p>
                      <a:pPr algn="l" fontAlgn="b"/>
                      <a:endParaRPr lang="en-US" sz="1050" b="1" i="0" u="none" strike="noStrike">
                        <a:solidFill>
                          <a:srgbClr val="000000"/>
                        </a:solidFill>
                        <a:effectLst/>
                        <a:latin typeface="Calibri" panose="020F0502020204030204" pitchFamily="34" charset="0"/>
                      </a:endParaRPr>
                    </a:p>
                  </a:txBody>
                  <a:tcPr marL="5330" marR="5330" marT="5330" marB="0" anchor="b"/>
                </a:tc>
                <a:extLst>
                  <a:ext uri="{0D108BD9-81ED-4DB2-BD59-A6C34878D82A}">
                    <a16:rowId xmlns:a16="http://schemas.microsoft.com/office/drawing/2014/main" val="1456114853"/>
                  </a:ext>
                </a:extLst>
              </a:tr>
              <a:tr h="195710">
                <a:tc>
                  <a:txBody>
                    <a:bodyPr/>
                    <a:lstStyle/>
                    <a:p>
                      <a:pPr algn="ctr" fontAlgn="t"/>
                      <a:r>
                        <a:rPr lang="en-US" sz="1050" b="1" u="none" strike="noStrike">
                          <a:effectLst/>
                        </a:rPr>
                        <a:t>3</a:t>
                      </a:r>
                      <a:endParaRPr lang="en-US" sz="1050" b="1" i="0" u="none" strike="noStrike">
                        <a:solidFill>
                          <a:srgbClr val="000000"/>
                        </a:solidFill>
                        <a:effectLst/>
                        <a:latin typeface="Times New Roman1"/>
                      </a:endParaRPr>
                    </a:p>
                  </a:txBody>
                  <a:tcPr marL="5330" marR="5330" marT="5330" marB="0"/>
                </a:tc>
                <a:tc>
                  <a:txBody>
                    <a:bodyPr/>
                    <a:lstStyle/>
                    <a:p>
                      <a:pPr algn="ctr" fontAlgn="b"/>
                      <a:r>
                        <a:rPr lang="en-US" sz="1050" b="1" u="none" strike="noStrike" dirty="0">
                          <a:effectLst/>
                          <a:highlight>
                            <a:srgbClr val="FFFF00"/>
                          </a:highlight>
                        </a:rPr>
                        <a:t>Thursday PM1 </a:t>
                      </a:r>
                      <a:endParaRPr lang="en-US" sz="1050" b="1" i="0" u="none" strike="noStrike" dirty="0">
                        <a:solidFill>
                          <a:srgbClr val="000000"/>
                        </a:solidFill>
                        <a:effectLst/>
                        <a:highlight>
                          <a:srgbClr val="FFFF00"/>
                        </a:highlight>
                        <a:latin typeface="Times New Roman1"/>
                      </a:endParaRPr>
                    </a:p>
                  </a:txBody>
                  <a:tcPr marL="5330" marR="5330" marT="5330" marB="0" anchor="b"/>
                </a:tc>
                <a:tc>
                  <a:txBody>
                    <a:bodyPr/>
                    <a:lstStyle/>
                    <a:p>
                      <a:pPr algn="l" fontAlgn="b"/>
                      <a:endParaRPr lang="en-US" sz="1050" b="1" i="0" u="none" strike="noStrike">
                        <a:solidFill>
                          <a:srgbClr val="000000"/>
                        </a:solidFill>
                        <a:effectLst/>
                        <a:latin typeface="Arial1"/>
                      </a:endParaRPr>
                    </a:p>
                  </a:txBody>
                  <a:tcPr marL="5330" marR="5330" marT="5330" marB="0" anchor="b"/>
                </a:tc>
                <a:tc>
                  <a:txBody>
                    <a:bodyPr/>
                    <a:lstStyle/>
                    <a:p>
                      <a:pPr algn="l" fontAlgn="b"/>
                      <a:endParaRPr lang="en-US" sz="1050" b="1" i="0" u="none" strike="noStrike">
                        <a:solidFill>
                          <a:srgbClr val="000000"/>
                        </a:solidFill>
                        <a:effectLst/>
                        <a:latin typeface="Times New Roman" panose="02020603050405020304" pitchFamily="18" charset="0"/>
                      </a:endParaRPr>
                    </a:p>
                  </a:txBody>
                  <a:tcPr marL="5330" marR="5330" marT="5330" marB="0" anchor="b"/>
                </a:tc>
                <a:tc>
                  <a:txBody>
                    <a:bodyPr/>
                    <a:lstStyle/>
                    <a:p>
                      <a:pPr algn="l" fontAlgn="b"/>
                      <a:endParaRPr lang="en-US" sz="1050" b="1" i="0" u="none" strike="noStrike">
                        <a:solidFill>
                          <a:srgbClr val="000000"/>
                        </a:solidFill>
                        <a:effectLst/>
                        <a:latin typeface="Times New Roman1"/>
                      </a:endParaRPr>
                    </a:p>
                  </a:txBody>
                  <a:tcPr marL="5330" marR="5330" marT="5330" marB="0" anchor="b"/>
                </a:tc>
                <a:extLst>
                  <a:ext uri="{0D108BD9-81ED-4DB2-BD59-A6C34878D82A}">
                    <a16:rowId xmlns:a16="http://schemas.microsoft.com/office/drawing/2014/main" val="3990922936"/>
                  </a:ext>
                </a:extLst>
              </a:tr>
              <a:tr h="173964">
                <a:tc>
                  <a:txBody>
                    <a:bodyPr/>
                    <a:lstStyle/>
                    <a:p>
                      <a:pPr algn="ctr" fontAlgn="t"/>
                      <a:r>
                        <a:rPr lang="en-US" sz="1000" b="1" u="none" strike="noStrike">
                          <a:effectLst/>
                        </a:rPr>
                        <a:t>3.1</a:t>
                      </a:r>
                      <a:endParaRPr lang="en-US" sz="1000" b="1" i="0" u="none" strike="noStrike">
                        <a:solidFill>
                          <a:srgbClr val="000000"/>
                        </a:solidFill>
                        <a:effectLst/>
                        <a:latin typeface="Times New Roman1"/>
                      </a:endParaRPr>
                    </a:p>
                  </a:txBody>
                  <a:tcPr marL="5330" marR="5330" marT="5330" marB="0"/>
                </a:tc>
                <a:tc>
                  <a:txBody>
                    <a:bodyPr/>
                    <a:lstStyle/>
                    <a:p>
                      <a:pPr algn="l" fontAlgn="b"/>
                      <a:r>
                        <a:rPr lang="en-US" sz="1050" b="1" u="none" strike="noStrike">
                          <a:effectLst/>
                        </a:rPr>
                        <a:t>Call to Order  802.24 TAG</a:t>
                      </a:r>
                      <a:endParaRPr lang="en-US" sz="1050" b="1" i="0" u="none" strike="noStrike">
                        <a:solidFill>
                          <a:srgbClr val="000000"/>
                        </a:solidFill>
                        <a:effectLst/>
                        <a:latin typeface="Times New Roman" panose="02020603050405020304" pitchFamily="18" charset="0"/>
                      </a:endParaRPr>
                    </a:p>
                  </a:txBody>
                  <a:tcPr marL="5330" marR="5330" marT="5330" marB="0" anchor="b"/>
                </a:tc>
                <a:tc>
                  <a:txBody>
                    <a:bodyPr/>
                    <a:lstStyle/>
                    <a:p>
                      <a:pPr algn="l" fontAlgn="b"/>
                      <a:r>
                        <a:rPr lang="en-US" sz="1050" b="1" u="none" strike="noStrike">
                          <a:effectLst/>
                        </a:rPr>
                        <a:t>Godfrey</a:t>
                      </a:r>
                      <a:endParaRPr lang="en-US" sz="1050" b="1" i="0" u="none" strike="noStrike">
                        <a:solidFill>
                          <a:srgbClr val="000000"/>
                        </a:solidFill>
                        <a:effectLst/>
                        <a:latin typeface="Times New Roman" panose="02020603050405020304" pitchFamily="18" charset="0"/>
                      </a:endParaRPr>
                    </a:p>
                  </a:txBody>
                  <a:tcPr marL="5330" marR="5330" marT="5330" marB="0" anchor="b"/>
                </a:tc>
                <a:tc>
                  <a:txBody>
                    <a:bodyPr/>
                    <a:lstStyle/>
                    <a:p>
                      <a:pPr algn="r" fontAlgn="b"/>
                      <a:r>
                        <a:rPr lang="en-US" sz="1050" b="1" u="none" strike="noStrike">
                          <a:effectLst/>
                        </a:rPr>
                        <a:t>0</a:t>
                      </a:r>
                      <a:endParaRPr lang="en-US" sz="1050" b="1" i="0" u="none" strike="noStrike">
                        <a:solidFill>
                          <a:srgbClr val="000000"/>
                        </a:solidFill>
                        <a:effectLst/>
                        <a:latin typeface="Times New Roman" panose="02020603050405020304" pitchFamily="18" charset="0"/>
                      </a:endParaRPr>
                    </a:p>
                  </a:txBody>
                  <a:tcPr marL="5330" marR="5330" marT="5330" marB="0" anchor="b"/>
                </a:tc>
                <a:tc>
                  <a:txBody>
                    <a:bodyPr/>
                    <a:lstStyle/>
                    <a:p>
                      <a:pPr algn="r" fontAlgn="b"/>
                      <a:r>
                        <a:rPr lang="en-US" sz="1050" b="1" u="none" strike="noStrike" dirty="0">
                          <a:effectLst/>
                          <a:highlight>
                            <a:srgbClr val="FFFF00"/>
                          </a:highlight>
                        </a:rPr>
                        <a:t>1:30 PM</a:t>
                      </a:r>
                      <a:endParaRPr lang="en-US" sz="1050" b="1" i="0" u="none" strike="noStrike" dirty="0">
                        <a:solidFill>
                          <a:srgbClr val="000000"/>
                        </a:solidFill>
                        <a:effectLst/>
                        <a:highlight>
                          <a:srgbClr val="FFFF00"/>
                        </a:highlight>
                        <a:latin typeface="Times New Roman1"/>
                      </a:endParaRPr>
                    </a:p>
                  </a:txBody>
                  <a:tcPr marL="5330" marR="5330" marT="5330" marB="0" anchor="b"/>
                </a:tc>
                <a:extLst>
                  <a:ext uri="{0D108BD9-81ED-4DB2-BD59-A6C34878D82A}">
                    <a16:rowId xmlns:a16="http://schemas.microsoft.com/office/drawing/2014/main" val="4011209599"/>
                  </a:ext>
                </a:extLst>
              </a:tr>
              <a:tr h="173964">
                <a:tc>
                  <a:txBody>
                    <a:bodyPr/>
                    <a:lstStyle/>
                    <a:p>
                      <a:pPr algn="ctr" fontAlgn="t"/>
                      <a:r>
                        <a:rPr lang="en-US" sz="1000" b="1" u="none" strike="noStrike">
                          <a:effectLst/>
                        </a:rPr>
                        <a:t>3.2</a:t>
                      </a:r>
                      <a:endParaRPr lang="en-US" sz="1000" b="1" i="0" u="none" strike="noStrike">
                        <a:solidFill>
                          <a:srgbClr val="000000"/>
                        </a:solidFill>
                        <a:effectLst/>
                        <a:latin typeface="Times New Roman1"/>
                      </a:endParaRPr>
                    </a:p>
                  </a:txBody>
                  <a:tcPr marL="5330" marR="5330" marT="5330" marB="0"/>
                </a:tc>
                <a:tc>
                  <a:txBody>
                    <a:bodyPr/>
                    <a:lstStyle/>
                    <a:p>
                      <a:pPr algn="l" fontAlgn="t"/>
                      <a:r>
                        <a:rPr lang="en-US" sz="1050" b="1" u="none" strike="noStrike">
                          <a:effectLst/>
                        </a:rPr>
                        <a:t>Low Latency White Paper</a:t>
                      </a:r>
                      <a:endParaRPr lang="en-US" sz="1050" b="1" i="0" u="none" strike="noStrike">
                        <a:solidFill>
                          <a:srgbClr val="000000"/>
                        </a:solidFill>
                        <a:effectLst/>
                        <a:latin typeface="Times New Roman" panose="02020603050405020304" pitchFamily="18" charset="0"/>
                      </a:endParaRPr>
                    </a:p>
                  </a:txBody>
                  <a:tcPr marL="5330" marR="5330" marT="5330" marB="0"/>
                </a:tc>
                <a:tc>
                  <a:txBody>
                    <a:bodyPr/>
                    <a:lstStyle/>
                    <a:p>
                      <a:pPr algn="l" fontAlgn="b"/>
                      <a:r>
                        <a:rPr lang="en-US" sz="1050" b="1" u="none" strike="noStrike">
                          <a:effectLst/>
                        </a:rPr>
                        <a:t>Holland / Seo</a:t>
                      </a:r>
                      <a:endParaRPr lang="en-US" sz="1050" b="1" i="0" u="none" strike="noStrike">
                        <a:solidFill>
                          <a:srgbClr val="000000"/>
                        </a:solidFill>
                        <a:effectLst/>
                        <a:latin typeface="Times New Roman" panose="02020603050405020304" pitchFamily="18" charset="0"/>
                      </a:endParaRPr>
                    </a:p>
                  </a:txBody>
                  <a:tcPr marL="5330" marR="5330" marT="5330" marB="0" anchor="b"/>
                </a:tc>
                <a:tc>
                  <a:txBody>
                    <a:bodyPr/>
                    <a:lstStyle/>
                    <a:p>
                      <a:pPr algn="r" fontAlgn="b"/>
                      <a:r>
                        <a:rPr lang="en-US" sz="1050" b="1" u="none" strike="noStrike">
                          <a:effectLst/>
                        </a:rPr>
                        <a:t>60</a:t>
                      </a:r>
                      <a:endParaRPr lang="en-US" sz="1050" b="1" i="0" u="none" strike="noStrike">
                        <a:solidFill>
                          <a:srgbClr val="000000"/>
                        </a:solidFill>
                        <a:effectLst/>
                        <a:latin typeface="Times New Roman" panose="02020603050405020304" pitchFamily="18" charset="0"/>
                      </a:endParaRPr>
                    </a:p>
                  </a:txBody>
                  <a:tcPr marL="5330" marR="5330" marT="5330" marB="0" anchor="b"/>
                </a:tc>
                <a:tc>
                  <a:txBody>
                    <a:bodyPr/>
                    <a:lstStyle/>
                    <a:p>
                      <a:pPr algn="r" fontAlgn="b"/>
                      <a:r>
                        <a:rPr lang="en-US" sz="1050" b="1" u="none" strike="noStrike">
                          <a:effectLst/>
                        </a:rPr>
                        <a:t>1:30 PM</a:t>
                      </a:r>
                      <a:endParaRPr lang="en-US" sz="1050" b="1" i="0" u="none" strike="noStrike">
                        <a:solidFill>
                          <a:srgbClr val="000000"/>
                        </a:solidFill>
                        <a:effectLst/>
                        <a:latin typeface="Times New Roman1"/>
                      </a:endParaRPr>
                    </a:p>
                  </a:txBody>
                  <a:tcPr marL="5330" marR="5330" marT="5330" marB="0" anchor="b"/>
                </a:tc>
                <a:extLst>
                  <a:ext uri="{0D108BD9-81ED-4DB2-BD59-A6C34878D82A}">
                    <a16:rowId xmlns:a16="http://schemas.microsoft.com/office/drawing/2014/main" val="828971508"/>
                  </a:ext>
                </a:extLst>
              </a:tr>
              <a:tr h="338854">
                <a:tc>
                  <a:txBody>
                    <a:bodyPr/>
                    <a:lstStyle/>
                    <a:p>
                      <a:pPr algn="ctr" fontAlgn="t"/>
                      <a:r>
                        <a:rPr lang="en-US" sz="1000" b="1" u="none" strike="noStrike">
                          <a:effectLst/>
                        </a:rPr>
                        <a:t>3.3</a:t>
                      </a:r>
                      <a:endParaRPr lang="en-US" sz="1000" b="1" i="0" u="none" strike="noStrike">
                        <a:solidFill>
                          <a:srgbClr val="000000"/>
                        </a:solidFill>
                        <a:effectLst/>
                        <a:latin typeface="Times New Roman1"/>
                      </a:endParaRPr>
                    </a:p>
                  </a:txBody>
                  <a:tcPr marL="5330" marR="5330" marT="5330" marB="0"/>
                </a:tc>
                <a:tc>
                  <a:txBody>
                    <a:bodyPr/>
                    <a:lstStyle/>
                    <a:p>
                      <a:pPr algn="l" fontAlgn="t"/>
                      <a:r>
                        <a:rPr lang="en-US" sz="1050" b="1" u="none" strike="noStrike">
                          <a:effectLst/>
                        </a:rPr>
                        <a:t>"IEEE 802 Solutions for Vertical Applications" White Paper</a:t>
                      </a:r>
                      <a:endParaRPr lang="en-US" sz="1050" b="1" i="0" u="none" strike="noStrike">
                        <a:solidFill>
                          <a:srgbClr val="000000"/>
                        </a:solidFill>
                        <a:effectLst/>
                        <a:latin typeface="Times New Roman" panose="02020603050405020304" pitchFamily="18" charset="0"/>
                      </a:endParaRPr>
                    </a:p>
                  </a:txBody>
                  <a:tcPr marL="5330" marR="5330" marT="5330" marB="0"/>
                </a:tc>
                <a:tc>
                  <a:txBody>
                    <a:bodyPr/>
                    <a:lstStyle/>
                    <a:p>
                      <a:pPr algn="l" fontAlgn="b"/>
                      <a:r>
                        <a:rPr lang="en-US" sz="1050" b="1" u="none" strike="noStrike">
                          <a:effectLst/>
                        </a:rPr>
                        <a:t>Godfrey/Reigel</a:t>
                      </a:r>
                      <a:endParaRPr lang="en-US" sz="1050" b="1" i="0" u="none" strike="noStrike">
                        <a:solidFill>
                          <a:srgbClr val="000000"/>
                        </a:solidFill>
                        <a:effectLst/>
                        <a:latin typeface="Times New Roman" panose="02020603050405020304" pitchFamily="18" charset="0"/>
                      </a:endParaRPr>
                    </a:p>
                  </a:txBody>
                  <a:tcPr marL="5330" marR="5330" marT="5330" marB="0" anchor="b"/>
                </a:tc>
                <a:tc>
                  <a:txBody>
                    <a:bodyPr/>
                    <a:lstStyle/>
                    <a:p>
                      <a:pPr algn="r" fontAlgn="b"/>
                      <a:r>
                        <a:rPr lang="en-US" sz="1050" b="1" u="none" strike="noStrike">
                          <a:effectLst/>
                        </a:rPr>
                        <a:t>40</a:t>
                      </a:r>
                      <a:endParaRPr lang="en-US" sz="1050" b="1" i="0" u="none" strike="noStrike">
                        <a:solidFill>
                          <a:srgbClr val="000000"/>
                        </a:solidFill>
                        <a:effectLst/>
                        <a:latin typeface="Times New Roman" panose="02020603050405020304" pitchFamily="18" charset="0"/>
                      </a:endParaRPr>
                    </a:p>
                  </a:txBody>
                  <a:tcPr marL="5330" marR="5330" marT="5330" marB="0" anchor="b"/>
                </a:tc>
                <a:tc>
                  <a:txBody>
                    <a:bodyPr/>
                    <a:lstStyle/>
                    <a:p>
                      <a:pPr algn="r" fontAlgn="b"/>
                      <a:r>
                        <a:rPr lang="en-US" sz="1050" b="1" u="none" strike="noStrike">
                          <a:effectLst/>
                        </a:rPr>
                        <a:t>2:30 PM</a:t>
                      </a:r>
                      <a:endParaRPr lang="en-US" sz="1050" b="1" i="0" u="none" strike="noStrike">
                        <a:solidFill>
                          <a:srgbClr val="000000"/>
                        </a:solidFill>
                        <a:effectLst/>
                        <a:latin typeface="Times New Roman1"/>
                      </a:endParaRPr>
                    </a:p>
                  </a:txBody>
                  <a:tcPr marL="5330" marR="5330" marT="5330" marB="0" anchor="b"/>
                </a:tc>
                <a:extLst>
                  <a:ext uri="{0D108BD9-81ED-4DB2-BD59-A6C34878D82A}">
                    <a16:rowId xmlns:a16="http://schemas.microsoft.com/office/drawing/2014/main" val="3594134210"/>
                  </a:ext>
                </a:extLst>
              </a:tr>
              <a:tr h="338854">
                <a:tc>
                  <a:txBody>
                    <a:bodyPr/>
                    <a:lstStyle/>
                    <a:p>
                      <a:pPr algn="ctr" fontAlgn="t"/>
                      <a:r>
                        <a:rPr lang="en-US" sz="1000" b="1" u="none" strike="noStrike">
                          <a:effectLst/>
                        </a:rPr>
                        <a:t>3.4</a:t>
                      </a:r>
                      <a:endParaRPr lang="en-US" sz="1000" b="1" i="0" u="none" strike="noStrike">
                        <a:solidFill>
                          <a:srgbClr val="000000"/>
                        </a:solidFill>
                        <a:effectLst/>
                        <a:latin typeface="Times New Roman1"/>
                      </a:endParaRPr>
                    </a:p>
                  </a:txBody>
                  <a:tcPr marL="5330" marR="5330" marT="5330" marB="0"/>
                </a:tc>
                <a:tc>
                  <a:txBody>
                    <a:bodyPr/>
                    <a:lstStyle/>
                    <a:p>
                      <a:pPr algn="l" fontAlgn="t"/>
                      <a:r>
                        <a:rPr lang="en-US" sz="1050" b="1" u="none" strike="noStrike">
                          <a:effectLst/>
                        </a:rPr>
                        <a:t>Whitepaper/document for application-specific use cases of Sub 1GHz standards 802.15.4g and 802.11ah</a:t>
                      </a:r>
                      <a:endParaRPr lang="en-US" sz="1050" b="1" i="0" u="none" strike="noStrike">
                        <a:solidFill>
                          <a:srgbClr val="000000"/>
                        </a:solidFill>
                        <a:effectLst/>
                        <a:latin typeface="Times New Roman" panose="02020603050405020304" pitchFamily="18" charset="0"/>
                      </a:endParaRPr>
                    </a:p>
                  </a:txBody>
                  <a:tcPr marL="5330" marR="5330" marT="5330" marB="0"/>
                </a:tc>
                <a:tc>
                  <a:txBody>
                    <a:bodyPr/>
                    <a:lstStyle/>
                    <a:p>
                      <a:pPr algn="l" fontAlgn="b"/>
                      <a:r>
                        <a:rPr lang="en-US" sz="1050" b="1" u="none" strike="noStrike">
                          <a:effectLst/>
                        </a:rPr>
                        <a:t>Godfrey/Rolfe</a:t>
                      </a:r>
                      <a:endParaRPr lang="en-US" sz="1050" b="1" i="0" u="none" strike="noStrike">
                        <a:solidFill>
                          <a:srgbClr val="000000"/>
                        </a:solidFill>
                        <a:effectLst/>
                        <a:latin typeface="Times New Roman" panose="02020603050405020304" pitchFamily="18" charset="0"/>
                      </a:endParaRPr>
                    </a:p>
                  </a:txBody>
                  <a:tcPr marL="5330" marR="5330" marT="5330" marB="0" anchor="b"/>
                </a:tc>
                <a:tc>
                  <a:txBody>
                    <a:bodyPr/>
                    <a:lstStyle/>
                    <a:p>
                      <a:pPr algn="r" fontAlgn="b"/>
                      <a:r>
                        <a:rPr lang="en-US" sz="1050" b="1" u="none" strike="noStrike">
                          <a:effectLst/>
                        </a:rPr>
                        <a:t>10</a:t>
                      </a:r>
                      <a:endParaRPr lang="en-US" sz="1050" b="1" i="0" u="none" strike="noStrike">
                        <a:solidFill>
                          <a:srgbClr val="000000"/>
                        </a:solidFill>
                        <a:effectLst/>
                        <a:latin typeface="Times New Roman" panose="02020603050405020304" pitchFamily="18" charset="0"/>
                      </a:endParaRPr>
                    </a:p>
                  </a:txBody>
                  <a:tcPr marL="5330" marR="5330" marT="5330" marB="0" anchor="b"/>
                </a:tc>
                <a:tc>
                  <a:txBody>
                    <a:bodyPr/>
                    <a:lstStyle/>
                    <a:p>
                      <a:pPr algn="r" fontAlgn="b"/>
                      <a:r>
                        <a:rPr lang="en-US" sz="1050" b="1" u="none" strike="noStrike">
                          <a:effectLst/>
                        </a:rPr>
                        <a:t>3:10 PM</a:t>
                      </a:r>
                      <a:endParaRPr lang="en-US" sz="1050" b="1" i="0" u="none" strike="noStrike">
                        <a:solidFill>
                          <a:srgbClr val="000000"/>
                        </a:solidFill>
                        <a:effectLst/>
                        <a:latin typeface="Times New Roman1"/>
                      </a:endParaRPr>
                    </a:p>
                  </a:txBody>
                  <a:tcPr marL="5330" marR="5330" marT="5330" marB="0" anchor="b"/>
                </a:tc>
                <a:extLst>
                  <a:ext uri="{0D108BD9-81ED-4DB2-BD59-A6C34878D82A}">
                    <a16:rowId xmlns:a16="http://schemas.microsoft.com/office/drawing/2014/main" val="4197540193"/>
                  </a:ext>
                </a:extLst>
              </a:tr>
              <a:tr h="173964">
                <a:tc>
                  <a:txBody>
                    <a:bodyPr/>
                    <a:lstStyle/>
                    <a:p>
                      <a:pPr algn="ctr" fontAlgn="t"/>
                      <a:r>
                        <a:rPr lang="en-US" sz="1000" b="1" u="none" strike="noStrike">
                          <a:effectLst/>
                        </a:rPr>
                        <a:t>3.5</a:t>
                      </a:r>
                      <a:endParaRPr lang="en-US" sz="1000" b="1" i="0" u="none" strike="noStrike">
                        <a:solidFill>
                          <a:srgbClr val="000000"/>
                        </a:solidFill>
                        <a:effectLst/>
                        <a:latin typeface="Times New Roman1"/>
                      </a:endParaRPr>
                    </a:p>
                  </a:txBody>
                  <a:tcPr marL="5330" marR="5330" marT="5330" marB="0"/>
                </a:tc>
                <a:tc>
                  <a:txBody>
                    <a:bodyPr/>
                    <a:lstStyle/>
                    <a:p>
                      <a:pPr algn="l" fontAlgn="b"/>
                      <a:r>
                        <a:rPr lang="en-US" sz="1050" b="1" u="none" strike="noStrike">
                          <a:effectLst/>
                        </a:rPr>
                        <a:t>802.24 New Action Items, New Activities, AOB</a:t>
                      </a:r>
                      <a:endParaRPr lang="en-US" sz="1050" b="1" i="0" u="none" strike="noStrike">
                        <a:solidFill>
                          <a:srgbClr val="000000"/>
                        </a:solidFill>
                        <a:effectLst/>
                        <a:latin typeface="Times New Roman" panose="02020603050405020304" pitchFamily="18" charset="0"/>
                      </a:endParaRPr>
                    </a:p>
                  </a:txBody>
                  <a:tcPr marL="5330" marR="5330" marT="5330" marB="0" anchor="b"/>
                </a:tc>
                <a:tc>
                  <a:txBody>
                    <a:bodyPr/>
                    <a:lstStyle/>
                    <a:p>
                      <a:pPr algn="l" fontAlgn="b"/>
                      <a:r>
                        <a:rPr lang="en-US" sz="1050" b="1" u="none" strike="noStrike">
                          <a:effectLst/>
                        </a:rPr>
                        <a:t>Godfrey</a:t>
                      </a:r>
                      <a:endParaRPr lang="en-US" sz="1050" b="1" i="0" u="none" strike="noStrike">
                        <a:solidFill>
                          <a:srgbClr val="000000"/>
                        </a:solidFill>
                        <a:effectLst/>
                        <a:latin typeface="Times New Roman" panose="02020603050405020304" pitchFamily="18" charset="0"/>
                      </a:endParaRPr>
                    </a:p>
                  </a:txBody>
                  <a:tcPr marL="5330" marR="5330" marT="5330" marB="0" anchor="b"/>
                </a:tc>
                <a:tc>
                  <a:txBody>
                    <a:bodyPr/>
                    <a:lstStyle/>
                    <a:p>
                      <a:pPr algn="r" fontAlgn="b"/>
                      <a:r>
                        <a:rPr lang="en-US" sz="1050" b="1" u="none" strike="noStrike">
                          <a:effectLst/>
                        </a:rPr>
                        <a:t>10</a:t>
                      </a:r>
                      <a:endParaRPr lang="en-US" sz="1050" b="1" i="0" u="none" strike="noStrike">
                        <a:solidFill>
                          <a:srgbClr val="000000"/>
                        </a:solidFill>
                        <a:effectLst/>
                        <a:latin typeface="Times New Roman" panose="02020603050405020304" pitchFamily="18" charset="0"/>
                      </a:endParaRPr>
                    </a:p>
                  </a:txBody>
                  <a:tcPr marL="5330" marR="5330" marT="5330" marB="0" anchor="b"/>
                </a:tc>
                <a:tc>
                  <a:txBody>
                    <a:bodyPr/>
                    <a:lstStyle/>
                    <a:p>
                      <a:pPr algn="r" fontAlgn="b"/>
                      <a:r>
                        <a:rPr lang="en-US" sz="1050" b="1" u="none" strike="noStrike">
                          <a:effectLst/>
                        </a:rPr>
                        <a:t>3:20 PM</a:t>
                      </a:r>
                      <a:endParaRPr lang="en-US" sz="1050" b="1" i="0" u="none" strike="noStrike">
                        <a:solidFill>
                          <a:srgbClr val="000000"/>
                        </a:solidFill>
                        <a:effectLst/>
                        <a:latin typeface="Times New Roman1"/>
                      </a:endParaRPr>
                    </a:p>
                  </a:txBody>
                  <a:tcPr marL="5330" marR="5330" marT="5330" marB="0" anchor="b"/>
                </a:tc>
                <a:extLst>
                  <a:ext uri="{0D108BD9-81ED-4DB2-BD59-A6C34878D82A}">
                    <a16:rowId xmlns:a16="http://schemas.microsoft.com/office/drawing/2014/main" val="3241861757"/>
                  </a:ext>
                </a:extLst>
              </a:tr>
              <a:tr h="173964">
                <a:tc>
                  <a:txBody>
                    <a:bodyPr/>
                    <a:lstStyle/>
                    <a:p>
                      <a:pPr algn="ctr" fontAlgn="t"/>
                      <a:r>
                        <a:rPr lang="en-US" sz="1000" b="1" u="none" strike="noStrike">
                          <a:effectLst/>
                        </a:rPr>
                        <a:t>3.6</a:t>
                      </a:r>
                      <a:endParaRPr lang="en-US" sz="1000" b="1" i="0" u="none" strike="noStrike">
                        <a:solidFill>
                          <a:srgbClr val="000000"/>
                        </a:solidFill>
                        <a:effectLst/>
                        <a:latin typeface="Times New Roman1"/>
                      </a:endParaRPr>
                    </a:p>
                  </a:txBody>
                  <a:tcPr marL="5330" marR="5330" marT="5330" marB="0"/>
                </a:tc>
                <a:tc>
                  <a:txBody>
                    <a:bodyPr/>
                    <a:lstStyle/>
                    <a:p>
                      <a:pPr algn="l" fontAlgn="b"/>
                      <a:r>
                        <a:rPr lang="en-US" sz="1050" b="1" u="none" strike="noStrike">
                          <a:effectLst/>
                        </a:rPr>
                        <a:t>Adjourn </a:t>
                      </a:r>
                      <a:endParaRPr lang="en-US" sz="1050" b="1" i="0" u="none" strike="noStrike">
                        <a:solidFill>
                          <a:srgbClr val="000000"/>
                        </a:solidFill>
                        <a:effectLst/>
                        <a:latin typeface="Times New Roman" panose="02020603050405020304" pitchFamily="18" charset="0"/>
                      </a:endParaRPr>
                    </a:p>
                  </a:txBody>
                  <a:tcPr marL="5330" marR="5330" marT="5330" marB="0" anchor="b"/>
                </a:tc>
                <a:tc>
                  <a:txBody>
                    <a:bodyPr/>
                    <a:lstStyle/>
                    <a:p>
                      <a:pPr algn="l" fontAlgn="b"/>
                      <a:r>
                        <a:rPr lang="en-US" sz="1050" b="1" u="none" strike="noStrike">
                          <a:effectLst/>
                        </a:rPr>
                        <a:t>Godfrey</a:t>
                      </a:r>
                      <a:endParaRPr lang="en-US" sz="1050" b="1" i="0" u="none" strike="noStrike">
                        <a:solidFill>
                          <a:srgbClr val="000000"/>
                        </a:solidFill>
                        <a:effectLst/>
                        <a:latin typeface="Times New Roman" panose="02020603050405020304" pitchFamily="18" charset="0"/>
                      </a:endParaRPr>
                    </a:p>
                  </a:txBody>
                  <a:tcPr marL="5330" marR="5330" marT="5330" marB="0" anchor="b"/>
                </a:tc>
                <a:tc>
                  <a:txBody>
                    <a:bodyPr/>
                    <a:lstStyle/>
                    <a:p>
                      <a:pPr algn="r" fontAlgn="t"/>
                      <a:r>
                        <a:rPr lang="en-US" sz="1050" b="1" u="none" strike="noStrike">
                          <a:effectLst/>
                        </a:rPr>
                        <a:t>0</a:t>
                      </a:r>
                      <a:endParaRPr lang="en-US" sz="1050" b="1" i="0" u="none" strike="noStrike">
                        <a:solidFill>
                          <a:srgbClr val="000000"/>
                        </a:solidFill>
                        <a:effectLst/>
                        <a:latin typeface="Times New Roman" panose="02020603050405020304" pitchFamily="18" charset="0"/>
                      </a:endParaRPr>
                    </a:p>
                  </a:txBody>
                  <a:tcPr marL="5330" marR="5330" marT="5330" marB="0"/>
                </a:tc>
                <a:tc>
                  <a:txBody>
                    <a:bodyPr/>
                    <a:lstStyle/>
                    <a:p>
                      <a:pPr algn="r" fontAlgn="b"/>
                      <a:r>
                        <a:rPr lang="en-US" sz="1050" b="1" u="none" strike="noStrike" dirty="0">
                          <a:effectLst/>
                        </a:rPr>
                        <a:t>3:30 PM</a:t>
                      </a:r>
                      <a:endParaRPr lang="en-US" sz="1050" b="1" i="0" u="none" strike="noStrike" dirty="0">
                        <a:solidFill>
                          <a:srgbClr val="000000"/>
                        </a:solidFill>
                        <a:effectLst/>
                        <a:latin typeface="Times New Roman1"/>
                      </a:endParaRPr>
                    </a:p>
                  </a:txBody>
                  <a:tcPr marL="5330" marR="5330" marT="5330" marB="0" anchor="b"/>
                </a:tc>
                <a:extLst>
                  <a:ext uri="{0D108BD9-81ED-4DB2-BD59-A6C34878D82A}">
                    <a16:rowId xmlns:a16="http://schemas.microsoft.com/office/drawing/2014/main" val="522988904"/>
                  </a:ext>
                </a:extLst>
              </a:tr>
            </a:tbl>
          </a:graphicData>
        </a:graphic>
      </p:graphicFrame>
    </p:spTree>
    <p:extLst>
      <p:ext uri="{BB962C8B-B14F-4D97-AF65-F5344CB8AC3E}">
        <p14:creationId xmlns:p14="http://schemas.microsoft.com/office/powerpoint/2010/main" val="115541558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89947B-1EDB-4267-BCE9-FF9BB8551370}"/>
              </a:ext>
            </a:extLst>
          </p:cNvPr>
          <p:cNvSpPr>
            <a:spLocks noGrp="1"/>
          </p:cNvSpPr>
          <p:nvPr>
            <p:ph type="title"/>
          </p:nvPr>
        </p:nvSpPr>
        <p:spPr/>
        <p:txBody>
          <a:bodyPr/>
          <a:lstStyle/>
          <a:p>
            <a:r>
              <a:rPr lang="en-US" dirty="0"/>
              <a:t>2020 Future TAG Activity Planning</a:t>
            </a:r>
          </a:p>
        </p:txBody>
      </p:sp>
      <p:sp>
        <p:nvSpPr>
          <p:cNvPr id="3" name="Content Placeholder 2">
            <a:extLst>
              <a:ext uri="{FF2B5EF4-FFF2-40B4-BE49-F238E27FC236}">
                <a16:creationId xmlns:a16="http://schemas.microsoft.com/office/drawing/2014/main" id="{7C652FBF-CC55-4915-9C7F-4AC2887D9818}"/>
              </a:ext>
            </a:extLst>
          </p:cNvPr>
          <p:cNvSpPr>
            <a:spLocks noGrp="1"/>
          </p:cNvSpPr>
          <p:nvPr>
            <p:ph idx="1"/>
          </p:nvPr>
        </p:nvSpPr>
        <p:spPr>
          <a:xfrm>
            <a:off x="914400" y="1752600"/>
            <a:ext cx="10668000" cy="4495800"/>
          </a:xfrm>
        </p:spPr>
        <p:txBody>
          <a:bodyPr>
            <a:normAutofit fontScale="85000" lnSpcReduction="20000"/>
          </a:bodyPr>
          <a:lstStyle/>
          <a:p>
            <a:endParaRPr lang="en-US" dirty="0"/>
          </a:p>
          <a:p>
            <a:r>
              <a:rPr lang="en-US" dirty="0"/>
              <a:t>A whitepaper/document for application-specific use cases of Sub 1GHz standards 802.15.4g and 802.11ah. Identifying where each standard is most suitable, and how to make best use of mechanisms proposed in 802.19.3 TG. </a:t>
            </a:r>
          </a:p>
          <a:p>
            <a:pPr lvl="1"/>
            <a:r>
              <a:rPr lang="en-US" dirty="0"/>
              <a:t>Can this also include applying 802.15.4s in sub-1GHz spectrum?</a:t>
            </a:r>
          </a:p>
          <a:p>
            <a:pPr lvl="1"/>
            <a:r>
              <a:rPr lang="en-US" dirty="0"/>
              <a:t>1H 2020 for starting, depending on 802.19.3 progress</a:t>
            </a:r>
          </a:p>
          <a:p>
            <a:pPr lvl="1"/>
            <a:endParaRPr lang="en-US" dirty="0"/>
          </a:p>
          <a:p>
            <a:r>
              <a:rPr lang="en-US" dirty="0"/>
              <a:t>TBD</a:t>
            </a:r>
          </a:p>
          <a:p>
            <a:pPr lvl="1"/>
            <a:r>
              <a:rPr lang="en-US" dirty="0"/>
              <a:t>802.24 white paper on IoT and P2413</a:t>
            </a:r>
          </a:p>
          <a:p>
            <a:pPr lvl="1"/>
            <a:r>
              <a:rPr lang="en-US" dirty="0"/>
              <a:t>Update of first Smart Grid white paper to address latest amendments of 802.15.4 u, v, w, x, y, </a:t>
            </a:r>
            <a:r>
              <a:rPr lang="en-US" dirty="0" err="1"/>
              <a:t>Revmd</a:t>
            </a:r>
            <a:endParaRPr lang="en-US" dirty="0"/>
          </a:p>
          <a:p>
            <a:pPr lvl="1"/>
            <a:endParaRPr lang="en-US" dirty="0"/>
          </a:p>
        </p:txBody>
      </p:sp>
      <p:sp>
        <p:nvSpPr>
          <p:cNvPr id="4" name="Footer Placeholder 3">
            <a:extLst>
              <a:ext uri="{FF2B5EF4-FFF2-40B4-BE49-F238E27FC236}">
                <a16:creationId xmlns:a16="http://schemas.microsoft.com/office/drawing/2014/main" id="{C72BC836-DB99-4A9C-BF1F-70C5E50F7CDA}"/>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5AFCB22E-C047-418D-813A-FEEE7AD39C7D}"/>
              </a:ext>
            </a:extLst>
          </p:cNvPr>
          <p:cNvSpPr>
            <a:spLocks noGrp="1"/>
          </p:cNvSpPr>
          <p:nvPr>
            <p:ph type="sldNum" sz="quarter" idx="12"/>
          </p:nvPr>
        </p:nvSpPr>
        <p:spPr>
          <a:xfrm>
            <a:off x="5891926" y="6475413"/>
            <a:ext cx="509755" cy="184666"/>
          </a:xfrm>
        </p:spPr>
        <p:txBody>
          <a:bodyPr/>
          <a:lstStyle/>
          <a:p>
            <a:r>
              <a:rPr lang="en-US" altLang="en-US"/>
              <a:t>Slide </a:t>
            </a:r>
            <a:fld id="{D2793805-6678-4F90-9549-7863581D2258}" type="slidenum">
              <a:rPr lang="en-US" altLang="en-US" smtClean="0"/>
              <a:pPr/>
              <a:t>30</a:t>
            </a:fld>
            <a:endParaRPr lang="en-US" altLang="en-US"/>
          </a:p>
        </p:txBody>
      </p:sp>
    </p:spTree>
    <p:extLst>
      <p:ext uri="{BB962C8B-B14F-4D97-AF65-F5344CB8AC3E}">
        <p14:creationId xmlns:p14="http://schemas.microsoft.com/office/powerpoint/2010/main" val="303634190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802.24 TAG closing</a:t>
            </a:r>
          </a:p>
        </p:txBody>
      </p:sp>
      <p:sp>
        <p:nvSpPr>
          <p:cNvPr id="3" name="Content Placeholder 2"/>
          <p:cNvSpPr>
            <a:spLocks noGrp="1"/>
          </p:cNvSpPr>
          <p:nvPr>
            <p:ph idx="1"/>
          </p:nvPr>
        </p:nvSpPr>
        <p:spPr>
          <a:xfrm>
            <a:off x="914400" y="1828800"/>
            <a:ext cx="10439400" cy="4267200"/>
          </a:xfrm>
        </p:spPr>
        <p:txBody>
          <a:bodyPr>
            <a:normAutofit/>
          </a:bodyPr>
          <a:lstStyle/>
          <a:p>
            <a:r>
              <a:rPr lang="en-US" dirty="0"/>
              <a:t>Action Items from this meeting</a:t>
            </a:r>
          </a:p>
          <a:p>
            <a:pPr lvl="1"/>
            <a:endParaRPr lang="en-US" dirty="0"/>
          </a:p>
          <a:p>
            <a:r>
              <a:rPr lang="en-US" dirty="0"/>
              <a:t>Any New Business?</a:t>
            </a:r>
          </a:p>
          <a:p>
            <a:pPr lvl="1"/>
            <a:endParaRPr lang="en-US" dirty="0"/>
          </a:p>
          <a:p>
            <a:pPr marL="457200" lvl="1" indent="0">
              <a:buNone/>
            </a:pPr>
            <a:endParaRPr lang="en-US" dirty="0"/>
          </a:p>
          <a:p>
            <a:pPr marL="457200" lvl="1" indent="0">
              <a:buNone/>
            </a:pPr>
            <a:r>
              <a:rPr lang="en-US" dirty="0"/>
              <a:t>	</a:t>
            </a:r>
          </a:p>
          <a:p>
            <a:pPr lvl="1"/>
            <a:endParaRPr lang="en-US" dirty="0"/>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a:xfrm>
            <a:off x="5891926" y="6475413"/>
            <a:ext cx="509755" cy="184666"/>
          </a:xfrm>
        </p:spPr>
        <p:txBody>
          <a:bodyPr/>
          <a:lstStyle/>
          <a:p>
            <a:r>
              <a:rPr lang="en-US" altLang="en-US"/>
              <a:t>Slide </a:t>
            </a:r>
            <a:fld id="{D2793805-6678-4F90-9549-7863581D2258}" type="slidenum">
              <a:rPr lang="en-US" altLang="en-US" smtClean="0"/>
              <a:pPr/>
              <a:t>31</a:t>
            </a:fld>
            <a:endParaRPr lang="en-US" altLang="en-US"/>
          </a:p>
        </p:txBody>
      </p:sp>
    </p:spTree>
    <p:extLst>
      <p:ext uri="{BB962C8B-B14F-4D97-AF65-F5344CB8AC3E}">
        <p14:creationId xmlns:p14="http://schemas.microsoft.com/office/powerpoint/2010/main" val="15933633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a:extLst>
              <a:ext uri="{FF2B5EF4-FFF2-40B4-BE49-F238E27FC236}">
                <a16:creationId xmlns:a16="http://schemas.microsoft.com/office/drawing/2014/main" id="{6F93A480-2A61-46F4-BD24-F91A0A4F10D7}"/>
              </a:ext>
            </a:extLst>
          </p:cNvPr>
          <p:cNvSpPr>
            <a:spLocks noGrp="1" noChangeArrowheads="1"/>
          </p:cNvSpPr>
          <p:nvPr>
            <p:ph type="title"/>
          </p:nvPr>
        </p:nvSpPr>
        <p:spPr>
          <a:xfrm>
            <a:off x="1857632" y="527050"/>
            <a:ext cx="8458200" cy="609600"/>
          </a:xfrm>
        </p:spPr>
        <p:txBody>
          <a:bodyPr/>
          <a:lstStyle/>
          <a:p>
            <a:r>
              <a:rPr lang="en-US" altLang="en-US" sz="3200" u="sng" dirty="0"/>
              <a:t>Guidelines for IEEE-SA Meetings</a:t>
            </a:r>
          </a:p>
        </p:txBody>
      </p:sp>
      <p:sp>
        <p:nvSpPr>
          <p:cNvPr id="15363" name="Rectangle 3">
            <a:extLst>
              <a:ext uri="{FF2B5EF4-FFF2-40B4-BE49-F238E27FC236}">
                <a16:creationId xmlns:a16="http://schemas.microsoft.com/office/drawing/2014/main" id="{DD70F209-A088-463E-A33E-F570A44F0607}"/>
              </a:ext>
            </a:extLst>
          </p:cNvPr>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5364" name="Rectangle 4">
            <a:extLst>
              <a:ext uri="{FF2B5EF4-FFF2-40B4-BE49-F238E27FC236}">
                <a16:creationId xmlns:a16="http://schemas.microsoft.com/office/drawing/2014/main" id="{ED8F98C9-BE8B-40FD-8A71-CAC82411B306}"/>
              </a:ext>
            </a:extLst>
          </p:cNvPr>
          <p:cNvSpPr>
            <a:spLocks noChangeArrowheads="1"/>
          </p:cNvSpPr>
          <p:nvPr/>
        </p:nvSpPr>
        <p:spPr bwMode="auto">
          <a:xfrm>
            <a:off x="914400" y="1289050"/>
            <a:ext cx="10439400" cy="51863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630238" indent="-28575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nSpc>
                <a:spcPct val="80000"/>
              </a:lnSpc>
            </a:pPr>
            <a:endParaRPr lang="en-US" altLang="en-US" sz="700" u="sng" dirty="0">
              <a:solidFill>
                <a:srgbClr val="FF0000"/>
              </a:solidFill>
            </a:endParaRPr>
          </a:p>
          <a:p>
            <a:pPr>
              <a:lnSpc>
                <a:spcPct val="80000"/>
              </a:lnSpc>
              <a:spcAft>
                <a:spcPct val="40000"/>
              </a:spcAft>
            </a:pPr>
            <a:r>
              <a:rPr lang="en-US" altLang="en-US" sz="1600" b="1" dirty="0"/>
              <a:t>All IEEE-SA standards meetings shall be conducted in compliance with all applicable laws, including antitrust and competition laws.</a:t>
            </a:r>
          </a:p>
          <a:p>
            <a:pPr>
              <a:lnSpc>
                <a:spcPct val="80000"/>
              </a:lnSpc>
              <a:spcAft>
                <a:spcPct val="40000"/>
              </a:spcAft>
            </a:pPr>
            <a:r>
              <a:rPr lang="en-US" altLang="en-US" sz="1600" b="1" dirty="0"/>
              <a:t>Don’t discuss the interpretation, validity, or essentiality of patents/patent claims. </a:t>
            </a:r>
          </a:p>
          <a:p>
            <a:pPr>
              <a:lnSpc>
                <a:spcPct val="80000"/>
              </a:lnSpc>
              <a:spcAft>
                <a:spcPct val="40000"/>
              </a:spcAft>
            </a:pPr>
            <a:r>
              <a:rPr lang="en-US" altLang="en-US" sz="1600" b="1" dirty="0"/>
              <a:t>Don’t discuss specific license rates, terms, or conditions.</a:t>
            </a:r>
          </a:p>
          <a:p>
            <a:pPr lvl="1">
              <a:lnSpc>
                <a:spcPct val="80000"/>
              </a:lnSpc>
              <a:spcAft>
                <a:spcPct val="40000"/>
              </a:spcAft>
            </a:pPr>
            <a:r>
              <a:rPr lang="en-US" altLang="en-US" sz="1300" dirty="0"/>
              <a:t>Relative costs, including licensing costs of essential patent claims, of different technical approaches may be discussed in standards development meetings. </a:t>
            </a:r>
          </a:p>
          <a:p>
            <a:pPr lvl="2">
              <a:lnSpc>
                <a:spcPct val="80000"/>
              </a:lnSpc>
              <a:spcAft>
                <a:spcPct val="40000"/>
              </a:spcAft>
            </a:pPr>
            <a:r>
              <a:rPr lang="en-GB" altLang="en-US" sz="1300" dirty="0"/>
              <a:t>Technical considerations remain primary focus</a:t>
            </a:r>
            <a:endParaRPr lang="en-US" altLang="en-US" sz="1300" dirty="0"/>
          </a:p>
          <a:p>
            <a:pPr>
              <a:lnSpc>
                <a:spcPct val="80000"/>
              </a:lnSpc>
              <a:spcAft>
                <a:spcPct val="40000"/>
              </a:spcAft>
            </a:pPr>
            <a:r>
              <a:rPr lang="en-US" altLang="en-US" sz="1600" b="1" dirty="0"/>
              <a:t>Don’t discuss or engage in the fixing of product prices, allocation of customers, or division of sales markets.</a:t>
            </a:r>
          </a:p>
          <a:p>
            <a:pPr>
              <a:lnSpc>
                <a:spcPct val="80000"/>
              </a:lnSpc>
              <a:spcAft>
                <a:spcPct val="40000"/>
              </a:spcAft>
            </a:pPr>
            <a:r>
              <a:rPr lang="en-US" altLang="en-US" sz="1600" b="1" dirty="0"/>
              <a:t>Don’t discuss the status or substance of ongoing or threatened litigation.</a:t>
            </a:r>
          </a:p>
          <a:p>
            <a:pPr>
              <a:lnSpc>
                <a:spcPct val="80000"/>
              </a:lnSpc>
              <a:spcAft>
                <a:spcPct val="40000"/>
              </a:spcAft>
            </a:pPr>
            <a:r>
              <a:rPr lang="en-US" altLang="en-US" sz="1600" b="1" dirty="0"/>
              <a:t>Don’t be silent if inappropriate topics are discussed… do formally object.</a:t>
            </a:r>
          </a:p>
          <a:p>
            <a:pPr algn="ctr">
              <a:lnSpc>
                <a:spcPct val="80000"/>
              </a:lnSpc>
              <a:buFont typeface="Monotype Sorts" pitchFamily="2" charset="2"/>
              <a:buNone/>
            </a:pPr>
            <a:r>
              <a:rPr lang="en-US" altLang="en-US" sz="1000" b="1" dirty="0"/>
              <a:t>---------------------------------------------------------------   </a:t>
            </a:r>
          </a:p>
          <a:p>
            <a:pPr algn="ctr">
              <a:lnSpc>
                <a:spcPct val="80000"/>
              </a:lnSpc>
              <a:buFont typeface="Monotype Sorts" pitchFamily="2" charset="2"/>
              <a:buNone/>
            </a:pPr>
            <a:r>
              <a:rPr lang="en-US" altLang="en-US" sz="1200" b="1" dirty="0"/>
              <a:t>If you have questions, contact the IEEE-SA Standards Board Patent Committee Administrator at patcom@ieee.org or visit http://standards.ieee.org/about/sasb/patcom/index.html </a:t>
            </a:r>
            <a:br>
              <a:rPr lang="en-US" altLang="en-US" sz="1200" b="1" dirty="0"/>
            </a:br>
            <a:endParaRPr lang="en-US" altLang="en-US" sz="1200" b="1" dirty="0"/>
          </a:p>
          <a:p>
            <a:pPr algn="ctr">
              <a:lnSpc>
                <a:spcPct val="80000"/>
              </a:lnSpc>
              <a:buFont typeface="Monotype Sorts" pitchFamily="2" charset="2"/>
              <a:buNone/>
            </a:pPr>
            <a:r>
              <a:rPr lang="en-US" altLang="en-US" sz="1200" b="1" dirty="0"/>
              <a:t>See </a:t>
            </a:r>
            <a:r>
              <a:rPr lang="en-US" altLang="en-US" sz="1200" b="1" i="1" dirty="0"/>
              <a:t>IEEE-SA Standards Board Operations Manual</a:t>
            </a:r>
            <a:r>
              <a:rPr lang="en-US" altLang="en-US" sz="1200" b="1" dirty="0"/>
              <a:t>, clause 5.3.10 and </a:t>
            </a:r>
            <a:r>
              <a:rPr lang="en-GB" altLang="en-US" sz="1200" b="1" dirty="0"/>
              <a:t>“Promoting Competition and Innovation: What You Need to Know about the IEEE Standards Association's Antitrust and Competition Policy”</a:t>
            </a:r>
            <a:r>
              <a:rPr lang="en-US" altLang="en-US" sz="1200" b="1" dirty="0"/>
              <a:t> for more details.</a:t>
            </a:r>
          </a:p>
          <a:p>
            <a:pPr algn="ctr">
              <a:lnSpc>
                <a:spcPct val="80000"/>
              </a:lnSpc>
              <a:buFont typeface="Monotype Sorts" pitchFamily="2" charset="2"/>
              <a:buNone/>
            </a:pPr>
            <a:endParaRPr lang="en-US" altLang="en-US" sz="1200" b="1" dirty="0"/>
          </a:p>
          <a:p>
            <a:pPr algn="ctr">
              <a:lnSpc>
                <a:spcPct val="80000"/>
              </a:lnSpc>
              <a:buFont typeface="Monotype Sorts" pitchFamily="2" charset="2"/>
              <a:buNone/>
            </a:pPr>
            <a:r>
              <a:rPr lang="en-US" altLang="en-US" sz="1200" b="1" dirty="0"/>
              <a:t>This slide set is available </a:t>
            </a:r>
            <a:br>
              <a:rPr lang="en-US" altLang="en-US" sz="1200" b="1" dirty="0"/>
            </a:br>
            <a:r>
              <a:rPr lang="en-US" altLang="en-US" sz="1200" b="1" dirty="0"/>
              <a:t>at https://development.standards.ieee.org/myproject/Public/mytools/mob/preparslides.ppt</a:t>
            </a:r>
          </a:p>
        </p:txBody>
      </p:sp>
      <p:sp>
        <p:nvSpPr>
          <p:cNvPr id="5" name="Text Box 2">
            <a:extLst>
              <a:ext uri="{FF2B5EF4-FFF2-40B4-BE49-F238E27FC236}">
                <a16:creationId xmlns:a16="http://schemas.microsoft.com/office/drawing/2014/main" id="{393A7522-E90A-4EC2-98FF-C738C6211D64}"/>
              </a:ext>
            </a:extLst>
          </p:cNvPr>
          <p:cNvSpPr txBox="1">
            <a:spLocks noChangeArrowheads="1"/>
          </p:cNvSpPr>
          <p:nvPr/>
        </p:nvSpPr>
        <p:spPr bwMode="auto">
          <a:xfrm>
            <a:off x="7667628" y="6475416"/>
            <a:ext cx="2398713" cy="1809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b="1">
                <a:solidFill>
                  <a:schemeClr val="tx1"/>
                </a:solidFill>
                <a:latin typeface="Times New Roman" panose="02020603050405020304" pitchFamily="18" charset="0"/>
              </a:defRPr>
            </a:lvl1pPr>
            <a:lvl2pPr marL="742950" indent="-28575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chemeClr val="tx1"/>
                </a:solidFill>
                <a:latin typeface="Times New Roman" panose="02020603050405020304" pitchFamily="18" charset="0"/>
              </a:defRPr>
            </a:lvl2pPr>
            <a:lvl3pPr marL="1143000" indent="-22860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tx1"/>
                </a:solidFill>
                <a:latin typeface="Times New Roman" panose="02020603050405020304" pitchFamily="18" charset="0"/>
              </a:defRPr>
            </a:lvl3pPr>
            <a:lvl4pPr marL="1600200" indent="-22860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4pPr>
            <a:lvl5pPr marL="2057400" indent="-22860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9pPr>
          </a:lstStyle>
          <a:p>
            <a:pPr algn="r">
              <a:spcBef>
                <a:spcPct val="0"/>
              </a:spcBef>
              <a:buFontTx/>
              <a:buNone/>
            </a:pPr>
            <a:r>
              <a:rPr lang="en-US" altLang="en-US" sz="1200" b="0">
                <a:solidFill>
                  <a:srgbClr val="000000"/>
                </a:solidFill>
                <a:ea typeface="MS Gothic" panose="020B0609070205080204" pitchFamily="49" charset="-128"/>
              </a:rPr>
              <a:t>IEEE 802 Executive Committee</a:t>
            </a:r>
          </a:p>
        </p:txBody>
      </p:sp>
    </p:spTree>
    <p:extLst>
      <p:ext uri="{BB962C8B-B14F-4D97-AF65-F5344CB8AC3E}">
        <p14:creationId xmlns:p14="http://schemas.microsoft.com/office/powerpoint/2010/main" val="301390320"/>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idx="12"/>
          </p:nvPr>
        </p:nvSpPr>
        <p:spPr/>
        <p:txBody>
          <a:bodyPr/>
          <a:lstStyle/>
          <a:p>
            <a:fld id="{A3979A82-1A5E-4C7B-AFC0-111CA6C3130A}" type="slidenum">
              <a:rPr lang="en-US" altLang="en-US" smtClean="0"/>
              <a:pPr/>
              <a:t>5</a:t>
            </a:fld>
            <a:endParaRPr lang="en-US" altLang="en-US"/>
          </a:p>
        </p:txBody>
      </p:sp>
    </p:spTree>
    <p:extLst>
      <p:ext uri="{BB962C8B-B14F-4D97-AF65-F5344CB8AC3E}">
        <p14:creationId xmlns:p14="http://schemas.microsoft.com/office/powerpoint/2010/main" val="346465004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600200"/>
            <a:ext cx="10361084" cy="4953000"/>
          </a:xfrm>
        </p:spPr>
        <p:txBody>
          <a:bodyPr>
            <a:normAutofit fontScale="85000" lnSpcReduction="10000"/>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idx="12"/>
          </p:nvPr>
        </p:nvSpPr>
        <p:spPr/>
        <p:txBody>
          <a:bodyPr/>
          <a:lstStyle/>
          <a:p>
            <a:fld id="{A3979A82-1A5E-4C7B-AFC0-111CA6C3130A}" type="slidenum">
              <a:rPr lang="en-US" altLang="en-US" smtClean="0"/>
              <a:pPr/>
              <a:t>6</a:t>
            </a:fld>
            <a:endParaRPr lang="en-US" altLang="en-US"/>
          </a:p>
        </p:txBody>
      </p:sp>
    </p:spTree>
    <p:extLst>
      <p:ext uri="{BB962C8B-B14F-4D97-AF65-F5344CB8AC3E}">
        <p14:creationId xmlns:p14="http://schemas.microsoft.com/office/powerpoint/2010/main" val="131171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5">
                    <a:lumMod val="50000"/>
                  </a:schemeClr>
                </a:solidFill>
              </a:rPr>
              <a:t>Participant behavior in IEEE-SA activities is guided</a:t>
            </a:r>
            <a:br>
              <a:rPr lang="en-US" dirty="0">
                <a:solidFill>
                  <a:schemeClr val="accent5">
                    <a:lumMod val="50000"/>
                  </a:schemeClr>
                </a:solidFill>
              </a:rPr>
            </a:br>
            <a:r>
              <a:rPr lang="en-US" dirty="0">
                <a:solidFill>
                  <a:schemeClr val="accent5">
                    <a:lumMod val="50000"/>
                  </a:schemeClr>
                </a:solidFill>
              </a:rPr>
              <a:t>by the IEEE Codes of Ethics &amp; Conduct</a:t>
            </a:r>
          </a:p>
        </p:txBody>
      </p:sp>
      <p:sp>
        <p:nvSpPr>
          <p:cNvPr id="3" name="Content Placeholder 2"/>
          <p:cNvSpPr>
            <a:spLocks noGrp="1"/>
          </p:cNvSpPr>
          <p:nvPr>
            <p:ph idx="1"/>
          </p:nvPr>
        </p:nvSpPr>
        <p:spPr>
          <a:xfrm>
            <a:off x="914400" y="1981200"/>
            <a:ext cx="10363200" cy="4419600"/>
          </a:xfrm>
        </p:spPr>
        <p:txBody>
          <a:bodyPr>
            <a:normAutofit fontScale="92500" lnSpcReduction="20000"/>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dirty="0"/>
              <a:t>Uphold the highest standards of integrity, responsible behavior, and ethical and professional conduct</a:t>
            </a:r>
          </a:p>
          <a:p>
            <a:pPr lvl="1">
              <a:buFont typeface="Arial" panose="020B0604020202020204" pitchFamily="34" charset="0"/>
              <a:buChar char="•"/>
            </a:pPr>
            <a:r>
              <a:rPr lang="en-US" sz="1800" dirty="0"/>
              <a:t>Treat people fairly and with respect, to not engage in harassment, discrimination, or retaliation, and to protect people's privacy.</a:t>
            </a:r>
          </a:p>
          <a:p>
            <a:pPr lvl="1">
              <a:buFont typeface="Arial" panose="020B0604020202020204" pitchFamily="34" charset="0"/>
              <a:buChar char="•"/>
            </a:pPr>
            <a:r>
              <a:rPr lang="en-US" sz="1800"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5">
                    <a:lumMod val="50000"/>
                  </a:schemeClr>
                </a:solidFill>
              </a:rPr>
              <a:t>Participants in the IEEE-SA “individual process” shall</a:t>
            </a:r>
            <a:br>
              <a:rPr lang="en-US" dirty="0">
                <a:solidFill>
                  <a:schemeClr val="accent5">
                    <a:lumMod val="50000"/>
                  </a:schemeClr>
                </a:solidFill>
              </a:rPr>
            </a:br>
            <a:r>
              <a:rPr lang="en-US" dirty="0">
                <a:solidFill>
                  <a:schemeClr val="accent5">
                    <a:lumMod val="50000"/>
                  </a:schemeClr>
                </a:solidFill>
              </a:rPr>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Tree>
    <p:extLst>
      <p:ext uri="{BB962C8B-B14F-4D97-AF65-F5344CB8AC3E}">
        <p14:creationId xmlns:p14="http://schemas.microsoft.com/office/powerpoint/2010/main" val="134370586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5">
                    <a:lumMod val="50000"/>
                  </a:schemeClr>
                </a:solidFill>
              </a:rPr>
              <a:t>IEEE-SA standards activities shall allow the fair &amp;</a:t>
            </a:r>
            <a:br>
              <a:rPr lang="en-US" dirty="0">
                <a:solidFill>
                  <a:schemeClr val="accent5">
                    <a:lumMod val="50000"/>
                  </a:schemeClr>
                </a:solidFill>
              </a:rPr>
            </a:br>
            <a:r>
              <a:rPr lang="en-US" dirty="0">
                <a:solidFill>
                  <a:schemeClr val="accent5">
                    <a:lumMod val="50000"/>
                  </a:schemeClr>
                </a:solidFill>
              </a:rPr>
              <a:t>equitable consideration of all viewpoints</a:t>
            </a:r>
          </a:p>
        </p:txBody>
      </p:sp>
      <p:sp>
        <p:nvSpPr>
          <p:cNvPr id="3" name="Content Placeholder 2"/>
          <p:cNvSpPr>
            <a:spLocks noGrp="1"/>
          </p:cNvSpPr>
          <p:nvPr>
            <p:ph idx="1"/>
          </p:nvPr>
        </p:nvSpPr>
        <p:spPr>
          <a:xfrm>
            <a:off x="914400" y="1981200"/>
            <a:ext cx="10363200" cy="4419600"/>
          </a:xfrm>
        </p:spPr>
        <p:txBody>
          <a:bodyPr>
            <a:normAutofit fontScale="85000" lnSpcReduction="10000"/>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Tree>
    <p:extLst>
      <p:ext uri="{BB962C8B-B14F-4D97-AF65-F5344CB8AC3E}">
        <p14:creationId xmlns:p14="http://schemas.microsoft.com/office/powerpoint/2010/main" val="969542746"/>
      </p:ext>
    </p:extLst>
  </p:cSld>
  <p:clrMapOvr>
    <a:masterClrMapping/>
  </p:clrMapOvr>
</p:sld>
</file>

<file path=ppt/theme/theme1.xml><?xml version="1.0" encoding="utf-8"?>
<a:theme xmlns:a="http://schemas.openxmlformats.org/drawingml/2006/main" name="802-24-Theme1">
  <a:themeElements>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24-Theme1" id="{71AA4CE9-9702-411B-A30F-4CFFB88909A4}" vid="{122AA4A9-5C12-4562-9898-C2882640591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802-24-Theme1</Template>
  <TotalTime>38801</TotalTime>
  <Words>2281</Words>
  <Application>Microsoft Office PowerPoint</Application>
  <PresentationFormat>Widescreen</PresentationFormat>
  <Paragraphs>414</Paragraphs>
  <Slides>31</Slides>
  <Notes>2</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31</vt:i4>
      </vt:variant>
    </vt:vector>
  </HeadingPairs>
  <TitlesOfParts>
    <vt:vector size="39" baseType="lpstr">
      <vt:lpstr>Arial</vt:lpstr>
      <vt:lpstr>Arial1</vt:lpstr>
      <vt:lpstr>Calibri</vt:lpstr>
      <vt:lpstr>Helvetica</vt:lpstr>
      <vt:lpstr>Monotype Sorts</vt:lpstr>
      <vt:lpstr>Times New Roman</vt:lpstr>
      <vt:lpstr>Times New Roman1</vt:lpstr>
      <vt:lpstr>802-24-Theme1</vt:lpstr>
      <vt:lpstr>802.24 Vertical Applications TAG</vt:lpstr>
      <vt:lpstr>802.24 Overview</vt:lpstr>
      <vt:lpstr>PowerPoint Presentation</vt:lpstr>
      <vt:lpstr>Guidelines for IEEE-SA Meetings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Administration</vt:lpstr>
      <vt:lpstr>802.24 TAG</vt:lpstr>
      <vt:lpstr>Radio Regulatory Items</vt:lpstr>
      <vt:lpstr>TSN White Paper - https://ieeexplore.ieee.org/abstract/document/8870295</vt:lpstr>
      <vt:lpstr>Liaison Review</vt:lpstr>
      <vt:lpstr>ATIS Liaison – IoT </vt:lpstr>
      <vt:lpstr>ATIS: IOT Categorization</vt:lpstr>
      <vt:lpstr>Licensed Narrowband Amendment 802.16t</vt:lpstr>
      <vt:lpstr>Ad-Hoc working session for PAR Comments</vt:lpstr>
      <vt:lpstr>Wednesday 802.24 TAG</vt:lpstr>
      <vt:lpstr>802.16t PAR Comment Response</vt:lpstr>
      <vt:lpstr>Discussion</vt:lpstr>
      <vt:lpstr>Wednesday 802.24.2 IoT TG</vt:lpstr>
      <vt:lpstr>802.24.2 White Paper</vt:lpstr>
      <vt:lpstr>Building engagement in TG2 IoT</vt:lpstr>
      <vt:lpstr>Single Pair Ethernet white paper</vt:lpstr>
      <vt:lpstr>Thursday 802.24 TAG</vt:lpstr>
      <vt:lpstr>“Low latency” White Paper</vt:lpstr>
      <vt:lpstr>Next Steps</vt:lpstr>
      <vt:lpstr>"IEEE 802 Solutions for Vertical Applications"</vt:lpstr>
      <vt:lpstr>2020 Future TAG Activity Planning</vt:lpstr>
      <vt:lpstr>802.24 TAG closing</vt:lpstr>
    </vt:vector>
  </TitlesOfParts>
  <Company>EPRI</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802.24 Opening Report</dc:title>
  <dc:subject>802.24 Opening Report</dc:subject>
  <dc:creator>Godfrey, Tim</dc:creator>
  <cp:keywords/>
  <dc:description>&lt;doc#&gt;</dc:description>
  <cp:lastModifiedBy>Godfrey, Tim</cp:lastModifiedBy>
  <cp:revision>751</cp:revision>
  <cp:lastPrinted>1998-02-10T13:28:06Z</cp:lastPrinted>
  <dcterms:created xsi:type="dcterms:W3CDTF">2015-05-13T21:49:41Z</dcterms:created>
  <dcterms:modified xsi:type="dcterms:W3CDTF">2019-11-11T19:32:26Z</dcterms:modified>
</cp:coreProperties>
</file>