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7"/>
  </p:notesMasterIdLst>
  <p:handoutMasterIdLst>
    <p:handoutMasterId r:id="rId38"/>
  </p:handoutMasterIdLst>
  <p:sldIdLst>
    <p:sldId id="258" r:id="rId2"/>
    <p:sldId id="500" r:id="rId3"/>
    <p:sldId id="285" r:id="rId4"/>
    <p:sldId id="414" r:id="rId5"/>
    <p:sldId id="283" r:id="rId6"/>
    <p:sldId id="284" r:id="rId7"/>
    <p:sldId id="287" r:id="rId8"/>
    <p:sldId id="288" r:id="rId9"/>
    <p:sldId id="289" r:id="rId10"/>
    <p:sldId id="259" r:id="rId11"/>
    <p:sldId id="270" r:id="rId12"/>
    <p:sldId id="415" r:id="rId13"/>
    <p:sldId id="506" r:id="rId14"/>
    <p:sldId id="495" r:id="rId15"/>
    <p:sldId id="509" r:id="rId16"/>
    <p:sldId id="510" r:id="rId17"/>
    <p:sldId id="421" r:id="rId18"/>
    <p:sldId id="514" r:id="rId19"/>
    <p:sldId id="517" r:id="rId20"/>
    <p:sldId id="518" r:id="rId21"/>
    <p:sldId id="501" r:id="rId22"/>
    <p:sldId id="513" r:id="rId23"/>
    <p:sldId id="515" r:id="rId24"/>
    <p:sldId id="430" r:id="rId25"/>
    <p:sldId id="519" r:id="rId26"/>
    <p:sldId id="512" r:id="rId27"/>
    <p:sldId id="457" r:id="rId28"/>
    <p:sldId id="459" r:id="rId29"/>
    <p:sldId id="507" r:id="rId30"/>
    <p:sldId id="516" r:id="rId31"/>
    <p:sldId id="475" r:id="rId32"/>
    <p:sldId id="488" r:id="rId33"/>
    <p:sldId id="486" r:id="rId34"/>
    <p:sldId id="474" r:id="rId35"/>
    <p:sldId id="391"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85"/>
            <p14:sldId id="414"/>
            <p14:sldId id="283"/>
            <p14:sldId id="284"/>
            <p14:sldId id="287"/>
            <p14:sldId id="288"/>
            <p14:sldId id="289"/>
            <p14:sldId id="259"/>
            <p14:sldId id="270"/>
            <p14:sldId id="415"/>
            <p14:sldId id="506"/>
            <p14:sldId id="495"/>
            <p14:sldId id="509"/>
            <p14:sldId id="510"/>
            <p14:sldId id="421"/>
            <p14:sldId id="514"/>
            <p14:sldId id="517"/>
            <p14:sldId id="518"/>
            <p14:sldId id="501"/>
            <p14:sldId id="513"/>
            <p14:sldId id="515"/>
            <p14:sldId id="430"/>
            <p14:sldId id="519"/>
            <p14:sldId id="512"/>
            <p14:sldId id="457"/>
            <p14:sldId id="459"/>
            <p14:sldId id="507"/>
            <p14:sldId id="516"/>
            <p14:sldId id="475"/>
            <p14:sldId id="488"/>
            <p14:sldId id="48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4" autoAdjust="0"/>
    <p:restoredTop sz="94099" autoAdjust="0"/>
  </p:normalViewPr>
  <p:slideViewPr>
    <p:cSldViewPr>
      <p:cViewPr varScale="1">
        <p:scale>
          <a:sx n="122" d="100"/>
          <a:sy n="122" d="100"/>
        </p:scale>
        <p:origin x="183" y="6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802.24-19-0032r3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eeexplore.ieee.org/abstract/document/887029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access.atis.org/apps/group_public/download.php/49200/ATIS-I-0000075.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2" Type="http://schemas.openxmlformats.org/officeDocument/2006/relationships/hyperlink" Target="https://mentor.ieee.org/802.24/dcn/19/24-19-0017-01-0000-ieee-802-solutions-for-vertical-application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2019</a:t>
            </a:r>
          </a:p>
          <a:p>
            <a:endParaRPr lang="en-US" dirty="0"/>
          </a:p>
          <a:p>
            <a:r>
              <a:rPr lang="en-US" dirty="0"/>
              <a:t>Waikoloa, Hawaii</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September TAG minutes</a:t>
            </a:r>
          </a:p>
          <a:p>
            <a:pPr lvl="1"/>
            <a:r>
              <a:rPr lang="en-US" dirty="0"/>
              <a:t>802.24-19-27r0</a:t>
            </a:r>
          </a:p>
          <a:p>
            <a:pPr lvl="1"/>
            <a:endParaRPr lang="en-US" dirty="0"/>
          </a:p>
          <a:p>
            <a:pPr lvl="1"/>
            <a:r>
              <a:rPr lang="en-US" dirty="0"/>
              <a:t>Teleconference Minutes</a:t>
            </a:r>
          </a:p>
          <a:p>
            <a:pPr lvl="2"/>
            <a:r>
              <a:rPr lang="en-US" dirty="0"/>
              <a:t>802.24-19-0028r0	Minutes of October 1 Teleconference</a:t>
            </a:r>
          </a:p>
          <a:p>
            <a:pPr lvl="2"/>
            <a:endParaRPr lang="en-US" dirty="0"/>
          </a:p>
          <a:p>
            <a:pPr lvl="1"/>
            <a:endParaRPr lang="en-US" dirty="0"/>
          </a:p>
          <a:p>
            <a:pPr lvl="1"/>
            <a:endParaRPr lang="en-US" dirty="0"/>
          </a:p>
          <a:p>
            <a:r>
              <a:rPr lang="en-US" dirty="0"/>
              <a:t>TAG Action Items from September:</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Anything from WRC-19 for critical infrastructure</a:t>
            </a:r>
          </a:p>
          <a:p>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12</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682174"/>
          </a:xfrm>
        </p:spPr>
        <p:txBody>
          <a:bodyPr/>
          <a:lstStyle/>
          <a:p>
            <a:r>
              <a:rPr lang="en-US" dirty="0"/>
              <a:t>TSN White Paper - </a:t>
            </a:r>
            <a:r>
              <a:rPr lang="en-US" sz="2000" dirty="0">
                <a:hlinkClick r:id="rId2"/>
              </a:rPr>
              <a:t>https://ieeexplore.ieee.org/abstract/document/8870295</a:t>
            </a:r>
            <a:endParaRPr lang="en-US" dirty="0"/>
          </a:p>
        </p:txBody>
      </p:sp>
      <p:sp>
        <p:nvSpPr>
          <p:cNvPr id="3" name="Content Placeholder 2"/>
          <p:cNvSpPr>
            <a:spLocks noGrp="1"/>
          </p:cNvSpPr>
          <p:nvPr>
            <p:ph idx="1"/>
          </p:nvPr>
        </p:nvSpPr>
        <p:spPr>
          <a:xfrm>
            <a:off x="914400" y="1981200"/>
            <a:ext cx="3200400" cy="4114800"/>
          </a:xfrm>
        </p:spPr>
        <p:txBody>
          <a:bodyPr/>
          <a:lstStyle/>
          <a:p>
            <a:r>
              <a:rPr lang="en-US" dirty="0"/>
              <a:t>Published</a:t>
            </a:r>
            <a:br>
              <a:rPr lang="en-US" dirty="0"/>
            </a:br>
            <a:r>
              <a:rPr lang="en-US" dirty="0"/>
              <a:t>October 16</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pic>
        <p:nvPicPr>
          <p:cNvPr id="6" name="Picture 5">
            <a:extLst>
              <a:ext uri="{FF2B5EF4-FFF2-40B4-BE49-F238E27FC236}">
                <a16:creationId xmlns:a16="http://schemas.microsoft.com/office/drawing/2014/main" id="{CA0EDA0F-E902-410B-BF87-352C6D1D9B70}"/>
              </a:ext>
            </a:extLst>
          </p:cNvPr>
          <p:cNvPicPr>
            <a:picLocks noChangeAspect="1"/>
          </p:cNvPicPr>
          <p:nvPr/>
        </p:nvPicPr>
        <p:blipFill>
          <a:blip r:embed="rId3"/>
          <a:stretch>
            <a:fillRect/>
          </a:stretch>
        </p:blipFill>
        <p:spPr>
          <a:xfrm>
            <a:off x="4191000" y="1344979"/>
            <a:ext cx="7934726" cy="5130434"/>
          </a:xfrm>
          <a:prstGeom prst="rect">
            <a:avLst/>
          </a:prstGeom>
        </p:spPr>
      </p:pic>
    </p:spTree>
    <p:extLst>
      <p:ext uri="{BB962C8B-B14F-4D97-AF65-F5344CB8AC3E}">
        <p14:creationId xmlns:p14="http://schemas.microsoft.com/office/powerpoint/2010/main" val="115827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E2C6-778F-4691-A973-90EEFA56E2B3}"/>
              </a:ext>
            </a:extLst>
          </p:cNvPr>
          <p:cNvSpPr>
            <a:spLocks noGrp="1"/>
          </p:cNvSpPr>
          <p:nvPr>
            <p:ph type="title"/>
          </p:nvPr>
        </p:nvSpPr>
        <p:spPr/>
        <p:txBody>
          <a:bodyPr/>
          <a:lstStyle/>
          <a:p>
            <a:r>
              <a:rPr lang="en-US" dirty="0"/>
              <a:t>ATIS Liaison – IoT </a:t>
            </a:r>
          </a:p>
        </p:txBody>
      </p:sp>
      <p:sp>
        <p:nvSpPr>
          <p:cNvPr id="3" name="Content Placeholder 2">
            <a:extLst>
              <a:ext uri="{FF2B5EF4-FFF2-40B4-BE49-F238E27FC236}">
                <a16:creationId xmlns:a16="http://schemas.microsoft.com/office/drawing/2014/main" id="{A87B9AE9-9537-4452-948C-1BE9C9BCD234}"/>
              </a:ext>
            </a:extLst>
          </p:cNvPr>
          <p:cNvSpPr>
            <a:spLocks noGrp="1"/>
          </p:cNvSpPr>
          <p:nvPr>
            <p:ph idx="1"/>
          </p:nvPr>
        </p:nvSpPr>
        <p:spPr>
          <a:xfrm>
            <a:off x="914400" y="1981200"/>
            <a:ext cx="10820400" cy="4114800"/>
          </a:xfrm>
        </p:spPr>
        <p:txBody>
          <a:bodyPr>
            <a:normAutofit fontScale="70000" lnSpcReduction="20000"/>
          </a:bodyPr>
          <a:lstStyle/>
          <a:p>
            <a:r>
              <a:rPr lang="en-US" dirty="0"/>
              <a:t>802.24 contributed to this document</a:t>
            </a:r>
          </a:p>
          <a:p>
            <a:endParaRPr lang="en-US" dirty="0"/>
          </a:p>
          <a:p>
            <a:r>
              <a:rPr lang="en-US" dirty="0"/>
              <a:t>ATIS welcomes comments and feedback on the final </a:t>
            </a:r>
            <a:r>
              <a:rPr lang="en-US" u="sng" dirty="0">
                <a:hlinkClick r:id="rId2"/>
              </a:rPr>
              <a:t>https://access.atis.org/apps/group_public/download.php/49200/ATIS-I-0000075.pdf</a:t>
            </a:r>
            <a:endParaRPr lang="en-US" u="sng" dirty="0"/>
          </a:p>
          <a:p>
            <a:endParaRPr lang="en-US" u="sng" dirty="0"/>
          </a:p>
          <a:p>
            <a:r>
              <a:rPr lang="en-US" dirty="0"/>
              <a:t>Initial observations</a:t>
            </a:r>
          </a:p>
          <a:p>
            <a:pPr lvl="1"/>
            <a:r>
              <a:rPr lang="en-US" dirty="0"/>
              <a:t>Almost entirely 3GPP focused – not surprising given that ATIS is an organizational partner of 3GPP </a:t>
            </a:r>
          </a:p>
          <a:p>
            <a:pPr lvl="1"/>
            <a:r>
              <a:rPr lang="en-US" dirty="0"/>
              <a:t>The terms “IEEE” and “802” do not appear anywhere in the document</a:t>
            </a:r>
          </a:p>
          <a:p>
            <a:pPr lvl="1"/>
            <a:r>
              <a:rPr lang="en-US" dirty="0"/>
              <a:t>Wi-Fi is mentioned. Wi-SUN is not. </a:t>
            </a:r>
          </a:p>
          <a:p>
            <a:endParaRPr lang="en-US" dirty="0"/>
          </a:p>
          <a:p>
            <a:r>
              <a:rPr lang="en-US" dirty="0"/>
              <a:t>Note the final title: </a:t>
            </a:r>
          </a:p>
          <a:p>
            <a:pPr lvl="1"/>
            <a:r>
              <a:rPr lang="en-US" dirty="0"/>
              <a:t>IOT Categorization: Exploring the Need for Standardizing Additional Network Slices</a:t>
            </a:r>
          </a:p>
        </p:txBody>
      </p:sp>
      <p:sp>
        <p:nvSpPr>
          <p:cNvPr id="4" name="Footer Placeholder 3">
            <a:extLst>
              <a:ext uri="{FF2B5EF4-FFF2-40B4-BE49-F238E27FC236}">
                <a16:creationId xmlns:a16="http://schemas.microsoft.com/office/drawing/2014/main" id="{FC436379-8EAE-40D3-B982-EFB69B9EAEA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57D2378-72F1-4E31-B753-BEF1E9900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3449521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21F0-3F01-42DB-B4FF-34D64A968205}"/>
              </a:ext>
            </a:extLst>
          </p:cNvPr>
          <p:cNvSpPr>
            <a:spLocks noGrp="1"/>
          </p:cNvSpPr>
          <p:nvPr>
            <p:ph type="title"/>
          </p:nvPr>
        </p:nvSpPr>
        <p:spPr/>
        <p:txBody>
          <a:bodyPr/>
          <a:lstStyle/>
          <a:p>
            <a:r>
              <a:rPr lang="en-US" dirty="0"/>
              <a:t>ATIS: IOT Categorization</a:t>
            </a:r>
          </a:p>
        </p:txBody>
      </p:sp>
      <p:sp>
        <p:nvSpPr>
          <p:cNvPr id="3" name="Content Placeholder 2">
            <a:extLst>
              <a:ext uri="{FF2B5EF4-FFF2-40B4-BE49-F238E27FC236}">
                <a16:creationId xmlns:a16="http://schemas.microsoft.com/office/drawing/2014/main" id="{D6C418D3-F887-4745-BF1D-8BCA904ABC6D}"/>
              </a:ext>
            </a:extLst>
          </p:cNvPr>
          <p:cNvSpPr>
            <a:spLocks noGrp="1"/>
          </p:cNvSpPr>
          <p:nvPr>
            <p:ph idx="1"/>
          </p:nvPr>
        </p:nvSpPr>
        <p:spPr>
          <a:xfrm>
            <a:off x="457200" y="1752600"/>
            <a:ext cx="4886324" cy="4419600"/>
          </a:xfrm>
        </p:spPr>
        <p:txBody>
          <a:bodyPr/>
          <a:lstStyle/>
          <a:p>
            <a:r>
              <a:rPr lang="en-US" dirty="0"/>
              <a:t>New Slice Proposed:</a:t>
            </a:r>
          </a:p>
          <a:p>
            <a:pPr lvl="1"/>
            <a:r>
              <a:rPr lang="en-US" dirty="0"/>
              <a:t>Sounds like 802.1 TSN?</a:t>
            </a:r>
          </a:p>
          <a:p>
            <a:pPr lvl="1"/>
            <a:endParaRPr lang="en-US" dirty="0"/>
          </a:p>
        </p:txBody>
      </p:sp>
      <p:sp>
        <p:nvSpPr>
          <p:cNvPr id="4" name="Footer Placeholder 3">
            <a:extLst>
              <a:ext uri="{FF2B5EF4-FFF2-40B4-BE49-F238E27FC236}">
                <a16:creationId xmlns:a16="http://schemas.microsoft.com/office/drawing/2014/main" id="{71521EB7-4823-49D8-8A30-D7C18921AC8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69CCAD7-DCDD-4D5A-A39E-021E383BE5D8}"/>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pic>
        <p:nvPicPr>
          <p:cNvPr id="7" name="Picture 6">
            <a:extLst>
              <a:ext uri="{FF2B5EF4-FFF2-40B4-BE49-F238E27FC236}">
                <a16:creationId xmlns:a16="http://schemas.microsoft.com/office/drawing/2014/main" id="{6DA70E37-DB63-4819-8046-46B46D4C6D08}"/>
              </a:ext>
            </a:extLst>
          </p:cNvPr>
          <p:cNvPicPr>
            <a:picLocks noChangeAspect="1"/>
          </p:cNvPicPr>
          <p:nvPr/>
        </p:nvPicPr>
        <p:blipFill>
          <a:blip r:embed="rId2"/>
          <a:stretch>
            <a:fillRect/>
          </a:stretch>
        </p:blipFill>
        <p:spPr>
          <a:xfrm>
            <a:off x="5343524" y="1666159"/>
            <a:ext cx="6181725" cy="886378"/>
          </a:xfrm>
          <a:prstGeom prst="rect">
            <a:avLst/>
          </a:prstGeom>
        </p:spPr>
      </p:pic>
      <p:pic>
        <p:nvPicPr>
          <p:cNvPr id="9" name="Picture 8">
            <a:extLst>
              <a:ext uri="{FF2B5EF4-FFF2-40B4-BE49-F238E27FC236}">
                <a16:creationId xmlns:a16="http://schemas.microsoft.com/office/drawing/2014/main" id="{AA7C9499-98EE-4D3C-A688-B4798519632A}"/>
              </a:ext>
            </a:extLst>
          </p:cNvPr>
          <p:cNvPicPr>
            <a:picLocks noChangeAspect="1"/>
          </p:cNvPicPr>
          <p:nvPr/>
        </p:nvPicPr>
        <p:blipFill>
          <a:blip r:embed="rId3"/>
          <a:stretch>
            <a:fillRect/>
          </a:stretch>
        </p:blipFill>
        <p:spPr>
          <a:xfrm>
            <a:off x="5257800" y="2278570"/>
            <a:ext cx="6353174" cy="4192489"/>
          </a:xfrm>
          <a:prstGeom prst="rect">
            <a:avLst/>
          </a:prstGeom>
        </p:spPr>
      </p:pic>
    </p:spTree>
    <p:extLst>
      <p:ext uri="{BB962C8B-B14F-4D97-AF65-F5344CB8AC3E}">
        <p14:creationId xmlns:p14="http://schemas.microsoft.com/office/powerpoint/2010/main" val="3218453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B50F3-8919-47E1-A91D-D3AEE58B2555}"/>
              </a:ext>
            </a:extLst>
          </p:cNvPr>
          <p:cNvSpPr>
            <a:spLocks noGrp="1"/>
          </p:cNvSpPr>
          <p:nvPr>
            <p:ph type="title"/>
          </p:nvPr>
        </p:nvSpPr>
        <p:spPr/>
        <p:txBody>
          <a:bodyPr/>
          <a:lstStyle/>
          <a:p>
            <a:r>
              <a:rPr lang="en-US" dirty="0"/>
              <a:t>Licensed Narrowband Amendment 802.16t</a:t>
            </a:r>
          </a:p>
        </p:txBody>
      </p:sp>
      <p:sp>
        <p:nvSpPr>
          <p:cNvPr id="3" name="Content Placeholder 2">
            <a:extLst>
              <a:ext uri="{FF2B5EF4-FFF2-40B4-BE49-F238E27FC236}">
                <a16:creationId xmlns:a16="http://schemas.microsoft.com/office/drawing/2014/main" id="{106FA3A4-B02D-4A4B-B430-218560874267}"/>
              </a:ext>
            </a:extLst>
          </p:cNvPr>
          <p:cNvSpPr>
            <a:spLocks noGrp="1"/>
          </p:cNvSpPr>
          <p:nvPr>
            <p:ph idx="1"/>
          </p:nvPr>
        </p:nvSpPr>
        <p:spPr/>
        <p:txBody>
          <a:bodyPr>
            <a:normAutofit fontScale="92500" lnSpcReduction="10000"/>
          </a:bodyPr>
          <a:lstStyle/>
          <a:p>
            <a:r>
              <a:rPr lang="en-US" dirty="0"/>
              <a:t>802.24 has conducted teleconferences to develop this PAR and CSD</a:t>
            </a:r>
          </a:p>
          <a:p>
            <a:endParaRPr lang="en-US" dirty="0"/>
          </a:p>
          <a:p>
            <a:r>
              <a:rPr lang="en-US" dirty="0"/>
              <a:t>PAR: 802.24-19-0029r5</a:t>
            </a:r>
          </a:p>
          <a:p>
            <a:r>
              <a:rPr lang="en-US" dirty="0"/>
              <a:t>CSD: 802.24-19-0030r1</a:t>
            </a:r>
          </a:p>
          <a:p>
            <a:endParaRPr lang="en-US" dirty="0"/>
          </a:p>
          <a:p>
            <a:r>
              <a:rPr lang="en-US" dirty="0"/>
              <a:t>PAR Presentation Document with EC Motion</a:t>
            </a:r>
          </a:p>
          <a:p>
            <a:pPr lvl="1"/>
            <a:r>
              <a:rPr lang="en-US" dirty="0"/>
              <a:t>802.24-19-0033r1</a:t>
            </a:r>
          </a:p>
        </p:txBody>
      </p:sp>
      <p:sp>
        <p:nvSpPr>
          <p:cNvPr id="4" name="Footer Placeholder 3">
            <a:extLst>
              <a:ext uri="{FF2B5EF4-FFF2-40B4-BE49-F238E27FC236}">
                <a16:creationId xmlns:a16="http://schemas.microsoft.com/office/drawing/2014/main" id="{E529B9C3-CC1A-4D1F-99BE-C32E01784575}"/>
              </a:ext>
            </a:extLst>
          </p:cNvPr>
          <p:cNvSpPr>
            <a:spLocks noGrp="1"/>
          </p:cNvSpPr>
          <p:nvPr>
            <p:ph type="ftr" sz="quarter" idx="10"/>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Tim Godfrey, EPRI</a:t>
            </a:r>
          </a:p>
        </p:txBody>
      </p:sp>
      <p:sp>
        <p:nvSpPr>
          <p:cNvPr id="5" name="Slide Number Placeholder 4">
            <a:extLst>
              <a:ext uri="{FF2B5EF4-FFF2-40B4-BE49-F238E27FC236}">
                <a16:creationId xmlns:a16="http://schemas.microsoft.com/office/drawing/2014/main" id="{4863862E-F15E-4662-A8AF-F6ED9C804C0C}"/>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17</a:t>
            </a:fld>
            <a:endParaRPr lang="en-GB" altLang="en-US"/>
          </a:p>
        </p:txBody>
      </p:sp>
    </p:spTree>
    <p:extLst>
      <p:ext uri="{BB962C8B-B14F-4D97-AF65-F5344CB8AC3E}">
        <p14:creationId xmlns:p14="http://schemas.microsoft.com/office/powerpoint/2010/main" val="2443314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4CBF-4EF3-425B-BAD3-64B9A3753726}"/>
              </a:ext>
            </a:extLst>
          </p:cNvPr>
          <p:cNvSpPr>
            <a:spLocks noGrp="1"/>
          </p:cNvSpPr>
          <p:nvPr>
            <p:ph type="title"/>
          </p:nvPr>
        </p:nvSpPr>
        <p:spPr/>
        <p:txBody>
          <a:bodyPr/>
          <a:lstStyle/>
          <a:p>
            <a:r>
              <a:rPr lang="en-US" dirty="0"/>
              <a:t>Ad-Hoc working session for PAR Comments</a:t>
            </a:r>
          </a:p>
        </p:txBody>
      </p:sp>
      <p:sp>
        <p:nvSpPr>
          <p:cNvPr id="3" name="Content Placeholder 2">
            <a:extLst>
              <a:ext uri="{FF2B5EF4-FFF2-40B4-BE49-F238E27FC236}">
                <a16:creationId xmlns:a16="http://schemas.microsoft.com/office/drawing/2014/main" id="{B0C70461-9B0D-4EFC-B2C4-20C8EC364CF3}"/>
              </a:ext>
            </a:extLst>
          </p:cNvPr>
          <p:cNvSpPr>
            <a:spLocks noGrp="1"/>
          </p:cNvSpPr>
          <p:nvPr>
            <p:ph idx="1"/>
          </p:nvPr>
        </p:nvSpPr>
        <p:spPr/>
        <p:txBody>
          <a:bodyPr/>
          <a:lstStyle/>
          <a:p>
            <a:r>
              <a:rPr lang="en-US" dirty="0"/>
              <a:t>Volunteers may meet for an ad-hoc session Wednesday AM1 or PM1 to start developing responses to any PAR comments</a:t>
            </a:r>
          </a:p>
          <a:p>
            <a:endParaRPr lang="en-US" dirty="0"/>
          </a:p>
          <a:p>
            <a:pPr lvl="1"/>
            <a:r>
              <a:rPr lang="en-US" dirty="0"/>
              <a:t>Not needed</a:t>
            </a:r>
          </a:p>
          <a:p>
            <a:endParaRPr lang="en-US" dirty="0"/>
          </a:p>
          <a:p>
            <a:endParaRPr lang="en-US" dirty="0"/>
          </a:p>
        </p:txBody>
      </p:sp>
      <p:sp>
        <p:nvSpPr>
          <p:cNvPr id="4" name="Footer Placeholder 3">
            <a:extLst>
              <a:ext uri="{FF2B5EF4-FFF2-40B4-BE49-F238E27FC236}">
                <a16:creationId xmlns:a16="http://schemas.microsoft.com/office/drawing/2014/main" id="{4966273D-ADDC-4D2B-8802-F98847B6737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48B39CF-9906-48B5-907D-011FAF3874F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66697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E770-93A0-4D56-BD3C-AFA7F9D3F1F4}"/>
              </a:ext>
            </a:extLst>
          </p:cNvPr>
          <p:cNvSpPr>
            <a:spLocks noGrp="1"/>
          </p:cNvSpPr>
          <p:nvPr>
            <p:ph type="title"/>
          </p:nvPr>
        </p:nvSpPr>
        <p:spPr/>
        <p:txBody>
          <a:bodyPr/>
          <a:lstStyle/>
          <a:p>
            <a:r>
              <a:rPr lang="en-US" dirty="0"/>
              <a:t>SEPA request for update to Wireless Matrix</a:t>
            </a:r>
          </a:p>
        </p:txBody>
      </p:sp>
      <p:sp>
        <p:nvSpPr>
          <p:cNvPr id="3" name="Content Placeholder 2">
            <a:extLst>
              <a:ext uri="{FF2B5EF4-FFF2-40B4-BE49-F238E27FC236}">
                <a16:creationId xmlns:a16="http://schemas.microsoft.com/office/drawing/2014/main" id="{EBD080CD-4925-4DF5-99D3-96FCB0C06DF5}"/>
              </a:ext>
            </a:extLst>
          </p:cNvPr>
          <p:cNvSpPr>
            <a:spLocks noGrp="1"/>
          </p:cNvSpPr>
          <p:nvPr>
            <p:ph idx="1"/>
          </p:nvPr>
        </p:nvSpPr>
        <p:spPr>
          <a:xfrm>
            <a:off x="914400" y="1981200"/>
            <a:ext cx="10566400" cy="4114800"/>
          </a:xfrm>
        </p:spPr>
        <p:txBody>
          <a:bodyPr/>
          <a:lstStyle/>
          <a:p>
            <a:r>
              <a:rPr lang="en-US" dirty="0"/>
              <a:t>Document started as SGIP PAP2 resource 6 years ago</a:t>
            </a:r>
          </a:p>
          <a:p>
            <a:endParaRPr lang="en-US" dirty="0"/>
          </a:p>
          <a:p>
            <a:r>
              <a:rPr lang="en-US" dirty="0"/>
              <a:t>Last version provided by 802.24:</a:t>
            </a:r>
          </a:p>
          <a:p>
            <a:pPr lvl="1"/>
            <a:r>
              <a:rPr lang="en-US" dirty="0"/>
              <a:t>24-18-0028-00-sgtg-wireless-characteristics-matrix-update-2018-08-29-Draft-dot24edits.xlsx</a:t>
            </a:r>
          </a:p>
          <a:p>
            <a:endParaRPr lang="en-US" dirty="0"/>
          </a:p>
          <a:p>
            <a:endParaRPr lang="en-US" dirty="0"/>
          </a:p>
        </p:txBody>
      </p:sp>
      <p:sp>
        <p:nvSpPr>
          <p:cNvPr id="4" name="Footer Placeholder 3">
            <a:extLst>
              <a:ext uri="{FF2B5EF4-FFF2-40B4-BE49-F238E27FC236}">
                <a16:creationId xmlns:a16="http://schemas.microsoft.com/office/drawing/2014/main" id="{75D1E84F-CB05-4939-A850-D2FC63D4AA8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3EC185-3CFA-489A-8697-F806290332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095328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31 Voting Members</a:t>
            </a:r>
          </a:p>
          <a:p>
            <a:pPr marL="342900" lvl="1" indent="-342900">
              <a:buFontTx/>
              <a:buChar char="•"/>
            </a:pPr>
            <a:r>
              <a:rPr lang="en-US" altLang="en-US" dirty="0"/>
              <a:t>Agenda: 	</a:t>
            </a:r>
            <a:r>
              <a:rPr lang="en-US" dirty="0"/>
              <a:t>24-19-0031-00</a:t>
            </a:r>
            <a:endParaRPr lang="en-US" altLang="en-US" dirty="0"/>
          </a:p>
          <a:p>
            <a:r>
              <a:rPr lang="en-US" altLang="en-US" dirty="0"/>
              <a:t>Meetings for the Week</a:t>
            </a:r>
          </a:p>
          <a:p>
            <a:pPr lvl="1"/>
            <a:r>
              <a:rPr lang="en-US" altLang="en-US" dirty="0"/>
              <a:t>Tuesday PM2		24.1</a:t>
            </a:r>
          </a:p>
          <a:p>
            <a:pPr lvl="1"/>
            <a:r>
              <a:rPr lang="en-US" altLang="en-US" dirty="0"/>
              <a:t>Tuesday 18:00  		Joint session with 802.1</a:t>
            </a:r>
          </a:p>
          <a:p>
            <a:pPr lvl="1"/>
            <a:r>
              <a:rPr lang="en-US" altLang="en-US" dirty="0"/>
              <a:t>Wednesday PM2		24.2</a:t>
            </a:r>
          </a:p>
          <a:p>
            <a:pPr lvl="1"/>
            <a:r>
              <a:rPr lang="en-US" altLang="en-US" dirty="0"/>
              <a:t>Thursday </a:t>
            </a:r>
            <a:r>
              <a:rPr lang="en-US" altLang="en-US" dirty="0">
                <a:highlight>
                  <a:srgbClr val="FFFF00"/>
                </a:highlight>
              </a:rPr>
              <a:t>PM1</a:t>
            </a:r>
            <a:r>
              <a:rPr lang="en-US" altLang="en-US" dirty="0"/>
              <a:t>		24</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2B45C8-529B-4F87-B48B-9D7E99AD420F}"/>
              </a:ext>
            </a:extLst>
          </p:cNvPr>
          <p:cNvSpPr>
            <a:spLocks noGrp="1"/>
          </p:cNvSpPr>
          <p:nvPr>
            <p:ph type="title"/>
          </p:nvPr>
        </p:nvSpPr>
        <p:spPr/>
        <p:txBody>
          <a:bodyPr/>
          <a:lstStyle/>
          <a:p>
            <a:r>
              <a:rPr lang="en-US" dirty="0"/>
              <a:t>Recess for Joint Session w/ 802.1</a:t>
            </a:r>
            <a:br>
              <a:rPr lang="en-US" dirty="0"/>
            </a:br>
            <a:br>
              <a:rPr lang="en-US" dirty="0"/>
            </a:br>
            <a:r>
              <a:rPr lang="en-US" dirty="0"/>
              <a:t>Next door – Kohala 3</a:t>
            </a:r>
          </a:p>
        </p:txBody>
      </p:sp>
      <p:sp>
        <p:nvSpPr>
          <p:cNvPr id="7" name="Text Placeholder 6">
            <a:extLst>
              <a:ext uri="{FF2B5EF4-FFF2-40B4-BE49-F238E27FC236}">
                <a16:creationId xmlns:a16="http://schemas.microsoft.com/office/drawing/2014/main" id="{8FF3894B-ED29-4E57-8720-25EE9109F647}"/>
              </a:ext>
            </a:extLst>
          </p:cNvPr>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6647D210-4C1E-4B15-855E-53A29CE88AB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4797237-42FE-4CEA-9262-5AE6A909EF0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458840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73214A-77A5-4E45-8301-BA24528DBFD4}"/>
              </a:ext>
            </a:extLst>
          </p:cNvPr>
          <p:cNvSpPr>
            <a:spLocks noGrp="1"/>
          </p:cNvSpPr>
          <p:nvPr>
            <p:ph type="title"/>
          </p:nvPr>
        </p:nvSpPr>
        <p:spPr/>
        <p:txBody>
          <a:bodyPr/>
          <a:lstStyle/>
          <a:p>
            <a:r>
              <a:rPr lang="en-US" dirty="0"/>
              <a:t>802.16t PAR Comment Response</a:t>
            </a:r>
          </a:p>
        </p:txBody>
      </p:sp>
      <p:sp>
        <p:nvSpPr>
          <p:cNvPr id="7" name="Content Placeholder 6">
            <a:extLst>
              <a:ext uri="{FF2B5EF4-FFF2-40B4-BE49-F238E27FC236}">
                <a16:creationId xmlns:a16="http://schemas.microsoft.com/office/drawing/2014/main" id="{8854E893-63D7-4B79-85F6-52A6D1D0AC65}"/>
              </a:ext>
            </a:extLst>
          </p:cNvPr>
          <p:cNvSpPr>
            <a:spLocks noGrp="1"/>
          </p:cNvSpPr>
          <p:nvPr>
            <p:ph idx="1"/>
          </p:nvPr>
        </p:nvSpPr>
        <p:spPr>
          <a:xfrm>
            <a:off x="762000" y="1759131"/>
            <a:ext cx="10363200" cy="4114800"/>
          </a:xfrm>
        </p:spPr>
        <p:txBody>
          <a:bodyPr/>
          <a:lstStyle/>
          <a:p>
            <a:r>
              <a:rPr lang="en-US" dirty="0"/>
              <a:t>Other Working Groups submit comments on PARs by Tuesday 6:30pm. </a:t>
            </a:r>
          </a:p>
          <a:p>
            <a:pPr lvl="1"/>
            <a:r>
              <a:rPr lang="en-US" sz="1600" i="1" dirty="0"/>
              <a:t>WGs, other than the proposing WG, shall express concerns to the proposing WG as soon as possible and shall submit comments to the proposing WG and the Sponsor by e-mail not later than 6:30 p.m. on Tuesday of the plenary session.</a:t>
            </a:r>
          </a:p>
          <a:p>
            <a:pPr lvl="0"/>
            <a:r>
              <a:rPr lang="en-US" dirty="0">
                <a:solidFill>
                  <a:srgbClr val="000000"/>
                </a:solidFill>
              </a:rPr>
              <a:t>Proposing WG provides responses to PAR comments by Wednesday 6:30pm</a:t>
            </a:r>
          </a:p>
          <a:p>
            <a:pPr lvl="1"/>
            <a:r>
              <a:rPr lang="en-US" sz="1600" i="1" dirty="0">
                <a:solidFill>
                  <a:srgbClr val="000000"/>
                </a:solidFill>
              </a:rPr>
              <a:t>The proposing WG shall post a response to commenting WG and to the Sponsor together with a Final PAR on a public website and circulate the relevant URL on the Sponsor reflector not later than 6:30 p.m. on Wednesday of the plenary session. It will be assumed that insufficient coordination and/or inter-WG consideration had occurred prior to the submission of the PAR if this deadline is not met, and the proposed PAR will not be considered by the Sponsor at the closing Sponsor meeting.</a:t>
            </a:r>
            <a:endParaRPr lang="en-US" sz="1600" i="1" dirty="0"/>
          </a:p>
          <a:p>
            <a:pPr lvl="1"/>
            <a:endParaRPr lang="en-US" sz="1600" i="1" dirty="0"/>
          </a:p>
        </p:txBody>
      </p:sp>
      <p:sp>
        <p:nvSpPr>
          <p:cNvPr id="4" name="Footer Placeholder 3">
            <a:extLst>
              <a:ext uri="{FF2B5EF4-FFF2-40B4-BE49-F238E27FC236}">
                <a16:creationId xmlns:a16="http://schemas.microsoft.com/office/drawing/2014/main" id="{C79162FF-01BA-4385-A77C-7E80361D54A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00E77AC-AAD6-40CD-B8A2-B6969E314F45}"/>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22</a:t>
            </a:fld>
            <a:endParaRPr lang="en-US" altLang="en-US"/>
          </a:p>
        </p:txBody>
      </p:sp>
    </p:spTree>
    <p:extLst>
      <p:ext uri="{BB962C8B-B14F-4D97-AF65-F5344CB8AC3E}">
        <p14:creationId xmlns:p14="http://schemas.microsoft.com/office/powerpoint/2010/main" val="452374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87F1A-CD57-470B-9C6B-B503885913D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6FFF9B4-4D5D-4966-ABBD-18104C8F0D89}"/>
              </a:ext>
            </a:extLst>
          </p:cNvPr>
          <p:cNvSpPr>
            <a:spLocks noGrp="1"/>
          </p:cNvSpPr>
          <p:nvPr>
            <p:ph idx="1"/>
          </p:nvPr>
        </p:nvSpPr>
        <p:spPr/>
        <p:txBody>
          <a:bodyPr/>
          <a:lstStyle/>
          <a:p>
            <a:r>
              <a:rPr lang="en-US" dirty="0"/>
              <a:t>Written responses to comments</a:t>
            </a:r>
          </a:p>
          <a:p>
            <a:pPr lvl="1"/>
            <a:r>
              <a:rPr lang="en-US" dirty="0"/>
              <a:t>Send by email</a:t>
            </a:r>
          </a:p>
          <a:p>
            <a:r>
              <a:rPr lang="en-US" dirty="0"/>
              <a:t>Any Updates to PAR or CSD</a:t>
            </a:r>
          </a:p>
          <a:p>
            <a:pPr lvl="1"/>
            <a:r>
              <a:rPr lang="en-US" dirty="0"/>
              <a:t>Post new URL to EC reflector</a:t>
            </a:r>
          </a:p>
        </p:txBody>
      </p:sp>
      <p:sp>
        <p:nvSpPr>
          <p:cNvPr id="4" name="Footer Placeholder 3">
            <a:extLst>
              <a:ext uri="{FF2B5EF4-FFF2-40B4-BE49-F238E27FC236}">
                <a16:creationId xmlns:a16="http://schemas.microsoft.com/office/drawing/2014/main" id="{EA60B218-5125-4BF0-893E-1D9E07E4382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BE3F113-550C-48CE-8BA0-D02EA9AAFCD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773410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AC1C1-B6F8-41E5-BCAE-915AB70B240A}"/>
              </a:ext>
            </a:extLst>
          </p:cNvPr>
          <p:cNvSpPr>
            <a:spLocks noGrp="1"/>
          </p:cNvSpPr>
          <p:nvPr>
            <p:ph type="title"/>
          </p:nvPr>
        </p:nvSpPr>
        <p:spPr/>
        <p:txBody>
          <a:bodyPr/>
          <a:lstStyle/>
          <a:p>
            <a:r>
              <a:rPr lang="en-US" dirty="0"/>
              <a:t>802.24 Motion to approve PAR Comment Responses</a:t>
            </a:r>
          </a:p>
        </p:txBody>
      </p:sp>
      <p:sp>
        <p:nvSpPr>
          <p:cNvPr id="3" name="Content Placeholder 2">
            <a:extLst>
              <a:ext uri="{FF2B5EF4-FFF2-40B4-BE49-F238E27FC236}">
                <a16:creationId xmlns:a16="http://schemas.microsoft.com/office/drawing/2014/main" id="{3E11B52C-7D29-4327-9CEE-170E591F52E6}"/>
              </a:ext>
            </a:extLst>
          </p:cNvPr>
          <p:cNvSpPr>
            <a:spLocks noGrp="1"/>
          </p:cNvSpPr>
          <p:nvPr>
            <p:ph idx="1"/>
          </p:nvPr>
        </p:nvSpPr>
        <p:spPr/>
        <p:txBody>
          <a:bodyPr/>
          <a:lstStyle/>
          <a:p>
            <a:r>
              <a:rPr lang="en-US" dirty="0"/>
              <a:t>Move to approve the PAR and CSD comment responses in document 802.24-19-0035r0, and the resulting changes to the P802.16t PAR and CSD (as  updated in 802.24-19-0029r5 and 802.24-19-0030r1 respectively) and submit to the EC for approval</a:t>
            </a:r>
          </a:p>
          <a:p>
            <a:endParaRPr lang="en-US" dirty="0"/>
          </a:p>
          <a:p>
            <a:pPr lvl="1"/>
            <a:r>
              <a:rPr lang="en-US" dirty="0"/>
              <a:t>Moved: Godfrey</a:t>
            </a:r>
          </a:p>
          <a:p>
            <a:pPr lvl="1"/>
            <a:r>
              <a:rPr lang="en-US" dirty="0"/>
              <a:t>Second: </a:t>
            </a:r>
          </a:p>
        </p:txBody>
      </p:sp>
      <p:sp>
        <p:nvSpPr>
          <p:cNvPr id="4" name="Footer Placeholder 3">
            <a:extLst>
              <a:ext uri="{FF2B5EF4-FFF2-40B4-BE49-F238E27FC236}">
                <a16:creationId xmlns:a16="http://schemas.microsoft.com/office/drawing/2014/main" id="{BC18DD90-66C3-43CD-BB95-F9C9C3C5949C}"/>
              </a:ext>
            </a:extLst>
          </p:cNvPr>
          <p:cNvSpPr>
            <a:spLocks noGrp="1"/>
          </p:cNvSpPr>
          <p:nvPr>
            <p:ph type="ftr" sz="quarter" idx="10"/>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Tim Godfrey, EPRI</a:t>
            </a:r>
          </a:p>
        </p:txBody>
      </p:sp>
      <p:sp>
        <p:nvSpPr>
          <p:cNvPr id="5" name="Slide Number Placeholder 4">
            <a:extLst>
              <a:ext uri="{FF2B5EF4-FFF2-40B4-BE49-F238E27FC236}">
                <a16:creationId xmlns:a16="http://schemas.microsoft.com/office/drawing/2014/main" id="{B9C35CD4-CE02-4B15-B855-D7D9D6664C6D}"/>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24</a:t>
            </a:fld>
            <a:endParaRPr lang="en-GB" altLang="en-US"/>
          </a:p>
        </p:txBody>
      </p:sp>
    </p:spTree>
    <p:extLst>
      <p:ext uri="{BB962C8B-B14F-4D97-AF65-F5344CB8AC3E}">
        <p14:creationId xmlns:p14="http://schemas.microsoft.com/office/powerpoint/2010/main" val="1937309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January Meeting Planning</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fontScale="70000" lnSpcReduction="20000"/>
          </a:bodyPr>
          <a:lstStyle/>
          <a:p>
            <a:r>
              <a:rPr lang="en-US" dirty="0"/>
              <a:t>Assuming PAR approval, the Task Group will begin at January Interim.</a:t>
            </a:r>
          </a:p>
          <a:p>
            <a:pPr lvl="1"/>
            <a:r>
              <a:rPr lang="en-US" dirty="0"/>
              <a:t>Basic Agenda</a:t>
            </a:r>
          </a:p>
          <a:p>
            <a:pPr lvl="2"/>
            <a:r>
              <a:rPr lang="en-US" dirty="0"/>
              <a:t>TG Startup – TG leadership, project plan, timeline</a:t>
            </a:r>
          </a:p>
          <a:p>
            <a:pPr lvl="2"/>
            <a:r>
              <a:rPr lang="en-US" dirty="0"/>
              <a:t>Discuss development process, and key documents (System Requirements Document, System Description Document, Spec Framework evolving into Draft)</a:t>
            </a:r>
          </a:p>
          <a:p>
            <a:pPr lvl="2"/>
            <a:r>
              <a:rPr lang="en-US" dirty="0"/>
              <a:t>Call for contributions? </a:t>
            </a:r>
          </a:p>
          <a:p>
            <a:endParaRPr lang="en-US" dirty="0"/>
          </a:p>
          <a:p>
            <a:r>
              <a:rPr lang="en-US" dirty="0"/>
              <a:t>I will need to provide meeting slot </a:t>
            </a:r>
            <a:r>
              <a:rPr lang="en-US" dirty="0" err="1"/>
              <a:t>requiresments</a:t>
            </a:r>
            <a:r>
              <a:rPr lang="en-US" dirty="0"/>
              <a:t> and room sizes to the 802.15 chair</a:t>
            </a:r>
          </a:p>
          <a:p>
            <a:pPr lvl="1"/>
            <a:r>
              <a:rPr lang="en-US" dirty="0"/>
              <a:t>My initial suggestions</a:t>
            </a:r>
          </a:p>
          <a:p>
            <a:pPr lvl="1"/>
            <a:r>
              <a:rPr lang="en-US" dirty="0"/>
              <a:t>4 or 5 slots. Prefer Tuesday - Thursday slots that do not overlap with 802.24 or 802.18. </a:t>
            </a:r>
          </a:p>
          <a:p>
            <a:pPr lvl="1"/>
            <a:endParaRPr lang="en-US" dirty="0"/>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3645637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768968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endParaRPr lang="en-US" dirty="0"/>
          </a:p>
          <a:p>
            <a:r>
              <a:rPr lang="en-US" dirty="0"/>
              <a:t>Ludwig will provide an update on P2413 and IEC topics</a:t>
            </a:r>
          </a:p>
          <a:p>
            <a:pPr lvl="1"/>
            <a:r>
              <a:rPr lang="en-US" dirty="0"/>
              <a:t>We will continue to re-structure and advance with more wireless WG materials. </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Draft was returned from IEEE editors for TAG Review</a:t>
            </a:r>
          </a:p>
          <a:p>
            <a:r>
              <a:rPr lang="en-US" dirty="0"/>
              <a:t>Chris </a:t>
            </a:r>
            <a:r>
              <a:rPr lang="en-US" dirty="0" err="1"/>
              <a:t>DiMinico</a:t>
            </a:r>
            <a:r>
              <a:rPr lang="en-US" dirty="0"/>
              <a:t> was not available, but will provide edits and respond back to IEEE Editor</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731913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2" name="Table 1">
            <a:extLst>
              <a:ext uri="{FF2B5EF4-FFF2-40B4-BE49-F238E27FC236}">
                <a16:creationId xmlns:a16="http://schemas.microsoft.com/office/drawing/2014/main" id="{80D8AA18-96E6-4597-8CB1-D8F704C38F83}"/>
              </a:ext>
            </a:extLst>
          </p:cNvPr>
          <p:cNvGraphicFramePr>
            <a:graphicFrameLocks noGrp="1"/>
          </p:cNvGraphicFramePr>
          <p:nvPr>
            <p:extLst>
              <p:ext uri="{D42A27DB-BD31-4B8C-83A1-F6EECF244321}">
                <p14:modId xmlns:p14="http://schemas.microsoft.com/office/powerpoint/2010/main" val="2627349266"/>
              </p:ext>
            </p:extLst>
          </p:nvPr>
        </p:nvGraphicFramePr>
        <p:xfrm>
          <a:off x="1066800" y="609600"/>
          <a:ext cx="10210799" cy="5967986"/>
        </p:xfrm>
        <a:graphic>
          <a:graphicData uri="http://schemas.openxmlformats.org/drawingml/2006/table">
            <a:tbl>
              <a:tblPr>
                <a:tableStyleId>{5C22544A-7EE6-4342-B048-85BDC9FD1C3A}</a:tableStyleId>
              </a:tblPr>
              <a:tblGrid>
                <a:gridCol w="403058">
                  <a:extLst>
                    <a:ext uri="{9D8B030D-6E8A-4147-A177-3AD203B41FA5}">
                      <a16:colId xmlns:a16="http://schemas.microsoft.com/office/drawing/2014/main" val="3654832830"/>
                    </a:ext>
                  </a:extLst>
                </a:gridCol>
                <a:gridCol w="6759742">
                  <a:extLst>
                    <a:ext uri="{9D8B030D-6E8A-4147-A177-3AD203B41FA5}">
                      <a16:colId xmlns:a16="http://schemas.microsoft.com/office/drawing/2014/main" val="490763837"/>
                    </a:ext>
                  </a:extLst>
                </a:gridCol>
                <a:gridCol w="1176263">
                  <a:extLst>
                    <a:ext uri="{9D8B030D-6E8A-4147-A177-3AD203B41FA5}">
                      <a16:colId xmlns:a16="http://schemas.microsoft.com/office/drawing/2014/main" val="906771734"/>
                    </a:ext>
                  </a:extLst>
                </a:gridCol>
                <a:gridCol w="325760">
                  <a:extLst>
                    <a:ext uri="{9D8B030D-6E8A-4147-A177-3AD203B41FA5}">
                      <a16:colId xmlns:a16="http://schemas.microsoft.com/office/drawing/2014/main" val="2026642335"/>
                    </a:ext>
                  </a:extLst>
                </a:gridCol>
                <a:gridCol w="795074">
                  <a:extLst>
                    <a:ext uri="{9D8B030D-6E8A-4147-A177-3AD203B41FA5}">
                      <a16:colId xmlns:a16="http://schemas.microsoft.com/office/drawing/2014/main" val="3829582293"/>
                    </a:ext>
                  </a:extLst>
                </a:gridCol>
                <a:gridCol w="750902">
                  <a:extLst>
                    <a:ext uri="{9D8B030D-6E8A-4147-A177-3AD203B41FA5}">
                      <a16:colId xmlns:a16="http://schemas.microsoft.com/office/drawing/2014/main" val="90857915"/>
                    </a:ext>
                  </a:extLst>
                </a:gridCol>
              </a:tblGrid>
              <a:tr h="318624">
                <a:tc gridSpan="2">
                  <a:txBody>
                    <a:bodyPr/>
                    <a:lstStyle/>
                    <a:p>
                      <a:pPr algn="l" fontAlgn="b"/>
                      <a:r>
                        <a:rPr lang="en-US" sz="1050" b="1" u="none" strike="noStrike">
                          <a:effectLst/>
                        </a:rPr>
                        <a:t>802.24 Agenda - November 2019, Waikoloa, Hawaii</a:t>
                      </a:r>
                      <a:endParaRPr lang="en-US" sz="1050" b="1" i="0" u="none" strike="noStrike">
                        <a:solidFill>
                          <a:srgbClr val="000000"/>
                        </a:solidFill>
                        <a:effectLst/>
                        <a:latin typeface="Arial1"/>
                      </a:endParaRPr>
                    </a:p>
                  </a:txBody>
                  <a:tcPr marL="2904" marR="2904" marT="2904" marB="0" anchor="b"/>
                </a:tc>
                <a:tc hMerge="1">
                  <a:txBody>
                    <a:bodyPr/>
                    <a:lstStyle/>
                    <a:p>
                      <a:endParaRPr lang="en-US"/>
                    </a:p>
                  </a:txBody>
                  <a:tcPr/>
                </a:tc>
                <a:tc gridSpan="2">
                  <a:txBody>
                    <a:bodyPr/>
                    <a:lstStyle/>
                    <a:p>
                      <a:pPr algn="l" fontAlgn="b"/>
                      <a:r>
                        <a:rPr lang="en-US" sz="1050" b="1" u="none" strike="noStrike">
                          <a:effectLst/>
                        </a:rPr>
                        <a:t>24-19-0031-02-0000</a:t>
                      </a:r>
                      <a:endParaRPr lang="en-US" sz="1050" b="1" i="0" u="none" strike="noStrike">
                        <a:solidFill>
                          <a:srgbClr val="000000"/>
                        </a:solidFill>
                        <a:effectLst/>
                        <a:latin typeface="Arial1"/>
                      </a:endParaRPr>
                    </a:p>
                  </a:txBody>
                  <a:tcPr marL="2904" marR="2904" marT="2904" marB="0" anchor="b"/>
                </a:tc>
                <a:tc hMerge="1">
                  <a:txBody>
                    <a:bodyPr/>
                    <a:lstStyle/>
                    <a:p>
                      <a:endParaRPr lang="en-US"/>
                    </a:p>
                  </a:txBody>
                  <a:tcPr/>
                </a:tc>
                <a:tc>
                  <a:txBody>
                    <a:bodyPr/>
                    <a:lstStyle/>
                    <a:p>
                      <a:pPr algn="l" fontAlgn="b"/>
                      <a:endParaRPr lang="en-US" sz="100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996068759"/>
                  </a:ext>
                </a:extLst>
              </a:tr>
              <a:tr h="163817">
                <a:tc>
                  <a:txBody>
                    <a:bodyPr/>
                    <a:lstStyle/>
                    <a:p>
                      <a:pPr algn="ctr" fontAlgn="b"/>
                      <a:endParaRPr lang="en-US" sz="1000" b="1" i="0" u="none" strike="noStrike">
                        <a:solidFill>
                          <a:srgbClr val="000000"/>
                        </a:solidFill>
                        <a:effectLst/>
                        <a:latin typeface="Times New Roman1"/>
                      </a:endParaRPr>
                    </a:p>
                  </a:txBody>
                  <a:tcPr marL="2904" marR="2904" marT="2904" marB="0" anchor="b"/>
                </a:tc>
                <a:tc>
                  <a:txBody>
                    <a:bodyPr/>
                    <a:lstStyle/>
                    <a:p>
                      <a:pPr algn="l" fontAlgn="b"/>
                      <a:endParaRPr lang="en-US" sz="100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0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548727357"/>
                  </a:ext>
                </a:extLst>
              </a:tr>
              <a:tr h="163817">
                <a:tc>
                  <a:txBody>
                    <a:bodyPr/>
                    <a:lstStyle/>
                    <a:p>
                      <a:pPr algn="ctr" fontAlgn="t"/>
                      <a:r>
                        <a:rPr lang="en-US" sz="1050" b="1" u="none" strike="noStrike">
                          <a:effectLst/>
                        </a:rPr>
                        <a:t>1</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Tuesday PM2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346808315"/>
                  </a:ext>
                </a:extLst>
              </a:tr>
              <a:tr h="163817">
                <a:tc>
                  <a:txBody>
                    <a:bodyPr/>
                    <a:lstStyle/>
                    <a:p>
                      <a:pPr algn="ctr" fontAlgn="t"/>
                      <a:r>
                        <a:rPr lang="en-US" sz="1050" b="1" u="none" strike="noStrike">
                          <a:effectLst/>
                        </a:rPr>
                        <a:t>1.1</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Call session to order, present “Guidelines for IEEE SA meetings”, Quorum</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927965272"/>
                  </a:ext>
                </a:extLst>
              </a:tr>
              <a:tr h="163817">
                <a:tc>
                  <a:txBody>
                    <a:bodyPr/>
                    <a:lstStyle/>
                    <a:p>
                      <a:pPr algn="ctr" fontAlgn="t"/>
                      <a:r>
                        <a:rPr lang="en-US" sz="1050" b="1" u="none" strike="noStrike">
                          <a:effectLst/>
                        </a:rPr>
                        <a:t>1.2</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Review of Agenda / Approval of Agenda</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42742754"/>
                  </a:ext>
                </a:extLst>
              </a:tr>
              <a:tr h="163817">
                <a:tc>
                  <a:txBody>
                    <a:bodyPr/>
                    <a:lstStyle/>
                    <a:p>
                      <a:pPr algn="ctr" fontAlgn="t"/>
                      <a:r>
                        <a:rPr lang="en-US" sz="1050" b="1" u="none" strike="noStrike">
                          <a:effectLst/>
                        </a:rPr>
                        <a:t>1.3</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Approve minutes from prior TAG meeting</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087923051"/>
                  </a:ext>
                </a:extLst>
              </a:tr>
              <a:tr h="163817">
                <a:tc>
                  <a:txBody>
                    <a:bodyPr/>
                    <a:lstStyle/>
                    <a:p>
                      <a:pPr algn="ctr" fontAlgn="t"/>
                      <a:r>
                        <a:rPr lang="en-US" sz="1050" b="1" u="none" strike="noStrike">
                          <a:effectLst/>
                        </a:rPr>
                        <a:t>1.4</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Introduction/meeting objectives / Review action items from previous meeting</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4:15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606749392"/>
                  </a:ext>
                </a:extLst>
              </a:tr>
              <a:tr h="163817">
                <a:tc>
                  <a:txBody>
                    <a:bodyPr/>
                    <a:lstStyle/>
                    <a:p>
                      <a:pPr algn="ctr" fontAlgn="t"/>
                      <a:r>
                        <a:rPr lang="en-US" sz="1050" b="1" u="none" strike="noStrike">
                          <a:effectLst/>
                        </a:rPr>
                        <a:t>1.5</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802.24.1 Smart Grid Task Group </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598281949"/>
                  </a:ext>
                </a:extLst>
              </a:tr>
              <a:tr h="304988">
                <a:tc>
                  <a:txBody>
                    <a:bodyPr/>
                    <a:lstStyle/>
                    <a:p>
                      <a:pPr algn="ctr" fontAlgn="t"/>
                      <a:r>
                        <a:rPr lang="en-US" sz="1050" b="1" u="none" strike="noStrike">
                          <a:effectLst/>
                        </a:rPr>
                        <a:t>1.6</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ITU and regulatory items</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Godfrey/Holcomb</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739620435"/>
                  </a:ext>
                </a:extLst>
              </a:tr>
              <a:tr h="163817">
                <a:tc>
                  <a:txBody>
                    <a:bodyPr/>
                    <a:lstStyle/>
                    <a:p>
                      <a:pPr algn="ctr" fontAlgn="t"/>
                      <a:r>
                        <a:rPr lang="en-US" sz="1050" b="1" u="none" strike="noStrike">
                          <a:effectLst/>
                        </a:rPr>
                        <a:t>1.7</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Liaison Review - ATIS IoT</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082128253"/>
                  </a:ext>
                </a:extLst>
              </a:tr>
              <a:tr h="155626">
                <a:tc>
                  <a:txBody>
                    <a:bodyPr/>
                    <a:lstStyle/>
                    <a:p>
                      <a:pPr algn="ctr" fontAlgn="t"/>
                      <a:r>
                        <a:rPr lang="en-US" sz="1050" b="1" u="none" strike="noStrike">
                          <a:effectLst/>
                        </a:rPr>
                        <a:t>1.8</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802.16t PAR and CSD Review and discussion</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4:45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055505299"/>
                  </a:ext>
                </a:extLst>
              </a:tr>
              <a:tr h="155626">
                <a:tc>
                  <a:txBody>
                    <a:bodyPr/>
                    <a:lstStyle/>
                    <a:p>
                      <a:pPr algn="ctr" fontAlgn="t"/>
                      <a:r>
                        <a:rPr lang="en-US" sz="1050" b="1" u="none" strike="noStrike">
                          <a:effectLst/>
                        </a:rPr>
                        <a:t>1.9</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SGIP/SEPA Wireless Characteristics Matrix </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5:45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609296847"/>
                  </a:ext>
                </a:extLst>
              </a:tr>
              <a:tr h="304988">
                <a:tc>
                  <a:txBody>
                    <a:bodyPr/>
                    <a:lstStyle/>
                    <a:p>
                      <a:pPr algn="ctr" fontAlgn="t"/>
                      <a:endParaRPr lang="en-US" sz="105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Joint Session with 802.1 on Low Latency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 / Farkas</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6:00 PM</a:t>
                      </a:r>
                      <a:endParaRPr lang="en-US" sz="1050" b="1" i="0" u="none" strike="noStrike">
                        <a:solidFill>
                          <a:srgbClr val="000000"/>
                        </a:solidFill>
                        <a:effectLst/>
                        <a:latin typeface="Times New Roman1"/>
                      </a:endParaRPr>
                    </a:p>
                  </a:txBody>
                  <a:tcPr marL="2904" marR="2904" marT="2904" marB="0" anchor="b"/>
                </a:tc>
                <a:tc>
                  <a:txBody>
                    <a:bodyPr/>
                    <a:lstStyle/>
                    <a:p>
                      <a:pPr algn="l" fontAlgn="b"/>
                      <a:r>
                        <a:rPr lang="en-US" sz="1050" b="1" u="none" strike="noStrike">
                          <a:effectLst/>
                        </a:rPr>
                        <a:t>Fixed Time</a:t>
                      </a:r>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434806621"/>
                  </a:ext>
                </a:extLst>
              </a:tr>
              <a:tr h="196580">
                <a:tc>
                  <a:txBody>
                    <a:bodyPr/>
                    <a:lstStyle/>
                    <a:p>
                      <a:pPr algn="ctr" fontAlgn="t"/>
                      <a:endParaRPr lang="en-US" sz="1050" b="1" i="0" u="none" strike="noStrike">
                        <a:solidFill>
                          <a:srgbClr val="000000"/>
                        </a:solidFill>
                        <a:effectLst/>
                        <a:latin typeface="Times New Roman1"/>
                      </a:endParaRPr>
                    </a:p>
                  </a:txBody>
                  <a:tcPr marL="2904" marR="2904" marT="2904" marB="0"/>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597003523"/>
                  </a:ext>
                </a:extLst>
              </a:tr>
              <a:tr h="168185">
                <a:tc>
                  <a:txBody>
                    <a:bodyPr/>
                    <a:lstStyle/>
                    <a:p>
                      <a:pPr algn="ctr" fontAlgn="t"/>
                      <a:r>
                        <a:rPr lang="en-US" sz="1050" b="1" u="none" strike="noStrike">
                          <a:effectLst/>
                        </a:rPr>
                        <a:t>2</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Wednesday PM2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88041042"/>
                  </a:ext>
                </a:extLst>
              </a:tr>
              <a:tr h="155626">
                <a:tc>
                  <a:txBody>
                    <a:bodyPr/>
                    <a:lstStyle/>
                    <a:p>
                      <a:pPr algn="ctr" fontAlgn="t"/>
                      <a:r>
                        <a:rPr lang="en-US" sz="1000" b="1" u="none" strike="noStrike">
                          <a:effectLst/>
                        </a:rPr>
                        <a:t>2.1</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802.24.1 Smart Grid TG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70948487"/>
                  </a:ext>
                </a:extLst>
              </a:tr>
              <a:tr h="155626">
                <a:tc>
                  <a:txBody>
                    <a:bodyPr/>
                    <a:lstStyle/>
                    <a:p>
                      <a:pPr algn="ctr" fontAlgn="t"/>
                      <a:r>
                        <a:rPr lang="en-US" sz="1000" b="1" u="none" strike="noStrike">
                          <a:effectLst/>
                        </a:rPr>
                        <a:t>2.2</a:t>
                      </a:r>
                      <a:endParaRPr lang="en-US" sz="1000" b="1" i="0" u="none" strike="noStrike">
                        <a:solidFill>
                          <a:srgbClr val="000000"/>
                        </a:solidFill>
                        <a:effectLst/>
                        <a:latin typeface="Times New Roman1"/>
                      </a:endParaRPr>
                    </a:p>
                  </a:txBody>
                  <a:tcPr marL="2904" marR="2904" marT="2904" marB="0"/>
                </a:tc>
                <a:tc>
                  <a:txBody>
                    <a:bodyPr/>
                    <a:lstStyle/>
                    <a:p>
                      <a:pPr algn="l" fontAlgn="t"/>
                      <a:r>
                        <a:rPr lang="fr-FR" sz="1050" b="1" u="none" strike="noStrike">
                          <a:effectLst/>
                        </a:rPr>
                        <a:t>802.16t PAR and CSD Comment Responses</a:t>
                      </a:r>
                      <a:endParaRPr lang="fr-FR"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291881873"/>
                  </a:ext>
                </a:extLst>
              </a:tr>
              <a:tr h="155626">
                <a:tc>
                  <a:txBody>
                    <a:bodyPr/>
                    <a:lstStyle/>
                    <a:p>
                      <a:pPr algn="ctr" fontAlgn="t"/>
                      <a:r>
                        <a:rPr lang="en-US" sz="1000" b="1" u="none" strike="noStrike">
                          <a:effectLst/>
                        </a:rPr>
                        <a:t>2.3</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802.24.2 TG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74729368"/>
                  </a:ext>
                </a:extLst>
              </a:tr>
              <a:tr h="155626">
                <a:tc>
                  <a:txBody>
                    <a:bodyPr/>
                    <a:lstStyle/>
                    <a:p>
                      <a:pPr algn="ctr" fontAlgn="t"/>
                      <a:r>
                        <a:rPr lang="en-US" sz="1000" b="1" u="none" strike="noStrike">
                          <a:effectLst/>
                        </a:rPr>
                        <a:t>2.4</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802.24.2 Liaison Coordinator's Report and Update</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172158698"/>
                  </a:ext>
                </a:extLst>
              </a:tr>
              <a:tr h="155626">
                <a:tc>
                  <a:txBody>
                    <a:bodyPr/>
                    <a:lstStyle/>
                    <a:p>
                      <a:pPr algn="ctr" fontAlgn="t"/>
                      <a:r>
                        <a:rPr lang="en-US" sz="1000" b="1" u="none" strike="noStrike">
                          <a:effectLst/>
                        </a:rPr>
                        <a:t>2.5</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Review of IoT white paper development, expanding scope and participation</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277893170"/>
                  </a:ext>
                </a:extLst>
              </a:tr>
              <a:tr h="155626">
                <a:tc>
                  <a:txBody>
                    <a:bodyPr/>
                    <a:lstStyle/>
                    <a:p>
                      <a:pPr algn="ctr" fontAlgn="t"/>
                      <a:r>
                        <a:rPr lang="en-US" sz="1000" b="1" u="none" strike="noStrike">
                          <a:effectLst/>
                        </a:rPr>
                        <a:t>2.6</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P2413 Liaison report / Update</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Winkel</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5:25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4204817048"/>
                  </a:ext>
                </a:extLst>
              </a:tr>
              <a:tr h="155626">
                <a:tc>
                  <a:txBody>
                    <a:bodyPr/>
                    <a:lstStyle/>
                    <a:p>
                      <a:pPr algn="ctr" fontAlgn="t"/>
                      <a:r>
                        <a:rPr lang="en-US" sz="1000" b="1" u="none" strike="noStrike">
                          <a:effectLst/>
                        </a:rPr>
                        <a:t>2.7</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Recess</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r" fontAlgn="b"/>
                      <a:r>
                        <a:rPr lang="en-US" sz="1050" b="1" u="none" strike="noStrike">
                          <a:effectLst/>
                        </a:rPr>
                        <a:t>5:40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115357374"/>
                  </a:ext>
                </a:extLst>
              </a:tr>
              <a:tr h="155626">
                <a:tc>
                  <a:txBody>
                    <a:bodyPr/>
                    <a:lstStyle/>
                    <a:p>
                      <a:pPr algn="ctr" fontAlgn="t"/>
                      <a:endParaRPr lang="en-US" sz="1050" b="1" i="0" u="none" strike="noStrike">
                        <a:solidFill>
                          <a:srgbClr val="000000"/>
                        </a:solidFill>
                        <a:effectLst/>
                        <a:latin typeface="Calibri" panose="020F0502020204030204" pitchFamily="34" charset="0"/>
                      </a:endParaRPr>
                    </a:p>
                  </a:txBody>
                  <a:tcPr marL="2904" marR="2904" marT="2904" marB="0"/>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6722045"/>
                  </a:ext>
                </a:extLst>
              </a:tr>
              <a:tr h="155626">
                <a:tc>
                  <a:txBody>
                    <a:bodyPr/>
                    <a:lstStyle/>
                    <a:p>
                      <a:pPr algn="ctr"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28221632"/>
                  </a:ext>
                </a:extLst>
              </a:tr>
              <a:tr h="168185">
                <a:tc>
                  <a:txBody>
                    <a:bodyPr/>
                    <a:lstStyle/>
                    <a:p>
                      <a:pPr algn="ctr" fontAlgn="t"/>
                      <a:r>
                        <a:rPr lang="en-US" sz="1050" b="1" u="none" strike="noStrike">
                          <a:effectLst/>
                        </a:rPr>
                        <a:t>3</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Thursday PM1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908062999"/>
                  </a:ext>
                </a:extLst>
              </a:tr>
              <a:tr h="155626">
                <a:tc>
                  <a:txBody>
                    <a:bodyPr/>
                    <a:lstStyle/>
                    <a:p>
                      <a:pPr algn="ctr" fontAlgn="t"/>
                      <a:r>
                        <a:rPr lang="en-US" sz="1000" b="1" u="none" strike="noStrike">
                          <a:effectLst/>
                        </a:rPr>
                        <a:t>3.1</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 TAG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34461621"/>
                  </a:ext>
                </a:extLst>
              </a:tr>
              <a:tr h="304988">
                <a:tc>
                  <a:txBody>
                    <a:bodyPr/>
                    <a:lstStyle/>
                    <a:p>
                      <a:pPr algn="ctr" fontAlgn="t"/>
                      <a:r>
                        <a:rPr lang="en-US" sz="1000" b="1" u="none" strike="noStrike">
                          <a:effectLst/>
                        </a:rPr>
                        <a:t>3.2</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Low Latency White Paper</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Holland / Seo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257839471"/>
                  </a:ext>
                </a:extLst>
              </a:tr>
              <a:tr h="304988">
                <a:tc>
                  <a:txBody>
                    <a:bodyPr/>
                    <a:lstStyle/>
                    <a:p>
                      <a:pPr algn="ctr" fontAlgn="t"/>
                      <a:r>
                        <a:rPr lang="en-US" sz="1000" b="1" u="none" strike="noStrike">
                          <a:effectLst/>
                        </a:rPr>
                        <a:t>3.3</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"IEEE 802 Solutions for Vertical Applications" White Paper</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dirty="0">
                          <a:effectLst/>
                        </a:rPr>
                        <a:t>Godfrey</a:t>
                      </a:r>
                      <a:endParaRPr lang="en-US" sz="1050" b="1" i="0" u="none" strike="noStrike" dirty="0">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2:30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121356675"/>
                  </a:ext>
                </a:extLst>
              </a:tr>
              <a:tr h="304988">
                <a:tc>
                  <a:txBody>
                    <a:bodyPr/>
                    <a:lstStyle/>
                    <a:p>
                      <a:pPr algn="ctr" fontAlgn="t"/>
                      <a:r>
                        <a:rPr lang="en-US" sz="1000" b="1" u="none" strike="noStrike">
                          <a:effectLst/>
                        </a:rPr>
                        <a:t>3.4</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dirty="0">
                          <a:effectLst/>
                        </a:rPr>
                        <a:t>Whitepaper/document for application-specific use cases of Sub 1GHz standards 802.15.4g and 802.11ah</a:t>
                      </a:r>
                      <a:endParaRPr lang="en-US" sz="1050" b="1" i="0" u="none" strike="noStrike" dirty="0">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Godfrey/Rolfe</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564905009"/>
                  </a:ext>
                </a:extLst>
              </a:tr>
              <a:tr h="155626">
                <a:tc>
                  <a:txBody>
                    <a:bodyPr/>
                    <a:lstStyle/>
                    <a:p>
                      <a:pPr algn="ctr" fontAlgn="t"/>
                      <a:r>
                        <a:rPr lang="en-US" sz="1000" b="1" u="none" strike="noStrike">
                          <a:effectLst/>
                        </a:rPr>
                        <a:t>3.5</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802.24 New Action Items, New Activities, AOB</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71537026"/>
                  </a:ext>
                </a:extLst>
              </a:tr>
              <a:tr h="155626">
                <a:tc>
                  <a:txBody>
                    <a:bodyPr/>
                    <a:lstStyle/>
                    <a:p>
                      <a:pPr algn="ctr" fontAlgn="t"/>
                      <a:r>
                        <a:rPr lang="en-US" sz="1000" b="1" u="none" strike="noStrike">
                          <a:effectLst/>
                        </a:rPr>
                        <a:t>3.6</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dirty="0">
                          <a:effectLst/>
                        </a:rPr>
                        <a:t>Adjourn </a:t>
                      </a:r>
                      <a:endParaRPr lang="en-US" sz="1050" b="1" i="0" u="none" strike="noStrike" dirty="0">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r" fontAlgn="b"/>
                      <a:r>
                        <a:rPr lang="en-US" sz="1050" b="1" u="none" strike="noStrike">
                          <a:effectLst/>
                        </a:rPr>
                        <a:t>3:30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dirty="0">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809127706"/>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2247224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00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a:p>
            <a:r>
              <a:rPr lang="en-US" dirty="0"/>
              <a:t>Output from this meeting is </a:t>
            </a:r>
            <a:r>
              <a:rPr lang="en-US" dirty="0">
                <a:hlinkClick r:id="rId2"/>
              </a:rPr>
              <a:t>802.24-19-0003r5</a:t>
            </a:r>
            <a:r>
              <a:rPr lang="en-US" dirty="0"/>
              <a:t>.  </a:t>
            </a:r>
          </a:p>
          <a:p>
            <a:pPr lvl="1"/>
            <a:r>
              <a:rPr lang="en-US" dirty="0"/>
              <a:t>Still seeking text contributions and other input from actions above. </a:t>
            </a:r>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Previously called “Network Integration”</a:t>
            </a:r>
          </a:p>
          <a:p>
            <a:r>
              <a:rPr lang="en-US" dirty="0"/>
              <a:t>Draft White Paper From July </a:t>
            </a:r>
          </a:p>
          <a:p>
            <a:pPr lvl="2"/>
            <a:r>
              <a:rPr lang="en-US" dirty="0">
                <a:hlinkClick r:id="rId2"/>
              </a:rPr>
              <a:t>IEEE802-24/19-0017r1</a:t>
            </a:r>
            <a:endParaRPr lang="en-US" dirty="0"/>
          </a:p>
          <a:p>
            <a:pPr lvl="2"/>
            <a:endParaRPr lang="en-US" dirty="0"/>
          </a:p>
          <a:p>
            <a:pPr lvl="2"/>
            <a:r>
              <a:rPr lang="en-US" dirty="0"/>
              <a:t>Output of this meeting has been posted as </a:t>
            </a:r>
            <a:r>
              <a:rPr lang="en-US" dirty="0">
                <a:hlinkClick r:id="rId3"/>
              </a:rPr>
              <a:t>IEEE802-24/19-0017r3</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85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1H 2020 for starting, depending on 802.19.3 progress</a:t>
            </a:r>
          </a:p>
          <a:p>
            <a:pPr lvl="1"/>
            <a:endParaRPr lang="en-US" dirty="0"/>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40105</TotalTime>
  <Words>2499</Words>
  <Application>Microsoft Office PowerPoint</Application>
  <PresentationFormat>Widescreen</PresentationFormat>
  <Paragraphs>451</Paragraphs>
  <Slides>35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Radio Regulatory Items</vt:lpstr>
      <vt:lpstr>TSN White Paper - https://ieeexplore.ieee.org/abstract/document/8870295</vt:lpstr>
      <vt:lpstr>Liaison Review</vt:lpstr>
      <vt:lpstr>ATIS Liaison – IoT </vt:lpstr>
      <vt:lpstr>ATIS: IOT Categorization</vt:lpstr>
      <vt:lpstr>Licensed Narrowband Amendment 802.16t</vt:lpstr>
      <vt:lpstr>Ad-Hoc working session for PAR Comments</vt:lpstr>
      <vt:lpstr>SEPA request for update to Wireless Matrix</vt:lpstr>
      <vt:lpstr>Recess for Joint Session w/ 802.1  Next door – Kohala 3</vt:lpstr>
      <vt:lpstr>Wednesday 802.24 TAG</vt:lpstr>
      <vt:lpstr>802.16t PAR Comment Response</vt:lpstr>
      <vt:lpstr>Discussion</vt:lpstr>
      <vt:lpstr>802.24 Motion to approve PAR Comment Responses</vt:lpstr>
      <vt:lpstr>January Meeting Planning</vt:lpstr>
      <vt:lpstr>Wednesday 802.24.2 IoT TG</vt:lpstr>
      <vt:lpstr>802.24.2 White Paper</vt:lpstr>
      <vt:lpstr>Building engagement in TG2 IoT</vt:lpstr>
      <vt:lpstr>Single Pair Ethernet white paper</vt:lpstr>
      <vt:lpstr>Thursday 802.24 TAG</vt:lpstr>
      <vt:lpstr>“Low latency” White Paper</vt:lpstr>
      <vt:lpstr>Next Steps</vt:lpstr>
      <vt:lpstr>"IEEE 802 Solutions for Vertical Applications"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763</cp:revision>
  <cp:lastPrinted>1998-02-10T13:28:06Z</cp:lastPrinted>
  <dcterms:created xsi:type="dcterms:W3CDTF">2015-05-13T21:49:41Z</dcterms:created>
  <dcterms:modified xsi:type="dcterms:W3CDTF">2019-11-13T22:12:21Z</dcterms:modified>
</cp:coreProperties>
</file>