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4"/>
  </p:notesMasterIdLst>
  <p:handoutMasterIdLst>
    <p:handoutMasterId r:id="rId25"/>
  </p:handoutMasterIdLst>
  <p:sldIdLst>
    <p:sldId id="258" r:id="rId2"/>
    <p:sldId id="500" r:id="rId3"/>
    <p:sldId id="285" r:id="rId4"/>
    <p:sldId id="414" r:id="rId5"/>
    <p:sldId id="283" r:id="rId6"/>
    <p:sldId id="284" r:id="rId7"/>
    <p:sldId id="287" r:id="rId8"/>
    <p:sldId id="288" r:id="rId9"/>
    <p:sldId id="289" r:id="rId10"/>
    <p:sldId id="259" r:id="rId11"/>
    <p:sldId id="270" r:id="rId12"/>
    <p:sldId id="420" r:id="rId13"/>
    <p:sldId id="415" r:id="rId14"/>
    <p:sldId id="495" r:id="rId15"/>
    <p:sldId id="475" r:id="rId16"/>
    <p:sldId id="488" r:id="rId17"/>
    <p:sldId id="521" r:id="rId18"/>
    <p:sldId id="522" r:id="rId19"/>
    <p:sldId id="486" r:id="rId20"/>
    <p:sldId id="518" r:id="rId21"/>
    <p:sldId id="474" r:id="rId22"/>
    <p:sldId id="391"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285"/>
            <p14:sldId id="414"/>
            <p14:sldId id="283"/>
            <p14:sldId id="284"/>
            <p14:sldId id="287"/>
            <p14:sldId id="288"/>
            <p14:sldId id="289"/>
            <p14:sldId id="259"/>
            <p14:sldId id="270"/>
            <p14:sldId id="420"/>
            <p14:sldId id="415"/>
            <p14:sldId id="495"/>
            <p14:sldId id="475"/>
            <p14:sldId id="488"/>
            <p14:sldId id="521"/>
            <p14:sldId id="522"/>
            <p14:sldId id="486"/>
            <p14:sldId id="518"/>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823" autoAdjust="0"/>
    <p:restoredTop sz="94099" autoAdjust="0"/>
  </p:normalViewPr>
  <p:slideViewPr>
    <p:cSldViewPr>
      <p:cViewPr varScale="1">
        <p:scale>
          <a:sx n="86" d="100"/>
          <a:sy n="86" d="100"/>
        </p:scale>
        <p:origin x="58" y="1128"/>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4</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802.24-20-0010r0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July 2020</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24/dcn/19/24-19-0003-05-0000-low-latency-communication-white-paper.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24/dcn/15/24-15-0036-02-IoTg-internet-of-things-iot-overview-white-paper-draft.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24/dcn/19/24-19-0034-01-0000-802-1cf-introduction-to-solutios-for-vertical-applications.docx" TargetMode="External"/><Relationship Id="rId2" Type="http://schemas.openxmlformats.org/officeDocument/2006/relationships/hyperlink" Target="https://mentor.ieee.org/802.24/dcn/19/24-19-0017-03-0000-ieee-802-solutions-for-vertical-applications.docxhttps:/mentor.ieee.org/802.24/dcn/19/24-19-0017-02-0000-ieee-802-solutions-for-vertical-applications.docxhttps:/mentor.ieee.org/802.24/dcn/19/24-19-0017-01-0000-ieee-802-solutions-for-vertical-applications.docx" TargetMode="External"/><Relationship Id="rId1" Type="http://schemas.openxmlformats.org/officeDocument/2006/relationships/slideLayout" Target="../slideLayouts/slideLayout2.xml"/><Relationship Id="rId5" Type="http://schemas.openxmlformats.org/officeDocument/2006/relationships/hyperlink" Target="mailto:hsoh5@etri.re.kr" TargetMode="External"/><Relationship Id="rId4" Type="http://schemas.openxmlformats.org/officeDocument/2006/relationships/hyperlink" Target="https://mentor.ieee.org/802.11/dcn/20/11-20-0013-00-AANI-draft-technical-report-on-interworking-between-3gpp-5g-network-wlan.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atatracker.ietf.org/wg/raw/about/"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July 15, 2020</a:t>
            </a:r>
          </a:p>
          <a:p>
            <a:endParaRPr lang="en-US" dirty="0"/>
          </a:p>
          <a:p>
            <a:r>
              <a:rPr lang="en-US" dirty="0"/>
              <a:t>Virtual Meeting</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10</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a:t>
            </a:r>
          </a:p>
        </p:txBody>
      </p:sp>
      <p:sp>
        <p:nvSpPr>
          <p:cNvPr id="3" name="Content Placeholder 2"/>
          <p:cNvSpPr>
            <a:spLocks noGrp="1"/>
          </p:cNvSpPr>
          <p:nvPr>
            <p:ph idx="1"/>
          </p:nvPr>
        </p:nvSpPr>
        <p:spPr>
          <a:xfrm>
            <a:off x="914400" y="1828800"/>
            <a:ext cx="10566400" cy="4114800"/>
          </a:xfrm>
        </p:spPr>
        <p:txBody>
          <a:bodyPr>
            <a:normAutofit fontScale="85000" lnSpcReduction="20000"/>
          </a:bodyPr>
          <a:lstStyle/>
          <a:p>
            <a:endParaRPr lang="en-US" dirty="0"/>
          </a:p>
          <a:p>
            <a:r>
              <a:rPr lang="en-US" dirty="0"/>
              <a:t>Approve March TAG teleconference minutes</a:t>
            </a:r>
          </a:p>
          <a:p>
            <a:pPr lvl="1"/>
            <a:r>
              <a:rPr lang="en-US" dirty="0"/>
              <a:t>802.24-30-0008r0</a:t>
            </a:r>
          </a:p>
          <a:p>
            <a:endParaRPr lang="en-US" dirty="0"/>
          </a:p>
          <a:p>
            <a:pPr lvl="1"/>
            <a:endParaRPr lang="en-US" dirty="0"/>
          </a:p>
          <a:p>
            <a:pPr lvl="2"/>
            <a:endParaRPr lang="en-US" dirty="0"/>
          </a:p>
          <a:p>
            <a:pPr lvl="1"/>
            <a:endParaRPr lang="en-US" dirty="0"/>
          </a:p>
          <a:p>
            <a:pPr lvl="1"/>
            <a:endParaRPr lang="en-US" dirty="0"/>
          </a:p>
          <a:p>
            <a:r>
              <a:rPr lang="en-US" dirty="0"/>
              <a:t>TAG Action Items :</a:t>
            </a:r>
          </a:p>
          <a:p>
            <a:pPr lvl="1"/>
            <a:r>
              <a:rPr lang="en-US" dirty="0"/>
              <a:t>none</a:t>
            </a:r>
          </a:p>
          <a:p>
            <a:pPr lvl="1"/>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Election of Officers</a:t>
            </a:r>
          </a:p>
        </p:txBody>
      </p:sp>
      <p:sp>
        <p:nvSpPr>
          <p:cNvPr id="3" name="Content Placeholder 2"/>
          <p:cNvSpPr>
            <a:spLocks noGrp="1"/>
          </p:cNvSpPr>
          <p:nvPr>
            <p:ph idx="1"/>
          </p:nvPr>
        </p:nvSpPr>
        <p:spPr>
          <a:xfrm>
            <a:off x="914400" y="1905000"/>
            <a:ext cx="9067800" cy="4191000"/>
          </a:xfrm>
        </p:spPr>
        <p:txBody>
          <a:bodyPr>
            <a:normAutofit fontScale="92500" lnSpcReduction="10000"/>
          </a:bodyPr>
          <a:lstStyle/>
          <a:p>
            <a:r>
              <a:rPr lang="en-US" dirty="0"/>
              <a:t>Procedure in 802.24 Operations Manual  document 24-14-0007-00-0000</a:t>
            </a:r>
          </a:p>
          <a:p>
            <a:r>
              <a:rPr lang="en-US" dirty="0"/>
              <a:t>Announced Candidates</a:t>
            </a:r>
          </a:p>
          <a:p>
            <a:pPr lvl="1"/>
            <a:r>
              <a:rPr lang="en-US" dirty="0"/>
              <a:t>Tim Godfrey (Chair)</a:t>
            </a:r>
          </a:p>
          <a:p>
            <a:pPr lvl="1"/>
            <a:r>
              <a:rPr lang="en-US" dirty="0"/>
              <a:t>Ben Rolfe (Vice Chair)</a:t>
            </a:r>
          </a:p>
          <a:p>
            <a:r>
              <a:rPr lang="en-US" dirty="0"/>
              <a:t>Election of Chair</a:t>
            </a:r>
          </a:p>
          <a:p>
            <a:pPr lvl="1"/>
            <a:r>
              <a:rPr lang="en-US" dirty="0"/>
              <a:t>Vote: y/n/a </a:t>
            </a:r>
          </a:p>
          <a:p>
            <a:r>
              <a:rPr lang="en-US" dirty="0"/>
              <a:t>Election of Vice Chair</a:t>
            </a:r>
          </a:p>
          <a:p>
            <a:pPr lvl="1"/>
            <a:r>
              <a:rPr lang="en-US" dirty="0"/>
              <a:t>Vote: y/n/a </a:t>
            </a:r>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23708195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Radio Regulatory Items</a:t>
            </a:r>
          </a:p>
        </p:txBody>
      </p:sp>
      <p:sp>
        <p:nvSpPr>
          <p:cNvPr id="7" name="Content Placeholder 6"/>
          <p:cNvSpPr>
            <a:spLocks noGrp="1"/>
          </p:cNvSpPr>
          <p:nvPr>
            <p:ph idx="1"/>
          </p:nvPr>
        </p:nvSpPr>
        <p:spPr>
          <a:xfrm>
            <a:off x="914400" y="1676402"/>
            <a:ext cx="10439400" cy="4799013"/>
          </a:xfrm>
        </p:spPr>
        <p:txBody>
          <a:bodyPr>
            <a:normAutofit/>
          </a:bodyPr>
          <a:lstStyle/>
          <a:p>
            <a:pPr marL="457200" lvl="1" indent="0">
              <a:buNone/>
            </a:pPr>
            <a:endParaRPr lang="en-US" dirty="0"/>
          </a:p>
          <a:p>
            <a:r>
              <a:rPr lang="en-US" dirty="0"/>
              <a:t>Update from 802.18 – Jay Holcomb</a:t>
            </a:r>
          </a:p>
          <a:p>
            <a:pPr lvl="1"/>
            <a:r>
              <a:rPr lang="en-US" dirty="0"/>
              <a:t>WRC-19 any outcomes</a:t>
            </a:r>
          </a:p>
          <a:p>
            <a:pPr lvl="1"/>
            <a:r>
              <a:rPr lang="en-US" dirty="0"/>
              <a:t>FCC – R&amp;O on 6 GHz – any IEEE 802.18 actions?</a:t>
            </a:r>
          </a:p>
          <a:p>
            <a:pPr lvl="1"/>
            <a:endParaRPr lang="en-US" dirty="0"/>
          </a:p>
          <a:p>
            <a:pPr lvl="1"/>
            <a:endParaRPr lang="en-US" dirty="0"/>
          </a:p>
          <a:p>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A42A6F1F-89D0-4C7C-88C0-E46BC40C428C}" type="slidenum">
              <a:rPr lang="en-US" altLang="en-US" smtClean="0"/>
              <a:pPr/>
              <a:t>13</a:t>
            </a:fld>
            <a:endParaRPr lang="en-US" altLang="en-US"/>
          </a:p>
        </p:txBody>
      </p:sp>
    </p:spTree>
    <p:extLst>
      <p:ext uri="{BB962C8B-B14F-4D97-AF65-F5344CB8AC3E}">
        <p14:creationId xmlns:p14="http://schemas.microsoft.com/office/powerpoint/2010/main" val="14399382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Review</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p:txBody>
          <a:bodyPr/>
          <a:lstStyle/>
          <a:p>
            <a:r>
              <a:rPr lang="en-US" sz="2400" dirty="0"/>
              <a:t>P2413				Ludwig Winkel</a:t>
            </a:r>
          </a:p>
          <a:p>
            <a:r>
              <a:rPr lang="en-US" sz="2400" dirty="0"/>
              <a:t>ATIS TOPS 			Farrokh </a:t>
            </a:r>
            <a:r>
              <a:rPr lang="en-US" sz="2400" dirty="0" err="1"/>
              <a:t>Khatibi</a:t>
            </a:r>
            <a:endParaRPr lang="en-US" sz="2400" dirty="0"/>
          </a:p>
          <a:p>
            <a:r>
              <a:rPr lang="en-US" sz="2400" dirty="0"/>
              <a:t>Wi-Fi Alliance (Informal)		Alan Berkema</a:t>
            </a:r>
          </a:p>
          <a:p>
            <a:r>
              <a:rPr lang="en-US" sz="2400" dirty="0"/>
              <a:t>ZigBee Alliance (Informal)	Ruben Salazar</a:t>
            </a:r>
          </a:p>
          <a:p>
            <a:r>
              <a:rPr lang="en-US" sz="2400" dirty="0"/>
              <a:t>IEEE PSCC TF S6		Marc Lacroix  (completed)</a:t>
            </a:r>
          </a:p>
          <a:p>
            <a:r>
              <a:rPr lang="en-US" sz="2400" dirty="0"/>
              <a:t>Industrial Internet Consortium	Wael Diab (not active - assign to Chris D)</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77500" lnSpcReduction="2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r>
              <a:rPr lang="en-US" dirty="0"/>
              <a:t>Latest Draft is </a:t>
            </a:r>
            <a:r>
              <a:rPr lang="en-US" dirty="0">
                <a:hlinkClick r:id="rId2"/>
              </a:rPr>
              <a:t>802.24-19-0003r5</a:t>
            </a:r>
            <a:r>
              <a:rPr lang="en-US" dirty="0"/>
              <a:t>.  </a:t>
            </a:r>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F315-F810-4D64-A691-A55E9D45772C}"/>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D146FED7-F909-48D0-B0F1-1F32F3555FDE}"/>
              </a:ext>
            </a:extLst>
          </p:cNvPr>
          <p:cNvSpPr>
            <a:spLocks noGrp="1"/>
          </p:cNvSpPr>
          <p:nvPr>
            <p:ph idx="1"/>
          </p:nvPr>
        </p:nvSpPr>
        <p:spPr/>
        <p:txBody>
          <a:bodyPr>
            <a:normAutofit fontScale="55000" lnSpcReduction="20000"/>
          </a:bodyPr>
          <a:lstStyle/>
          <a:p>
            <a:r>
              <a:rPr lang="en-US" dirty="0"/>
              <a:t>Need volunteers to pare down AR/VR section to limit scope to Low Latency networking concepts. </a:t>
            </a:r>
          </a:p>
          <a:p>
            <a:endParaRPr lang="en-US" dirty="0"/>
          </a:p>
          <a:p>
            <a:r>
              <a:rPr lang="en-US" dirty="0"/>
              <a:t>A topic to explore is the relationship between high throughput and low latency. Can you have low latency without high bandwidth?  </a:t>
            </a:r>
          </a:p>
          <a:p>
            <a:pPr lvl="1"/>
            <a:r>
              <a:rPr lang="en-US" dirty="0"/>
              <a:t>Can we follow the example of 5G URLLC?  This can be seen as alternative to 5G approaches, but standards-based and lower cost to use. </a:t>
            </a:r>
          </a:p>
          <a:p>
            <a:pPr lvl="1"/>
            <a:r>
              <a:rPr lang="en-US" dirty="0"/>
              <a:t>Show how Wi-Fi technology can provide an equally good or better result and performance (bandwidth and low jitter and low latency)  What are specific capabilities introduced in 802.11be?</a:t>
            </a:r>
          </a:p>
          <a:p>
            <a:r>
              <a:rPr lang="en-US" dirty="0"/>
              <a:t>Map identified uses cases on to various IEEE 802 standards.</a:t>
            </a:r>
          </a:p>
          <a:p>
            <a:r>
              <a:rPr lang="en-US" dirty="0"/>
              <a:t>Tie low latency to 802.1 TSN – how can 802.1 TSN functionality be carried into other MAC/PHY standards. </a:t>
            </a:r>
          </a:p>
          <a:p>
            <a:pPr lvl="1"/>
            <a:r>
              <a:rPr lang="en-US" dirty="0"/>
              <a:t>Follow collaboration of 802.11be with 802.1 TSN – there are gaps in expectations from 802.11 and TSN. </a:t>
            </a:r>
          </a:p>
          <a:p>
            <a:pPr lvl="1"/>
            <a:r>
              <a:rPr lang="en-US" dirty="0"/>
              <a:t>Discuss how FRER could compensate for lack of reliability/predictability of unlicensed spectrum</a:t>
            </a:r>
          </a:p>
          <a:p>
            <a:pPr lvl="1"/>
            <a:endParaRPr lang="en-US" dirty="0"/>
          </a:p>
          <a:p>
            <a:r>
              <a:rPr lang="en-US" dirty="0"/>
              <a:t>Trim down section 6 from RTA TIG. – action Allen. </a:t>
            </a:r>
          </a:p>
          <a:p>
            <a:r>
              <a:rPr lang="en-US" dirty="0"/>
              <a:t>Max could review section on relation of TSN to 802.11</a:t>
            </a:r>
          </a:p>
          <a:p>
            <a:endParaRPr lang="en-US" dirty="0"/>
          </a:p>
        </p:txBody>
      </p:sp>
      <p:sp>
        <p:nvSpPr>
          <p:cNvPr id="4" name="Footer Placeholder 3">
            <a:extLst>
              <a:ext uri="{FF2B5EF4-FFF2-40B4-BE49-F238E27FC236}">
                <a16:creationId xmlns:a16="http://schemas.microsoft.com/office/drawing/2014/main" id="{F342D73E-05D6-4960-93E8-46A865A33D7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429D234-ABE2-4202-8EA6-6EEB2D0E1B5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26831491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White Paper</a:t>
            </a:r>
          </a:p>
        </p:txBody>
      </p:sp>
      <p:sp>
        <p:nvSpPr>
          <p:cNvPr id="3" name="Content Placeholder 2"/>
          <p:cNvSpPr>
            <a:spLocks noGrp="1"/>
          </p:cNvSpPr>
          <p:nvPr>
            <p:ph idx="1"/>
          </p:nvPr>
        </p:nvSpPr>
        <p:spPr>
          <a:xfrm>
            <a:off x="1066800" y="1752600"/>
            <a:ext cx="10210800" cy="4343400"/>
          </a:xfrm>
        </p:spPr>
        <p:txBody>
          <a:bodyPr>
            <a:normAutofit fontScale="77500" lnSpcReduction="20000"/>
          </a:bodyPr>
          <a:lstStyle/>
          <a:p>
            <a:r>
              <a:rPr lang="en-US" dirty="0"/>
              <a:t>Status and development of IoT White paper</a:t>
            </a:r>
          </a:p>
          <a:p>
            <a:pPr lvl="1"/>
            <a:r>
              <a:rPr lang="en-US" dirty="0">
                <a:hlinkClick r:id="rId2"/>
              </a:rPr>
              <a:t>802.24-17-0036r2</a:t>
            </a:r>
            <a:endParaRPr lang="en-US" dirty="0"/>
          </a:p>
          <a:p>
            <a:pPr lvl="1"/>
            <a:r>
              <a:rPr lang="en-US" dirty="0"/>
              <a:t>Ludwig is developing some related materials. </a:t>
            </a:r>
          </a:p>
          <a:p>
            <a:pPr lvl="1"/>
            <a:r>
              <a:rPr lang="en-US" dirty="0"/>
              <a:t>Can we pull new developments from P2413 into this white paper?</a:t>
            </a:r>
          </a:p>
          <a:p>
            <a:pPr lvl="1"/>
            <a:r>
              <a:rPr lang="en-US" dirty="0"/>
              <a:t>Single Pair Ethernet and PODL </a:t>
            </a:r>
          </a:p>
          <a:p>
            <a:pPr lvl="1"/>
            <a:r>
              <a:rPr lang="en-US" dirty="0"/>
              <a:t>These will be included in the overall IoT White Paper</a:t>
            </a:r>
          </a:p>
          <a:p>
            <a:pPr lvl="1"/>
            <a:endParaRPr lang="en-US" dirty="0"/>
          </a:p>
          <a:p>
            <a:r>
              <a:rPr lang="en-US" dirty="0"/>
              <a:t>Update on P2413 and IEC topics (Ludwig)</a:t>
            </a:r>
          </a:p>
          <a:p>
            <a:pPr lvl="1"/>
            <a:r>
              <a:rPr lang="en-US" dirty="0"/>
              <a:t>We will continue to re-structure and advance with more wireless WG materials. </a:t>
            </a:r>
          </a:p>
          <a:p>
            <a:pPr lvl="1"/>
            <a:r>
              <a:rPr lang="en-US" dirty="0"/>
              <a:t>New PAR for 2413.1</a:t>
            </a:r>
          </a:p>
          <a:p>
            <a:pPr lvl="1"/>
            <a:r>
              <a:rPr lang="en-US" dirty="0"/>
              <a:t>New PAR 2413.2  Power Distribution IoT. </a:t>
            </a:r>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7F1B7-3D33-442D-B5D3-777E6F16A6CB}"/>
              </a:ext>
            </a:extLst>
          </p:cNvPr>
          <p:cNvSpPr>
            <a:spLocks noGrp="1"/>
          </p:cNvSpPr>
          <p:nvPr>
            <p:ph type="title"/>
          </p:nvPr>
        </p:nvSpPr>
        <p:spPr/>
        <p:txBody>
          <a:bodyPr/>
          <a:lstStyle/>
          <a:p>
            <a:r>
              <a:rPr lang="en-US" dirty="0"/>
              <a:t>Next Steps to progress work in TG2 IoT</a:t>
            </a:r>
          </a:p>
        </p:txBody>
      </p:sp>
      <p:sp>
        <p:nvSpPr>
          <p:cNvPr id="3" name="Content Placeholder 2">
            <a:extLst>
              <a:ext uri="{FF2B5EF4-FFF2-40B4-BE49-F238E27FC236}">
                <a16:creationId xmlns:a16="http://schemas.microsoft.com/office/drawing/2014/main" id="{C0210C3B-E035-45EA-A195-255328F6C358}"/>
              </a:ext>
            </a:extLst>
          </p:cNvPr>
          <p:cNvSpPr>
            <a:spLocks noGrp="1"/>
          </p:cNvSpPr>
          <p:nvPr>
            <p:ph idx="1"/>
          </p:nvPr>
        </p:nvSpPr>
        <p:spPr/>
        <p:txBody>
          <a:bodyPr>
            <a:normAutofit fontScale="92500"/>
          </a:bodyPr>
          <a:lstStyle/>
          <a:p>
            <a:r>
              <a:rPr lang="en-US" dirty="0"/>
              <a:t>Discussion on plan and new activities for IoT task group and broader engagement</a:t>
            </a:r>
          </a:p>
          <a:p>
            <a:r>
              <a:rPr lang="en-US" dirty="0"/>
              <a:t>What are the IoT activities in IEEE 802?</a:t>
            </a:r>
          </a:p>
          <a:p>
            <a:pPr lvl="1"/>
            <a:r>
              <a:rPr lang="en-US" dirty="0"/>
              <a:t>802.15.4 – Wi-SUN is going after IoT in addition to Smart Grid</a:t>
            </a:r>
          </a:p>
          <a:p>
            <a:pPr lvl="1"/>
            <a:r>
              <a:rPr lang="en-US" dirty="0"/>
              <a:t>802.15.4w – LPWA another IoT focus</a:t>
            </a:r>
          </a:p>
          <a:p>
            <a:pPr lvl="1"/>
            <a:r>
              <a:rPr lang="en-US" dirty="0"/>
              <a:t>802.11ah (</a:t>
            </a:r>
            <a:r>
              <a:rPr lang="en-US" dirty="0" err="1"/>
              <a:t>Halow</a:t>
            </a:r>
            <a:r>
              <a:rPr lang="en-US" dirty="0"/>
              <a:t>), 802.11ba (WUR)</a:t>
            </a:r>
          </a:p>
          <a:p>
            <a:r>
              <a:rPr lang="en-US" dirty="0"/>
              <a:t>Can we find volunteers to contribute to IoT white paper?</a:t>
            </a:r>
          </a:p>
          <a:p>
            <a:pPr lvl="1"/>
            <a:r>
              <a:rPr lang="en-US" dirty="0"/>
              <a:t>Content from WFA HaLow white paper?</a:t>
            </a:r>
          </a:p>
        </p:txBody>
      </p:sp>
      <p:sp>
        <p:nvSpPr>
          <p:cNvPr id="4" name="Footer Placeholder 3">
            <a:extLst>
              <a:ext uri="{FF2B5EF4-FFF2-40B4-BE49-F238E27FC236}">
                <a16:creationId xmlns:a16="http://schemas.microsoft.com/office/drawing/2014/main" id="{4319C60E-93D7-40F3-970F-022FE91963A9}"/>
              </a:ext>
            </a:extLst>
          </p:cNvPr>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335CB93-42E2-403B-9D03-68B8D89124BC}"/>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25754366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fontScale="55000" lnSpcReduction="20000"/>
          </a:bodyPr>
          <a:lstStyle/>
          <a:p>
            <a:r>
              <a:rPr lang="en-US" dirty="0"/>
              <a:t>Previously called “Network Integration”</a:t>
            </a:r>
          </a:p>
          <a:p>
            <a:r>
              <a:rPr lang="en-US" dirty="0"/>
              <a:t>Draft White Paper is posted as </a:t>
            </a:r>
            <a:r>
              <a:rPr lang="en-US" dirty="0">
                <a:hlinkClick r:id="rId2"/>
              </a:rPr>
              <a:t>IEEE802-24/19-0017r3</a:t>
            </a:r>
            <a:endParaRPr lang="en-US" dirty="0"/>
          </a:p>
          <a:p>
            <a:pPr lvl="1"/>
            <a:endParaRPr lang="en-US" dirty="0"/>
          </a:p>
          <a:p>
            <a:r>
              <a:rPr lang="en-US" dirty="0"/>
              <a:t>Input from Max Riegel</a:t>
            </a:r>
          </a:p>
          <a:p>
            <a:pPr lvl="1"/>
            <a:r>
              <a:rPr lang="en-US" dirty="0">
                <a:hlinkClick r:id="rId3"/>
              </a:rPr>
              <a:t>802.24-19-0034r1 </a:t>
            </a:r>
            <a:endParaRPr lang="en-US" dirty="0"/>
          </a:p>
          <a:p>
            <a:pPr lvl="1"/>
            <a:endParaRPr lang="en-US" dirty="0"/>
          </a:p>
          <a:p>
            <a:pPr lvl="1"/>
            <a:endParaRPr lang="en-US" dirty="0"/>
          </a:p>
          <a:p>
            <a:r>
              <a:rPr lang="en-US" dirty="0"/>
              <a:t>Discussion</a:t>
            </a:r>
          </a:p>
          <a:p>
            <a:pPr lvl="1"/>
            <a:r>
              <a:rPr lang="en-US" dirty="0"/>
              <a:t>802.11 AANI, report talking about using 802.1CF model for how an 802 radio technology could be integrated with 5G Core. </a:t>
            </a:r>
          </a:p>
          <a:p>
            <a:pPr lvl="1"/>
            <a:r>
              <a:rPr lang="en-US" dirty="0"/>
              <a:t>Review for applicability to this white paper, and invite the author(s) to attend next session.</a:t>
            </a:r>
          </a:p>
          <a:p>
            <a:pPr lvl="1"/>
            <a:r>
              <a:rPr lang="en-US" dirty="0">
                <a:hlinkClick r:id="rId4"/>
              </a:rPr>
              <a:t>11-20-0013-00-AANI-draft-technical-report-on-interworking-between-3gpp-5g-network-wlan</a:t>
            </a:r>
            <a:endParaRPr lang="en-US" dirty="0"/>
          </a:p>
          <a:p>
            <a:pPr lvl="2"/>
            <a:r>
              <a:rPr lang="en-US" dirty="0"/>
              <a:t>Author -  </a:t>
            </a:r>
            <a:r>
              <a:rPr lang="en-GB" dirty="0">
                <a:hlinkClick r:id="rId5"/>
              </a:rPr>
              <a:t>hsoh5@etri.re.kr</a:t>
            </a:r>
            <a:endParaRPr lang="en-GB" dirty="0"/>
          </a:p>
          <a:p>
            <a:pPr lvl="2"/>
            <a:r>
              <a:rPr lang="en-US" dirty="0"/>
              <a:t>May not attend July 2020 meeting due to COVID-19 </a:t>
            </a:r>
          </a:p>
          <a:p>
            <a:pPr lvl="1"/>
            <a:r>
              <a:rPr lang="en-US" dirty="0"/>
              <a:t>This is on integration of 802 into 3GPP, rather than using IEEE 802 as an alternative to, but could be a worthwhile “counterpoint” concept for the paper.</a:t>
            </a:r>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1676400"/>
            <a:ext cx="10439400" cy="4495800"/>
          </a:xfrm>
          <a:ln/>
        </p:spPr>
        <p:txBody>
          <a:bodyPr>
            <a:normAutofit/>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30 Voting Members as of March 2020</a:t>
            </a:r>
          </a:p>
          <a:p>
            <a:pPr marL="342900" lvl="1" indent="-342900">
              <a:buFontTx/>
              <a:buChar char="•"/>
            </a:pPr>
            <a:r>
              <a:rPr lang="en-US" altLang="en-US" dirty="0"/>
              <a:t>Agenda for this meeting: 	</a:t>
            </a:r>
            <a:r>
              <a:rPr lang="en-US" dirty="0"/>
              <a:t>24-20-0009-00</a:t>
            </a:r>
            <a:endParaRPr lang="en-US" altLang="en-US" dirty="0"/>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E37DD00-8CDD-4095-9529-C962E267BB06}"/>
              </a:ext>
            </a:extLst>
          </p:cNvPr>
          <p:cNvSpPr>
            <a:spLocks noGrp="1"/>
          </p:cNvSpPr>
          <p:nvPr>
            <p:ph type="title"/>
          </p:nvPr>
        </p:nvSpPr>
        <p:spPr/>
        <p:txBody>
          <a:bodyPr/>
          <a:lstStyle/>
          <a:p>
            <a:r>
              <a:rPr lang="en-US" dirty="0"/>
              <a:t>New Topic: IETF Reliable and Available Wireless</a:t>
            </a:r>
          </a:p>
        </p:txBody>
      </p:sp>
      <p:sp>
        <p:nvSpPr>
          <p:cNvPr id="7" name="Content Placeholder 6">
            <a:extLst>
              <a:ext uri="{FF2B5EF4-FFF2-40B4-BE49-F238E27FC236}">
                <a16:creationId xmlns:a16="http://schemas.microsoft.com/office/drawing/2014/main" id="{673C0CA2-FA30-49CE-B11F-82AB081A49D2}"/>
              </a:ext>
            </a:extLst>
          </p:cNvPr>
          <p:cNvSpPr>
            <a:spLocks noGrp="1"/>
          </p:cNvSpPr>
          <p:nvPr>
            <p:ph idx="1"/>
          </p:nvPr>
        </p:nvSpPr>
        <p:spPr/>
        <p:txBody>
          <a:bodyPr/>
          <a:lstStyle/>
          <a:p>
            <a:r>
              <a:rPr lang="en-US" dirty="0">
                <a:hlinkClick r:id="rId2"/>
              </a:rPr>
              <a:t>https://datatracker.ietf.org/wg/raw/about/</a:t>
            </a:r>
            <a:endParaRPr lang="en-US" dirty="0"/>
          </a:p>
          <a:p>
            <a:endParaRPr lang="en-US" dirty="0"/>
          </a:p>
          <a:p>
            <a:endParaRPr lang="en-US" dirty="0"/>
          </a:p>
          <a:p>
            <a:endParaRPr lang="en-US" dirty="0"/>
          </a:p>
          <a:p>
            <a:endParaRPr lang="en-US" dirty="0"/>
          </a:p>
          <a:p>
            <a:endParaRPr lang="en-US" dirty="0"/>
          </a:p>
          <a:p>
            <a:r>
              <a:rPr lang="en-US" dirty="0"/>
              <a:t>Opportunity for coordination between 802.24, 802.1 TSN, 802.11be, 802.15 IG DEP?</a:t>
            </a:r>
          </a:p>
        </p:txBody>
      </p:sp>
      <p:sp>
        <p:nvSpPr>
          <p:cNvPr id="4" name="Footer Placeholder 3">
            <a:extLst>
              <a:ext uri="{FF2B5EF4-FFF2-40B4-BE49-F238E27FC236}">
                <a16:creationId xmlns:a16="http://schemas.microsoft.com/office/drawing/2014/main" id="{F356AA9D-0B31-41AF-8C04-C6426711C898}"/>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5E52A03-DB9B-490D-8CFF-90B2D3E74FC4}"/>
              </a:ext>
            </a:extLst>
          </p:cNvPr>
          <p:cNvSpPr>
            <a:spLocks noGrp="1"/>
          </p:cNvSpPr>
          <p:nvPr>
            <p:ph type="sldNum" sz="quarter" idx="12"/>
          </p:nvPr>
        </p:nvSpPr>
        <p:spPr/>
        <p:txBody>
          <a:bodyPr/>
          <a:lstStyle/>
          <a:p>
            <a:r>
              <a:rPr lang="en-US" altLang="en-US"/>
              <a:t>Slide </a:t>
            </a:r>
            <a:fld id="{A42A6F1F-89D0-4C7C-88C0-E46BC40C428C}" type="slidenum">
              <a:rPr lang="en-US" altLang="en-US" smtClean="0"/>
              <a:pPr/>
              <a:t>20</a:t>
            </a:fld>
            <a:endParaRPr lang="en-US" altLang="en-US"/>
          </a:p>
        </p:txBody>
      </p:sp>
      <p:pic>
        <p:nvPicPr>
          <p:cNvPr id="8" name="Picture 7">
            <a:extLst>
              <a:ext uri="{FF2B5EF4-FFF2-40B4-BE49-F238E27FC236}">
                <a16:creationId xmlns:a16="http://schemas.microsoft.com/office/drawing/2014/main" id="{E87FE5BC-8100-4EC1-88DE-955A3DA9ACCB}"/>
              </a:ext>
            </a:extLst>
          </p:cNvPr>
          <p:cNvPicPr>
            <a:picLocks noChangeAspect="1"/>
          </p:cNvPicPr>
          <p:nvPr/>
        </p:nvPicPr>
        <p:blipFill>
          <a:blip r:embed="rId3"/>
          <a:stretch>
            <a:fillRect/>
          </a:stretch>
        </p:blipFill>
        <p:spPr>
          <a:xfrm>
            <a:off x="3810000" y="2593832"/>
            <a:ext cx="7239000" cy="2473025"/>
          </a:xfrm>
          <a:prstGeom prst="rect">
            <a:avLst/>
          </a:prstGeom>
        </p:spPr>
      </p:pic>
    </p:spTree>
    <p:extLst>
      <p:ext uri="{BB962C8B-B14F-4D97-AF65-F5344CB8AC3E}">
        <p14:creationId xmlns:p14="http://schemas.microsoft.com/office/powerpoint/2010/main" val="29683561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2020 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752600"/>
            <a:ext cx="10668000" cy="4495800"/>
          </a:xfrm>
        </p:spPr>
        <p:txBody>
          <a:bodyPr>
            <a:normAutofit fontScale="70000" lnSpcReduction="20000"/>
          </a:bodyPr>
          <a:lstStyle/>
          <a:p>
            <a:endParaRPr lang="en-US" dirty="0"/>
          </a:p>
          <a:p>
            <a:r>
              <a:rPr lang="en-US" dirty="0"/>
              <a:t>A whitepaper/document for application-specific use cases of Sub 1GHz standards 802.15.4g and 802.11ah. Identifying where each standard is most suitable, and how to make best use of mechanisms proposed in 802.19.3 TG. </a:t>
            </a:r>
          </a:p>
          <a:p>
            <a:pPr lvl="1"/>
            <a:r>
              <a:rPr lang="en-US" dirty="0"/>
              <a:t>Can this also include applying 802.15.4s in sub-1GHz spectrum?</a:t>
            </a:r>
          </a:p>
          <a:p>
            <a:pPr lvl="1"/>
            <a:r>
              <a:rPr lang="en-US" dirty="0"/>
              <a:t>Revisit in 2021 when meetings resume</a:t>
            </a:r>
          </a:p>
          <a:p>
            <a:pPr lvl="1"/>
            <a:endParaRPr lang="en-US" dirty="0"/>
          </a:p>
          <a:p>
            <a:r>
              <a:rPr lang="en-US" dirty="0"/>
              <a:t>Other topics to consider for 2021</a:t>
            </a:r>
          </a:p>
          <a:p>
            <a:pPr lvl="1"/>
            <a:r>
              <a:rPr lang="en-US" dirty="0"/>
              <a:t>802.24 white paper on IoT and P2413  </a:t>
            </a:r>
          </a:p>
          <a:p>
            <a:pPr lvl="2"/>
            <a:r>
              <a:rPr lang="en-US" dirty="0"/>
              <a:t>Need to study what the new P2413 projects are about. </a:t>
            </a:r>
          </a:p>
          <a:p>
            <a:pPr lvl="1"/>
            <a:endParaRPr lang="en-US" dirty="0"/>
          </a:p>
          <a:p>
            <a:pPr lvl="1"/>
            <a:r>
              <a:rPr lang="en-US" dirty="0"/>
              <a:t>Update of first Smart Grid white paper to address latest amendments of 802.15.4 u, v, w, x, y, </a:t>
            </a:r>
            <a:r>
              <a:rPr lang="en-US" dirty="0" err="1"/>
              <a:t>Revmd</a:t>
            </a:r>
            <a:r>
              <a:rPr lang="en-US" dirty="0"/>
              <a:t>. </a:t>
            </a:r>
          </a:p>
          <a:p>
            <a:pPr lvl="2"/>
            <a:r>
              <a:rPr lang="en-US" dirty="0"/>
              <a:t>With completion of 802.15.4revMD, those people may be available to participate again?</a:t>
            </a:r>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a:bodyPr>
          <a:lstStyle/>
          <a:p>
            <a:r>
              <a:rPr lang="en-US" dirty="0"/>
              <a:t>Action Items from this meeting</a:t>
            </a:r>
          </a:p>
          <a:p>
            <a:pPr lvl="1"/>
            <a:endParaRPr lang="en-US" dirty="0"/>
          </a:p>
          <a:p>
            <a:pPr lvl="1"/>
            <a:endParaRPr lang="en-US" dirty="0"/>
          </a:p>
          <a:p>
            <a:r>
              <a:rPr lang="en-US" dirty="0"/>
              <a:t>Any New Business?</a:t>
            </a:r>
          </a:p>
          <a:p>
            <a:pPr lvl="1"/>
            <a:endParaRPr lang="en-US" dirty="0"/>
          </a:p>
          <a:p>
            <a:pPr lvl="1"/>
            <a:endParaRPr lang="en-US" dirty="0"/>
          </a:p>
          <a:p>
            <a:r>
              <a:rPr lang="en-US" dirty="0"/>
              <a:t>Adjourn</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3</a:t>
            </a:fld>
            <a:endParaRPr lang="en-US" altLang="en-US"/>
          </a:p>
        </p:txBody>
      </p:sp>
      <p:graphicFrame>
        <p:nvGraphicFramePr>
          <p:cNvPr id="2" name="Table 1">
            <a:extLst>
              <a:ext uri="{FF2B5EF4-FFF2-40B4-BE49-F238E27FC236}">
                <a16:creationId xmlns:a16="http://schemas.microsoft.com/office/drawing/2014/main" id="{4418A512-C559-4EA5-8FE0-E051CDB8999F}"/>
              </a:ext>
            </a:extLst>
          </p:cNvPr>
          <p:cNvGraphicFramePr>
            <a:graphicFrameLocks noGrp="1"/>
          </p:cNvGraphicFramePr>
          <p:nvPr>
            <p:extLst>
              <p:ext uri="{D42A27DB-BD31-4B8C-83A1-F6EECF244321}">
                <p14:modId xmlns:p14="http://schemas.microsoft.com/office/powerpoint/2010/main" val="815163525"/>
              </p:ext>
            </p:extLst>
          </p:nvPr>
        </p:nvGraphicFramePr>
        <p:xfrm>
          <a:off x="228600" y="1143000"/>
          <a:ext cx="11811000" cy="4724398"/>
        </p:xfrm>
        <a:graphic>
          <a:graphicData uri="http://schemas.openxmlformats.org/drawingml/2006/table">
            <a:tbl>
              <a:tblPr>
                <a:tableStyleId>{5C22544A-7EE6-4342-B048-85BDC9FD1C3A}</a:tableStyleId>
              </a:tblPr>
              <a:tblGrid>
                <a:gridCol w="688592">
                  <a:extLst>
                    <a:ext uri="{9D8B030D-6E8A-4147-A177-3AD203B41FA5}">
                      <a16:colId xmlns:a16="http://schemas.microsoft.com/office/drawing/2014/main" val="503596816"/>
                    </a:ext>
                  </a:extLst>
                </a:gridCol>
                <a:gridCol w="7236208">
                  <a:extLst>
                    <a:ext uri="{9D8B030D-6E8A-4147-A177-3AD203B41FA5}">
                      <a16:colId xmlns:a16="http://schemas.microsoft.com/office/drawing/2014/main" val="1606292162"/>
                    </a:ext>
                  </a:extLst>
                </a:gridCol>
                <a:gridCol w="1685983">
                  <a:extLst>
                    <a:ext uri="{9D8B030D-6E8A-4147-A177-3AD203B41FA5}">
                      <a16:colId xmlns:a16="http://schemas.microsoft.com/office/drawing/2014/main" val="1476447374"/>
                    </a:ext>
                  </a:extLst>
                </a:gridCol>
                <a:gridCol w="560711">
                  <a:extLst>
                    <a:ext uri="{9D8B030D-6E8A-4147-A177-3AD203B41FA5}">
                      <a16:colId xmlns:a16="http://schemas.microsoft.com/office/drawing/2014/main" val="2756991611"/>
                    </a:ext>
                  </a:extLst>
                </a:gridCol>
                <a:gridCol w="852543">
                  <a:extLst>
                    <a:ext uri="{9D8B030D-6E8A-4147-A177-3AD203B41FA5}">
                      <a16:colId xmlns:a16="http://schemas.microsoft.com/office/drawing/2014/main" val="2565358226"/>
                    </a:ext>
                  </a:extLst>
                </a:gridCol>
                <a:gridCol w="786963">
                  <a:extLst>
                    <a:ext uri="{9D8B030D-6E8A-4147-A177-3AD203B41FA5}">
                      <a16:colId xmlns:a16="http://schemas.microsoft.com/office/drawing/2014/main" val="3899935811"/>
                    </a:ext>
                  </a:extLst>
                </a:gridCol>
              </a:tblGrid>
              <a:tr h="335614">
                <a:tc gridSpan="2">
                  <a:txBody>
                    <a:bodyPr/>
                    <a:lstStyle/>
                    <a:p>
                      <a:pPr algn="l" fontAlgn="b"/>
                      <a:r>
                        <a:rPr lang="en-US" sz="1800" b="0" u="none" strike="noStrike">
                          <a:effectLst/>
                        </a:rPr>
                        <a:t>802.24 Agenda - July 2020 Electronic Meeting</a:t>
                      </a:r>
                      <a:endParaRPr lang="en-US" sz="1800" b="0" i="0" u="none" strike="noStrike">
                        <a:solidFill>
                          <a:srgbClr val="000000"/>
                        </a:solidFill>
                        <a:effectLst/>
                        <a:latin typeface="Arial1"/>
                      </a:endParaRPr>
                    </a:p>
                  </a:txBody>
                  <a:tcPr marL="7620" marR="7620" marT="7620" marB="0" anchor="b"/>
                </a:tc>
                <a:tc hMerge="1">
                  <a:txBody>
                    <a:bodyPr/>
                    <a:lstStyle/>
                    <a:p>
                      <a:endParaRPr lang="en-US"/>
                    </a:p>
                  </a:txBody>
                  <a:tcPr/>
                </a:tc>
                <a:tc gridSpan="2">
                  <a:txBody>
                    <a:bodyPr/>
                    <a:lstStyle/>
                    <a:p>
                      <a:pPr algn="l" fontAlgn="b"/>
                      <a:r>
                        <a:rPr lang="en-US" sz="1800" b="0" u="none" strike="noStrike">
                          <a:effectLst/>
                        </a:rPr>
                        <a:t>24-20-0009-00-0000</a:t>
                      </a:r>
                      <a:endParaRPr lang="en-US" sz="1800" b="0" i="0" u="none" strike="noStrike">
                        <a:solidFill>
                          <a:srgbClr val="000000"/>
                        </a:solidFill>
                        <a:effectLst/>
                        <a:latin typeface="Arial1"/>
                      </a:endParaRPr>
                    </a:p>
                  </a:txBody>
                  <a:tcPr marL="7620" marR="7620" marT="7620" marB="0" anchor="b"/>
                </a:tc>
                <a:tc hMerge="1">
                  <a:txBody>
                    <a:bodyPr/>
                    <a:lstStyle/>
                    <a:p>
                      <a:endParaRPr lang="en-US"/>
                    </a:p>
                  </a:txBody>
                  <a:tcPr/>
                </a:tc>
                <a:tc>
                  <a:txBody>
                    <a:bodyPr/>
                    <a:lstStyle/>
                    <a:p>
                      <a:pPr algn="l" fontAlgn="b"/>
                      <a:endParaRPr lang="en-US" sz="1200" b="0" i="0" u="none" strike="noStrike">
                        <a:solidFill>
                          <a:srgbClr val="000000"/>
                        </a:solidFill>
                        <a:effectLst/>
                        <a:latin typeface="Arial1"/>
                      </a:endParaRPr>
                    </a:p>
                  </a:txBody>
                  <a:tcPr marL="7620" marR="7620" marT="7620"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895475918"/>
                  </a:ext>
                </a:extLst>
              </a:tr>
              <a:tr h="322705">
                <a:tc>
                  <a:txBody>
                    <a:bodyPr/>
                    <a:lstStyle/>
                    <a:p>
                      <a:pPr algn="ctr" fontAlgn="b"/>
                      <a:endParaRPr lang="en-US" sz="1200" b="0" i="0" u="none" strike="noStrike">
                        <a:solidFill>
                          <a:srgbClr val="000000"/>
                        </a:solidFill>
                        <a:effectLst/>
                        <a:latin typeface="Times New Roman1"/>
                      </a:endParaRPr>
                    </a:p>
                  </a:txBody>
                  <a:tcPr marL="7620" marR="7620" marT="7620" marB="0" anchor="b"/>
                </a:tc>
                <a:tc>
                  <a:txBody>
                    <a:bodyPr/>
                    <a:lstStyle/>
                    <a:p>
                      <a:pPr algn="l" fontAlgn="b"/>
                      <a:endParaRPr lang="en-US" sz="1200" b="0" i="0" u="none" strike="noStrike">
                        <a:solidFill>
                          <a:srgbClr val="000000"/>
                        </a:solidFill>
                        <a:effectLst/>
                        <a:latin typeface="Times New Roman1"/>
                      </a:endParaRPr>
                    </a:p>
                  </a:txBody>
                  <a:tcPr marL="7620" marR="7620" marT="7620" marB="0" anchor="b"/>
                </a:tc>
                <a:tc>
                  <a:txBody>
                    <a:bodyPr/>
                    <a:lstStyle/>
                    <a:p>
                      <a:pPr algn="l" fontAlgn="b"/>
                      <a:endParaRPr lang="en-US" sz="1600" b="0" i="0" u="none" strike="noStrike">
                        <a:solidFill>
                          <a:srgbClr val="000000"/>
                        </a:solidFill>
                        <a:effectLst/>
                        <a:latin typeface="Times New Roman1"/>
                      </a:endParaRPr>
                    </a:p>
                  </a:txBody>
                  <a:tcPr marL="7620" marR="7620" marT="7620"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endParaRPr lang="en-US" sz="1600" b="0" i="0" u="none" strike="noStrike">
                        <a:solidFill>
                          <a:srgbClr val="000000"/>
                        </a:solidFill>
                        <a:effectLst/>
                        <a:latin typeface="Times New Roman1"/>
                      </a:endParaRPr>
                    </a:p>
                  </a:txBody>
                  <a:tcPr marL="7620" marR="7620" marT="7620"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276197310"/>
                  </a:ext>
                </a:extLst>
              </a:tr>
              <a:tr h="322705">
                <a:tc>
                  <a:txBody>
                    <a:bodyPr/>
                    <a:lstStyle/>
                    <a:p>
                      <a:pPr algn="ctr" fontAlgn="t"/>
                      <a:r>
                        <a:rPr lang="en-US" sz="1800" b="0" u="none" strike="noStrike">
                          <a:effectLst/>
                        </a:rPr>
                        <a:t>1</a:t>
                      </a:r>
                      <a:endParaRPr lang="en-US" sz="1800" b="0" i="0" u="none" strike="noStrike">
                        <a:solidFill>
                          <a:srgbClr val="000000"/>
                        </a:solidFill>
                        <a:effectLst/>
                        <a:latin typeface="Times New Roman1"/>
                      </a:endParaRPr>
                    </a:p>
                  </a:txBody>
                  <a:tcPr marL="7620" marR="7620" marT="7620" marB="0"/>
                </a:tc>
                <a:tc>
                  <a:txBody>
                    <a:bodyPr/>
                    <a:lstStyle/>
                    <a:p>
                      <a:pPr algn="ctr" fontAlgn="b"/>
                      <a:r>
                        <a:rPr lang="en-US" sz="1800" b="0" u="none" strike="noStrike">
                          <a:effectLst/>
                        </a:rPr>
                        <a:t>Wednesday, July 15, 2020  - 16:00 EDT</a:t>
                      </a:r>
                      <a:endParaRPr lang="en-US" sz="1800" b="0" i="0" u="none" strike="noStrike">
                        <a:solidFill>
                          <a:srgbClr val="000000"/>
                        </a:solidFill>
                        <a:effectLst/>
                        <a:latin typeface="Times New Roman1"/>
                      </a:endParaRPr>
                    </a:p>
                  </a:txBody>
                  <a:tcPr marL="7620" marR="7620" marT="7620" marB="0" anchor="b"/>
                </a:tc>
                <a:tc>
                  <a:txBody>
                    <a:bodyPr/>
                    <a:lstStyle/>
                    <a:p>
                      <a:pPr algn="l" fontAlgn="b"/>
                      <a:endParaRPr lang="en-US" sz="1600" b="0" i="0" u="none" strike="noStrike">
                        <a:solidFill>
                          <a:srgbClr val="000000"/>
                        </a:solidFill>
                        <a:effectLst/>
                        <a:latin typeface="Arial1"/>
                      </a:endParaRPr>
                    </a:p>
                  </a:txBody>
                  <a:tcPr marL="7620" marR="7620" marT="7620" marB="0" anchor="b"/>
                </a:tc>
                <a:tc>
                  <a:txBody>
                    <a:bodyPr/>
                    <a:lstStyle/>
                    <a:p>
                      <a:pPr algn="l" fontAlgn="b"/>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endParaRPr lang="en-US" sz="1600" b="0" i="0" u="none" strike="noStrike">
                        <a:solidFill>
                          <a:srgbClr val="000000"/>
                        </a:solidFill>
                        <a:effectLst/>
                        <a:latin typeface="Arial1"/>
                      </a:endParaRPr>
                    </a:p>
                  </a:txBody>
                  <a:tcPr marL="7620" marR="7620" marT="7620"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848278020"/>
                  </a:ext>
                </a:extLst>
              </a:tr>
              <a:tr h="322705">
                <a:tc>
                  <a:txBody>
                    <a:bodyPr/>
                    <a:lstStyle/>
                    <a:p>
                      <a:pPr algn="ctr" fontAlgn="t"/>
                      <a:r>
                        <a:rPr lang="en-US" sz="1600" b="0" u="none" strike="noStrike">
                          <a:effectLst/>
                        </a:rPr>
                        <a:t>1.1</a:t>
                      </a:r>
                      <a:endParaRPr lang="en-US" sz="1600" b="0" i="0" u="none" strike="noStrike">
                        <a:solidFill>
                          <a:srgbClr val="000000"/>
                        </a:solidFill>
                        <a:effectLst/>
                        <a:latin typeface="Times New Roman1"/>
                      </a:endParaRPr>
                    </a:p>
                  </a:txBody>
                  <a:tcPr marL="7620" marR="7620" marT="7620" marB="0"/>
                </a:tc>
                <a:tc>
                  <a:txBody>
                    <a:bodyPr/>
                    <a:lstStyle/>
                    <a:p>
                      <a:pPr algn="l" fontAlgn="t"/>
                      <a:r>
                        <a:rPr lang="en-US" sz="1600" b="0" u="none" strike="noStrike">
                          <a:effectLst/>
                        </a:rPr>
                        <a:t>Call session to order, present “Guidelines for IEEE SA meetings”, Quorum</a:t>
                      </a:r>
                      <a:endParaRPr lang="en-US" sz="1600" b="0" i="0" u="none" strike="noStrike">
                        <a:solidFill>
                          <a:srgbClr val="000000"/>
                        </a:solidFill>
                        <a:effectLst/>
                        <a:latin typeface="Times New Roman" panose="02020603050405020304" pitchFamily="18" charset="0"/>
                      </a:endParaRPr>
                    </a:p>
                  </a:txBody>
                  <a:tcPr marL="7620" marR="7620" marT="7620" marB="0"/>
                </a:tc>
                <a:tc>
                  <a:txBody>
                    <a:bodyPr/>
                    <a:lstStyle/>
                    <a:p>
                      <a:pPr algn="l" fontAlgn="b"/>
                      <a:r>
                        <a:rPr lang="en-US" sz="1600" b="0" u="none" strike="noStrike">
                          <a:effectLst/>
                        </a:rPr>
                        <a:t>Godfrey</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5</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4:00 PM</a:t>
                      </a:r>
                      <a:endParaRPr lang="en-US" sz="1600" b="0" i="0" u="none" strike="noStrike">
                        <a:solidFill>
                          <a:srgbClr val="000000"/>
                        </a:solidFill>
                        <a:effectLst/>
                        <a:latin typeface="Times New Roman1"/>
                      </a:endParaRPr>
                    </a:p>
                  </a:txBody>
                  <a:tcPr marL="7620" marR="7620" marT="7620"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436933406"/>
                  </a:ext>
                </a:extLst>
              </a:tr>
              <a:tr h="322705">
                <a:tc>
                  <a:txBody>
                    <a:bodyPr/>
                    <a:lstStyle/>
                    <a:p>
                      <a:pPr algn="ctr" fontAlgn="t"/>
                      <a:r>
                        <a:rPr lang="en-US" sz="1600" b="0" u="none" strike="noStrike">
                          <a:effectLst/>
                        </a:rPr>
                        <a:t>1.2</a:t>
                      </a:r>
                      <a:endParaRPr lang="en-US" sz="1600" b="0" i="0" u="none" strike="noStrike">
                        <a:solidFill>
                          <a:srgbClr val="000000"/>
                        </a:solidFill>
                        <a:effectLst/>
                        <a:latin typeface="Times New Roman1"/>
                      </a:endParaRPr>
                    </a:p>
                  </a:txBody>
                  <a:tcPr marL="7620" marR="7620" marT="7620" marB="0"/>
                </a:tc>
                <a:tc>
                  <a:txBody>
                    <a:bodyPr/>
                    <a:lstStyle/>
                    <a:p>
                      <a:pPr algn="l" fontAlgn="t"/>
                      <a:r>
                        <a:rPr lang="en-US" sz="1600" b="0" u="none" strike="noStrike">
                          <a:effectLst/>
                        </a:rPr>
                        <a:t>Review of Agenda / Approval of Agenda</a:t>
                      </a:r>
                      <a:endParaRPr lang="en-US" sz="1600" b="0" i="0" u="none" strike="noStrike">
                        <a:solidFill>
                          <a:srgbClr val="000000"/>
                        </a:solidFill>
                        <a:effectLst/>
                        <a:latin typeface="Times New Roman" panose="02020603050405020304" pitchFamily="18" charset="0"/>
                      </a:endParaRPr>
                    </a:p>
                  </a:txBody>
                  <a:tcPr marL="7620" marR="7620" marT="7620" marB="0"/>
                </a:tc>
                <a:tc>
                  <a:txBody>
                    <a:bodyPr/>
                    <a:lstStyle/>
                    <a:p>
                      <a:pPr algn="l" fontAlgn="b"/>
                      <a:r>
                        <a:rPr lang="en-US" sz="1600" b="0" u="none" strike="noStrike">
                          <a:effectLst/>
                        </a:rPr>
                        <a:t>Godfrey</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5</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4:05 PM</a:t>
                      </a:r>
                      <a:endParaRPr lang="en-US" sz="1600" b="0" i="0" u="none" strike="noStrike">
                        <a:solidFill>
                          <a:srgbClr val="000000"/>
                        </a:solidFill>
                        <a:effectLst/>
                        <a:latin typeface="Times New Roman1"/>
                      </a:endParaRPr>
                    </a:p>
                  </a:txBody>
                  <a:tcPr marL="7620" marR="7620" marT="7620"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4245147114"/>
                  </a:ext>
                </a:extLst>
              </a:tr>
              <a:tr h="322705">
                <a:tc>
                  <a:txBody>
                    <a:bodyPr/>
                    <a:lstStyle/>
                    <a:p>
                      <a:pPr algn="ctr" fontAlgn="t"/>
                      <a:r>
                        <a:rPr lang="en-US" sz="1600" b="0" u="none" strike="noStrike">
                          <a:effectLst/>
                        </a:rPr>
                        <a:t>1.3</a:t>
                      </a:r>
                      <a:endParaRPr lang="en-US" sz="1600" b="0" i="0" u="none" strike="noStrike">
                        <a:solidFill>
                          <a:srgbClr val="000000"/>
                        </a:solidFill>
                        <a:effectLst/>
                        <a:latin typeface="Times New Roman1"/>
                      </a:endParaRPr>
                    </a:p>
                  </a:txBody>
                  <a:tcPr marL="7620" marR="7620" marT="7620" marB="0"/>
                </a:tc>
                <a:tc>
                  <a:txBody>
                    <a:bodyPr/>
                    <a:lstStyle/>
                    <a:p>
                      <a:pPr algn="l" fontAlgn="t"/>
                      <a:r>
                        <a:rPr lang="en-US" sz="1600" b="0" u="none" strike="noStrike">
                          <a:effectLst/>
                        </a:rPr>
                        <a:t>Approve minutes from prior TAG meeting</a:t>
                      </a:r>
                      <a:endParaRPr lang="en-US" sz="1600" b="0" i="0" u="none" strike="noStrike">
                        <a:solidFill>
                          <a:srgbClr val="000000"/>
                        </a:solidFill>
                        <a:effectLst/>
                        <a:latin typeface="Times New Roman" panose="02020603050405020304" pitchFamily="18" charset="0"/>
                      </a:endParaRPr>
                    </a:p>
                  </a:txBody>
                  <a:tcPr marL="7620" marR="7620" marT="7620" marB="0"/>
                </a:tc>
                <a:tc>
                  <a:txBody>
                    <a:bodyPr/>
                    <a:lstStyle/>
                    <a:p>
                      <a:pPr algn="l" fontAlgn="b"/>
                      <a:r>
                        <a:rPr lang="en-US" sz="1600" b="0" u="none" strike="noStrike">
                          <a:effectLst/>
                        </a:rPr>
                        <a:t>Godfrey</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5</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4:10 PM</a:t>
                      </a:r>
                      <a:endParaRPr lang="en-US" sz="1600" b="0" i="0" u="none" strike="noStrike">
                        <a:solidFill>
                          <a:srgbClr val="000000"/>
                        </a:solidFill>
                        <a:effectLst/>
                        <a:latin typeface="Times New Roman1"/>
                      </a:endParaRPr>
                    </a:p>
                  </a:txBody>
                  <a:tcPr marL="7620" marR="7620" marT="7620"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550117383"/>
                  </a:ext>
                </a:extLst>
              </a:tr>
              <a:tr h="322705">
                <a:tc>
                  <a:txBody>
                    <a:bodyPr/>
                    <a:lstStyle/>
                    <a:p>
                      <a:pPr algn="ctr" fontAlgn="t"/>
                      <a:r>
                        <a:rPr lang="en-US" sz="1600" b="0" u="none" strike="noStrike">
                          <a:effectLst/>
                        </a:rPr>
                        <a:t>1.4</a:t>
                      </a:r>
                      <a:endParaRPr lang="en-US" sz="1600" b="0" i="0" u="none" strike="noStrike">
                        <a:solidFill>
                          <a:srgbClr val="000000"/>
                        </a:solidFill>
                        <a:effectLst/>
                        <a:latin typeface="Times New Roman1"/>
                      </a:endParaRPr>
                    </a:p>
                  </a:txBody>
                  <a:tcPr marL="7620" marR="7620" marT="7620" marB="0"/>
                </a:tc>
                <a:tc>
                  <a:txBody>
                    <a:bodyPr/>
                    <a:lstStyle/>
                    <a:p>
                      <a:pPr algn="l" fontAlgn="t"/>
                      <a:r>
                        <a:rPr lang="en-US" sz="1600" b="0" u="none" strike="noStrike">
                          <a:effectLst/>
                        </a:rPr>
                        <a:t>Introduction/meeting objectives / Review action items from previous meeting</a:t>
                      </a:r>
                      <a:endParaRPr lang="en-US" sz="1600" b="0" i="0" u="none" strike="noStrike">
                        <a:solidFill>
                          <a:srgbClr val="000000"/>
                        </a:solidFill>
                        <a:effectLst/>
                        <a:latin typeface="Times New Roman" panose="02020603050405020304" pitchFamily="18" charset="0"/>
                      </a:endParaRPr>
                    </a:p>
                  </a:txBody>
                  <a:tcPr marL="7620" marR="7620" marT="7620" marB="0"/>
                </a:tc>
                <a:tc>
                  <a:txBody>
                    <a:bodyPr/>
                    <a:lstStyle/>
                    <a:p>
                      <a:pPr algn="l" fontAlgn="b"/>
                      <a:r>
                        <a:rPr lang="en-US" sz="1600" b="0" u="none" strike="noStrike">
                          <a:effectLst/>
                        </a:rPr>
                        <a:t>Godfrey</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5</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4:15 PM</a:t>
                      </a:r>
                      <a:endParaRPr lang="en-US" sz="1600" b="0" i="0" u="none" strike="noStrike">
                        <a:solidFill>
                          <a:srgbClr val="000000"/>
                        </a:solidFill>
                        <a:effectLst/>
                        <a:latin typeface="Times New Roman1"/>
                      </a:endParaRPr>
                    </a:p>
                  </a:txBody>
                  <a:tcPr marL="7620" marR="7620" marT="7620"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305591963"/>
                  </a:ext>
                </a:extLst>
              </a:tr>
              <a:tr h="322705">
                <a:tc>
                  <a:txBody>
                    <a:bodyPr/>
                    <a:lstStyle/>
                    <a:p>
                      <a:pPr algn="ctr" fontAlgn="t"/>
                      <a:r>
                        <a:rPr lang="en-US" sz="1600" b="0" u="none" strike="noStrike">
                          <a:effectLst/>
                        </a:rPr>
                        <a:t>1.5</a:t>
                      </a:r>
                      <a:endParaRPr lang="en-US" sz="1600" b="0" i="0" u="none" strike="noStrike">
                        <a:solidFill>
                          <a:srgbClr val="000000"/>
                        </a:solidFill>
                        <a:effectLst/>
                        <a:latin typeface="Times New Roman1"/>
                      </a:endParaRPr>
                    </a:p>
                  </a:txBody>
                  <a:tcPr marL="7620" marR="7620" marT="7620" marB="0"/>
                </a:tc>
                <a:tc>
                  <a:txBody>
                    <a:bodyPr/>
                    <a:lstStyle/>
                    <a:p>
                      <a:pPr algn="l" fontAlgn="t"/>
                      <a:r>
                        <a:rPr lang="en-US" sz="1600" b="0" u="none" strike="noStrike">
                          <a:effectLst/>
                        </a:rPr>
                        <a:t>Election of Officers</a:t>
                      </a:r>
                      <a:endParaRPr lang="en-US" sz="1600" b="0" i="0" u="none" strike="noStrike">
                        <a:solidFill>
                          <a:srgbClr val="000000"/>
                        </a:solidFill>
                        <a:effectLst/>
                        <a:latin typeface="Times New Roman" panose="02020603050405020304" pitchFamily="18" charset="0"/>
                      </a:endParaRPr>
                    </a:p>
                  </a:txBody>
                  <a:tcPr marL="7620" marR="7620" marT="7620" marB="0"/>
                </a:tc>
                <a:tc>
                  <a:txBody>
                    <a:bodyPr/>
                    <a:lstStyle/>
                    <a:p>
                      <a:pPr algn="l" fontAlgn="b"/>
                      <a:r>
                        <a:rPr lang="en-US" sz="1600" b="0" u="none" strike="noStrike">
                          <a:effectLst/>
                        </a:rPr>
                        <a:t>Godfrey / Rolfe</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15</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4:20 PM</a:t>
                      </a:r>
                      <a:endParaRPr lang="en-US" sz="1600" b="0" i="0" u="none" strike="noStrike">
                        <a:solidFill>
                          <a:srgbClr val="000000"/>
                        </a:solidFill>
                        <a:effectLst/>
                        <a:latin typeface="Times New Roman1"/>
                      </a:endParaRPr>
                    </a:p>
                  </a:txBody>
                  <a:tcPr marL="7620" marR="7620" marT="7620"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070886242"/>
                  </a:ext>
                </a:extLst>
              </a:tr>
              <a:tr h="580869">
                <a:tc>
                  <a:txBody>
                    <a:bodyPr/>
                    <a:lstStyle/>
                    <a:p>
                      <a:pPr algn="ctr" fontAlgn="t"/>
                      <a:r>
                        <a:rPr lang="en-US" sz="1600" b="0" u="none" strike="noStrike">
                          <a:effectLst/>
                        </a:rPr>
                        <a:t>1.6</a:t>
                      </a:r>
                      <a:endParaRPr lang="en-US" sz="1600" b="0" i="0" u="none" strike="noStrike">
                        <a:solidFill>
                          <a:srgbClr val="000000"/>
                        </a:solidFill>
                        <a:effectLst/>
                        <a:latin typeface="Times New Roman1"/>
                      </a:endParaRPr>
                    </a:p>
                  </a:txBody>
                  <a:tcPr marL="7620" marR="7620" marT="7620" marB="0"/>
                </a:tc>
                <a:tc>
                  <a:txBody>
                    <a:bodyPr/>
                    <a:lstStyle/>
                    <a:p>
                      <a:pPr algn="l" fontAlgn="t"/>
                      <a:r>
                        <a:rPr lang="en-US" sz="1600" b="0" u="none" strike="noStrike">
                          <a:effectLst/>
                        </a:rPr>
                        <a:t>ITU and regulatory items</a:t>
                      </a:r>
                      <a:endParaRPr lang="en-US" sz="1600" b="0" i="0" u="none" strike="noStrike">
                        <a:solidFill>
                          <a:srgbClr val="000000"/>
                        </a:solidFill>
                        <a:effectLst/>
                        <a:latin typeface="Times New Roman" panose="02020603050405020304" pitchFamily="18" charset="0"/>
                      </a:endParaRPr>
                    </a:p>
                  </a:txBody>
                  <a:tcPr marL="7620" marR="7620" marT="7620" marB="0"/>
                </a:tc>
                <a:tc>
                  <a:txBody>
                    <a:bodyPr/>
                    <a:lstStyle/>
                    <a:p>
                      <a:pPr algn="l" fontAlgn="b"/>
                      <a:r>
                        <a:rPr lang="en-US" sz="1600" b="0" u="none" strike="noStrike">
                          <a:effectLst/>
                        </a:rPr>
                        <a:t>Godfrey/Holcomb</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10</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4:35 PM</a:t>
                      </a:r>
                      <a:endParaRPr lang="en-US" sz="1600" b="0" i="0" u="none" strike="noStrike">
                        <a:solidFill>
                          <a:srgbClr val="000000"/>
                        </a:solidFill>
                        <a:effectLst/>
                        <a:latin typeface="Times New Roman1"/>
                      </a:endParaRPr>
                    </a:p>
                  </a:txBody>
                  <a:tcPr marL="7620" marR="7620" marT="7620"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820670041"/>
                  </a:ext>
                </a:extLst>
              </a:tr>
              <a:tr h="309796">
                <a:tc>
                  <a:txBody>
                    <a:bodyPr/>
                    <a:lstStyle/>
                    <a:p>
                      <a:pPr algn="ctr" fontAlgn="t"/>
                      <a:r>
                        <a:rPr lang="en-US" sz="1600" b="0" u="none" strike="noStrike">
                          <a:effectLst/>
                        </a:rPr>
                        <a:t>1.7</a:t>
                      </a:r>
                      <a:endParaRPr lang="en-US" sz="1600" b="0" i="0" u="none" strike="noStrike">
                        <a:solidFill>
                          <a:srgbClr val="000000"/>
                        </a:solidFill>
                        <a:effectLst/>
                        <a:latin typeface="Times New Roman1"/>
                      </a:endParaRPr>
                    </a:p>
                  </a:txBody>
                  <a:tcPr marL="7620" marR="7620" marT="7620" marB="0"/>
                </a:tc>
                <a:tc>
                  <a:txBody>
                    <a:bodyPr/>
                    <a:lstStyle/>
                    <a:p>
                      <a:pPr algn="l" fontAlgn="t"/>
                      <a:r>
                        <a:rPr lang="en-US" sz="1600" b="0" u="none" strike="noStrike">
                          <a:effectLst/>
                        </a:rPr>
                        <a:t>Low Latency White Paper</a:t>
                      </a:r>
                      <a:endParaRPr lang="en-US" sz="1600" b="0" i="0" u="none" strike="noStrike">
                        <a:solidFill>
                          <a:srgbClr val="000000"/>
                        </a:solidFill>
                        <a:effectLst/>
                        <a:latin typeface="Times New Roman" panose="02020603050405020304" pitchFamily="18" charset="0"/>
                      </a:endParaRPr>
                    </a:p>
                  </a:txBody>
                  <a:tcPr marL="7620" marR="7620" marT="7620" marB="0"/>
                </a:tc>
                <a:tc>
                  <a:txBody>
                    <a:bodyPr/>
                    <a:lstStyle/>
                    <a:p>
                      <a:pPr algn="l" fontAlgn="b"/>
                      <a:r>
                        <a:rPr lang="en-US" sz="1600" b="0" u="none" strike="noStrike">
                          <a:effectLst/>
                        </a:rPr>
                        <a:t>Holland</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20</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4:45 PM</a:t>
                      </a:r>
                      <a:endParaRPr lang="en-US" sz="1600" b="0" i="0" u="none" strike="noStrike">
                        <a:solidFill>
                          <a:srgbClr val="000000"/>
                        </a:solidFill>
                        <a:effectLst/>
                        <a:latin typeface="Times New Roman1"/>
                      </a:endParaRPr>
                    </a:p>
                  </a:txBody>
                  <a:tcPr marL="7620" marR="7620" marT="7620"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705582977"/>
                  </a:ext>
                </a:extLst>
              </a:tr>
              <a:tr h="309796">
                <a:tc>
                  <a:txBody>
                    <a:bodyPr/>
                    <a:lstStyle/>
                    <a:p>
                      <a:pPr algn="ctr" fontAlgn="t"/>
                      <a:r>
                        <a:rPr lang="en-US" sz="1600" b="0" u="none" strike="noStrike">
                          <a:effectLst/>
                        </a:rPr>
                        <a:t>1.8</a:t>
                      </a:r>
                      <a:endParaRPr lang="en-US" sz="1600" b="0" i="0" u="none" strike="noStrike">
                        <a:solidFill>
                          <a:srgbClr val="000000"/>
                        </a:solidFill>
                        <a:effectLst/>
                        <a:latin typeface="Times New Roman1"/>
                      </a:endParaRPr>
                    </a:p>
                  </a:txBody>
                  <a:tcPr marL="7620" marR="7620" marT="7620" marB="0"/>
                </a:tc>
                <a:tc>
                  <a:txBody>
                    <a:bodyPr/>
                    <a:lstStyle/>
                    <a:p>
                      <a:pPr algn="l" fontAlgn="b"/>
                      <a:r>
                        <a:rPr lang="en-US" sz="1600" b="0" u="none" strike="noStrike">
                          <a:effectLst/>
                        </a:rPr>
                        <a:t>Review of IoT white paper development, expanding scope and participation</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600" b="0" u="none" strike="noStrike">
                          <a:effectLst/>
                        </a:rPr>
                        <a:t>DiMinico</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20</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5:05 PM</a:t>
                      </a:r>
                      <a:endParaRPr lang="en-US" sz="1600" b="0" i="0" u="none" strike="noStrike">
                        <a:solidFill>
                          <a:srgbClr val="000000"/>
                        </a:solidFill>
                        <a:effectLst/>
                        <a:latin typeface="Times New Roman1"/>
                      </a:endParaRPr>
                    </a:p>
                  </a:txBody>
                  <a:tcPr marL="7620" marR="7620" marT="7620"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60818"/>
                  </a:ext>
                </a:extLst>
              </a:tr>
              <a:tr h="309796">
                <a:tc>
                  <a:txBody>
                    <a:bodyPr/>
                    <a:lstStyle/>
                    <a:p>
                      <a:pPr algn="ctr" fontAlgn="t"/>
                      <a:r>
                        <a:rPr lang="en-US" sz="1600" b="0" u="none" strike="noStrike">
                          <a:effectLst/>
                        </a:rPr>
                        <a:t>1.9</a:t>
                      </a:r>
                      <a:endParaRPr lang="en-US" sz="1600" b="0" i="0" u="none" strike="noStrike">
                        <a:solidFill>
                          <a:srgbClr val="000000"/>
                        </a:solidFill>
                        <a:effectLst/>
                        <a:latin typeface="Times New Roman1"/>
                      </a:endParaRPr>
                    </a:p>
                  </a:txBody>
                  <a:tcPr marL="7620" marR="7620" marT="7620" marB="0"/>
                </a:tc>
                <a:tc>
                  <a:txBody>
                    <a:bodyPr/>
                    <a:lstStyle/>
                    <a:p>
                      <a:pPr algn="l" fontAlgn="t"/>
                      <a:r>
                        <a:rPr lang="en-US" sz="1600" b="0" u="none" strike="noStrike">
                          <a:effectLst/>
                        </a:rPr>
                        <a:t>"IEEE 802 Solutions for Vertical Applications" White Paper</a:t>
                      </a:r>
                      <a:endParaRPr lang="en-US" sz="1600" b="0" i="0" u="none" strike="noStrike">
                        <a:solidFill>
                          <a:srgbClr val="000000"/>
                        </a:solidFill>
                        <a:effectLst/>
                        <a:latin typeface="Times New Roman" panose="02020603050405020304" pitchFamily="18" charset="0"/>
                      </a:endParaRPr>
                    </a:p>
                  </a:txBody>
                  <a:tcPr marL="7620" marR="7620" marT="7620" marB="0"/>
                </a:tc>
                <a:tc>
                  <a:txBody>
                    <a:bodyPr/>
                    <a:lstStyle/>
                    <a:p>
                      <a:pPr algn="l" fontAlgn="b"/>
                      <a:r>
                        <a:rPr lang="en-US" sz="1600" b="0" u="none" strike="noStrike">
                          <a:effectLst/>
                        </a:rPr>
                        <a:t>Godfrey/Reigel</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20</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5:25 PM</a:t>
                      </a:r>
                      <a:endParaRPr lang="en-US" sz="1600" b="0" i="0" u="none" strike="noStrike">
                        <a:solidFill>
                          <a:srgbClr val="000000"/>
                        </a:solidFill>
                        <a:effectLst/>
                        <a:latin typeface="Times New Roman1"/>
                      </a:endParaRPr>
                    </a:p>
                  </a:txBody>
                  <a:tcPr marL="7620" marR="7620" marT="7620"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4033801389"/>
                  </a:ext>
                </a:extLst>
              </a:tr>
              <a:tr h="309796">
                <a:tc>
                  <a:txBody>
                    <a:bodyPr/>
                    <a:lstStyle/>
                    <a:p>
                      <a:pPr algn="ctr" fontAlgn="t"/>
                      <a:r>
                        <a:rPr lang="en-US" sz="1600" b="0" u="none" strike="noStrike">
                          <a:effectLst/>
                        </a:rPr>
                        <a:t>1.10</a:t>
                      </a:r>
                      <a:endParaRPr lang="en-US" sz="1600" b="0" i="0" u="none" strike="noStrike">
                        <a:solidFill>
                          <a:srgbClr val="000000"/>
                        </a:solidFill>
                        <a:effectLst/>
                        <a:latin typeface="Times New Roman1"/>
                      </a:endParaRPr>
                    </a:p>
                  </a:txBody>
                  <a:tcPr marL="7620" marR="7620" marT="7620" marB="0"/>
                </a:tc>
                <a:tc>
                  <a:txBody>
                    <a:bodyPr/>
                    <a:lstStyle/>
                    <a:p>
                      <a:pPr algn="l" fontAlgn="b"/>
                      <a:r>
                        <a:rPr lang="en-US" sz="1600" b="0" u="none" strike="noStrike">
                          <a:effectLst/>
                        </a:rPr>
                        <a:t>802.24 New Action Items, New Activities, AOB</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600" b="0" u="none" strike="noStrike">
                          <a:effectLst/>
                        </a:rPr>
                        <a:t>Godfrey</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10</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5:45 PM</a:t>
                      </a:r>
                      <a:endParaRPr lang="en-US" sz="1600" b="0" i="0" u="none" strike="noStrike">
                        <a:solidFill>
                          <a:srgbClr val="000000"/>
                        </a:solidFill>
                        <a:effectLst/>
                        <a:latin typeface="Times New Roman1"/>
                      </a:endParaRPr>
                    </a:p>
                  </a:txBody>
                  <a:tcPr marL="7620" marR="7620" marT="7620"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348447330"/>
                  </a:ext>
                </a:extLst>
              </a:tr>
              <a:tr h="309796">
                <a:tc>
                  <a:txBody>
                    <a:bodyPr/>
                    <a:lstStyle/>
                    <a:p>
                      <a:pPr algn="ctr" fontAlgn="t"/>
                      <a:r>
                        <a:rPr lang="en-US" sz="1600" b="0" u="none" strike="noStrike">
                          <a:effectLst/>
                        </a:rPr>
                        <a:t>1.11</a:t>
                      </a:r>
                      <a:endParaRPr lang="en-US" sz="1600" b="0" i="0" u="none" strike="noStrike">
                        <a:solidFill>
                          <a:srgbClr val="000000"/>
                        </a:solidFill>
                        <a:effectLst/>
                        <a:latin typeface="Times New Roman1"/>
                      </a:endParaRPr>
                    </a:p>
                  </a:txBody>
                  <a:tcPr marL="7620" marR="7620" marT="7620" marB="0"/>
                </a:tc>
                <a:tc>
                  <a:txBody>
                    <a:bodyPr/>
                    <a:lstStyle/>
                    <a:p>
                      <a:pPr algn="l" fontAlgn="b"/>
                      <a:r>
                        <a:rPr lang="en-US" sz="1600" b="0" u="none" strike="noStrike">
                          <a:effectLst/>
                        </a:rPr>
                        <a:t>Adjourn </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600" b="0" u="none" strike="noStrike">
                          <a:effectLst/>
                        </a:rPr>
                        <a:t>Godfrey</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t"/>
                      <a:r>
                        <a:rPr lang="en-US" sz="1600" b="0" u="none" strike="noStrike">
                          <a:effectLst/>
                        </a:rPr>
                        <a:t>0</a:t>
                      </a:r>
                      <a:endParaRPr lang="en-US" sz="1600" b="0" i="0" u="none" strike="noStrike">
                        <a:solidFill>
                          <a:srgbClr val="000000"/>
                        </a:solidFill>
                        <a:effectLst/>
                        <a:latin typeface="Times New Roman" panose="02020603050405020304" pitchFamily="18" charset="0"/>
                      </a:endParaRPr>
                    </a:p>
                  </a:txBody>
                  <a:tcPr marL="7620" marR="7620" marT="7620" marB="0"/>
                </a:tc>
                <a:tc>
                  <a:txBody>
                    <a:bodyPr/>
                    <a:lstStyle/>
                    <a:p>
                      <a:pPr algn="r" fontAlgn="b"/>
                      <a:r>
                        <a:rPr lang="en-US" sz="1600" b="0" u="none" strike="noStrike">
                          <a:effectLst/>
                        </a:rPr>
                        <a:t>5:55 PM</a:t>
                      </a:r>
                      <a:endParaRPr lang="en-US" sz="1600" b="0" i="0" u="none" strike="noStrike">
                        <a:solidFill>
                          <a:srgbClr val="000000"/>
                        </a:solidFill>
                        <a:effectLst/>
                        <a:latin typeface="Times New Roman1"/>
                      </a:endParaRPr>
                    </a:p>
                  </a:txBody>
                  <a:tcPr marL="7620" marR="7620" marT="7620" marB="0" anchor="b"/>
                </a:tc>
                <a:tc>
                  <a:txBody>
                    <a:bodyPr/>
                    <a:lstStyle/>
                    <a:p>
                      <a:pPr algn="l" fontAlgn="b"/>
                      <a:endParaRPr lang="en-US"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558091210"/>
                  </a:ext>
                </a:extLst>
              </a:tr>
            </a:tbl>
          </a:graphicData>
        </a:graphic>
      </p:graphicFrame>
    </p:spTree>
    <p:extLst>
      <p:ext uri="{BB962C8B-B14F-4D97-AF65-F5344CB8AC3E}">
        <p14:creationId xmlns:p14="http://schemas.microsoft.com/office/powerpoint/2010/main" val="1155415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5</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969542746"/>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802-24-Theme1</Template>
  <TotalTime>42953</TotalTime>
  <Words>1930</Words>
  <Application>Microsoft Office PowerPoint</Application>
  <PresentationFormat>Widescreen</PresentationFormat>
  <Paragraphs>311</Paragraphs>
  <Slides>22</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Arial</vt:lpstr>
      <vt:lpstr>Arial1</vt:lpstr>
      <vt:lpstr>Calibri</vt:lpstr>
      <vt:lpstr>Helvetica</vt:lpstr>
      <vt:lpstr>Monotype Sorts</vt:lpstr>
      <vt:lpstr>Times New Roman</vt:lpstr>
      <vt:lpstr>Times New Roman1</vt:lpstr>
      <vt:lpstr>802-24-Theme1</vt:lpstr>
      <vt:lpstr>802.24 Vertical Applications TAG</vt:lpstr>
      <vt:lpstr>802.24 Overview</vt:lpstr>
      <vt:lpstr>PowerPoint Presentation</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vt:lpstr>
      <vt:lpstr>802.24 TAG: Election of Officers</vt:lpstr>
      <vt:lpstr>Radio Regulatory Items</vt:lpstr>
      <vt:lpstr>Liaison Review</vt:lpstr>
      <vt:lpstr>“Low latency” White Paper</vt:lpstr>
      <vt:lpstr>Next Steps</vt:lpstr>
      <vt:lpstr>802.24.2 White Paper</vt:lpstr>
      <vt:lpstr>Next Steps to progress work in TG2 IoT</vt:lpstr>
      <vt:lpstr>"IEEE 802 Solutions for Vertical Applications"</vt:lpstr>
      <vt:lpstr>New Topic: IETF Reliable and Available Wireless</vt:lpstr>
      <vt:lpstr>2020 Future TAG Activity Planning</vt:lpstr>
      <vt:lpstr>802.24 TAG closing</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801</cp:revision>
  <cp:lastPrinted>1998-02-10T13:28:06Z</cp:lastPrinted>
  <dcterms:created xsi:type="dcterms:W3CDTF">2015-05-13T21:49:41Z</dcterms:created>
  <dcterms:modified xsi:type="dcterms:W3CDTF">2020-07-08T22:03:24Z</dcterms:modified>
</cp:coreProperties>
</file>