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20" r:id="rId14"/>
    <p:sldId id="415" r:id="rId15"/>
    <p:sldId id="495" r:id="rId16"/>
    <p:sldId id="475" r:id="rId17"/>
    <p:sldId id="488" r:id="rId18"/>
    <p:sldId id="521" r:id="rId19"/>
    <p:sldId id="522" r:id="rId20"/>
    <p:sldId id="486" r:id="rId21"/>
    <p:sldId id="518"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20"/>
            <p14:sldId id="415"/>
            <p14:sldId id="495"/>
            <p14:sldId id="475"/>
            <p14:sldId id="488"/>
            <p14:sldId id="521"/>
            <p14:sldId id="522"/>
            <p14:sldId id="486"/>
            <p14:sldId id="518"/>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88" d="100"/>
          <a:sy n="88" d="100"/>
        </p:scale>
        <p:origin x="82" y="92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802.24-20-0010r2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0178665@epri.webex.com"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2.xml"/><Relationship Id="rId6" Type="http://schemas.openxmlformats.org/officeDocument/2006/relationships/hyperlink" Target="https://epri.webex.com/epri/globalcallin.php?MTID=md049944ec7eb1e2ae198373668a05861" TargetMode="External"/><Relationship Id="rId5" Type="http://schemas.openxmlformats.org/officeDocument/2006/relationships/hyperlink" Target="tel:%2B1-415-655-0002,,*01*1610178665%23%23*01*" TargetMode="External"/><Relationship Id="rId4" Type="http://schemas.openxmlformats.org/officeDocument/2006/relationships/hyperlink" Target="tel:%2B1-855-797-9485,,*01*1610178665%23%23*0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4-0000-ieee-802-solutions-for-vertical-applications.docx" TargetMode="External"/><Relationship Id="rId1" Type="http://schemas.openxmlformats.org/officeDocument/2006/relationships/slideLayout" Target="../slideLayouts/slideLayout2.xml"/><Relationship Id="rId5" Type="http://schemas.openxmlformats.org/officeDocument/2006/relationships/hyperlink" Target="mailto:hsoh5@etri.re.kr" TargetMode="External"/><Relationship Id="rId4" Type="http://schemas.openxmlformats.org/officeDocument/2006/relationships/hyperlink" Target="https://mentor.ieee.org/802.11/dcn/20/11-20-0013-00-AANI-draft-technical-report-on-interworking-between-3gpp-5g-network-wlan.docx"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15, 2020</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endParaRPr lang="en-US" dirty="0"/>
          </a:p>
          <a:p>
            <a:r>
              <a:rPr lang="en-US" dirty="0"/>
              <a:t>Approve March TAG teleconference minutes</a:t>
            </a:r>
          </a:p>
          <a:p>
            <a:pPr lvl="1"/>
            <a:r>
              <a:rPr lang="en-US" dirty="0"/>
              <a:t>802.24-30-0008r0</a:t>
            </a:r>
          </a:p>
          <a:p>
            <a:pPr lvl="1"/>
            <a:endParaRPr lang="en-US" dirty="0"/>
          </a:p>
          <a:p>
            <a:pPr lvl="1"/>
            <a:r>
              <a:rPr lang="en-US" dirty="0"/>
              <a:t>Approved with unanimous consent</a:t>
            </a:r>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90678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 7/0/0 </a:t>
            </a:r>
          </a:p>
          <a:p>
            <a:r>
              <a:rPr lang="en-US" dirty="0"/>
              <a:t>Election of Vice Chair</a:t>
            </a:r>
          </a:p>
          <a:p>
            <a:pPr lvl="1"/>
            <a:r>
              <a:rPr lang="en-US" dirty="0"/>
              <a:t>Vote: 7/0/0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fontScale="85000" lnSpcReduction="20000"/>
          </a:bodyPr>
          <a:lstStyle/>
          <a:p>
            <a:r>
              <a:rPr lang="en-US" dirty="0"/>
              <a:t>Update from 802.18 – Jay Holcomb</a:t>
            </a:r>
          </a:p>
          <a:p>
            <a:pPr lvl="1"/>
            <a:r>
              <a:rPr lang="en-US" dirty="0"/>
              <a:t>WRC-19 any outcomes</a:t>
            </a:r>
          </a:p>
          <a:p>
            <a:pPr lvl="2"/>
            <a:r>
              <a:rPr lang="en-US" dirty="0"/>
              <a:t>Will review Thursday, and look forward to WRC23.</a:t>
            </a:r>
          </a:p>
          <a:p>
            <a:pPr lvl="1"/>
            <a:r>
              <a:rPr lang="en-US" dirty="0"/>
              <a:t>6 June – 70/80/90 GHz NPRM (5G) – relevant to 802.11ay.  </a:t>
            </a:r>
          </a:p>
          <a:p>
            <a:pPr lvl="1"/>
            <a:r>
              <a:rPr lang="en-US" dirty="0"/>
              <a:t>FCC – R&amp;O and FNPRM on 6 GHz – any IEEE 802.18 actions?</a:t>
            </a:r>
          </a:p>
          <a:p>
            <a:pPr marL="1200150" lvl="3" indent="0">
              <a:buNone/>
            </a:pPr>
            <a:r>
              <a:rPr lang="en-US" dirty="0"/>
              <a:t>Multi-stakeholder Group – for dealing with 6 GHz implications. </a:t>
            </a:r>
          </a:p>
          <a:p>
            <a:pPr marL="1200150" lvl="3" indent="0">
              <a:buNone/>
            </a:pPr>
            <a:r>
              <a:rPr lang="en-US" dirty="0"/>
              <a:t>3GPP released NR-U channelization for 6 </a:t>
            </a:r>
            <a:r>
              <a:rPr lang="en-US" dirty="0" err="1"/>
              <a:t>Ghz.</a:t>
            </a:r>
            <a:r>
              <a:rPr lang="en-US" dirty="0"/>
              <a:t> </a:t>
            </a:r>
          </a:p>
          <a:p>
            <a:pPr marL="1200150" lvl="3" indent="0">
              <a:buNone/>
            </a:pPr>
            <a:r>
              <a:rPr lang="en-US" dirty="0"/>
              <a:t>WFA participation for MSG</a:t>
            </a:r>
          </a:p>
          <a:p>
            <a:pPr marL="1200150" lvl="3" indent="0">
              <a:buNone/>
            </a:pPr>
            <a:r>
              <a:rPr lang="en-US" dirty="0"/>
              <a:t>802.15.4a/z  UWB community</a:t>
            </a:r>
          </a:p>
          <a:p>
            <a:pPr marL="1200150" lvl="3" indent="0">
              <a:buNone/>
            </a:pPr>
            <a:r>
              <a:rPr lang="en-US" dirty="0"/>
              <a:t>Pre-MSG formation/planning Kickoff meeting 7/31   (WFA / </a:t>
            </a:r>
            <a:r>
              <a:rPr lang="en-US" dirty="0" err="1"/>
              <a:t>Winnforum</a:t>
            </a:r>
            <a:r>
              <a:rPr lang="en-US" dirty="0"/>
              <a:t>)</a:t>
            </a:r>
          </a:p>
          <a:p>
            <a:pPr marL="1200150" lvl="3" indent="0">
              <a:buNone/>
            </a:pPr>
            <a:r>
              <a:rPr lang="en-US" dirty="0"/>
              <a:t>Unknown if FCC will sanction a the group, or is it independent</a:t>
            </a:r>
          </a:p>
          <a:p>
            <a:pPr marL="1200150" lvl="3" indent="0">
              <a:buNone/>
            </a:pPr>
            <a:r>
              <a:rPr lang="en-US" dirty="0"/>
              <a:t>FCC will be a “participant”</a:t>
            </a:r>
          </a:p>
          <a:p>
            <a:pPr marL="1200150" lvl="3" indent="0">
              <a:buNone/>
            </a:pPr>
            <a:r>
              <a:rPr lang="en-US" dirty="0"/>
              <a:t>STAs and Petition for Reconsideration have been filed on the R&amp;O</a:t>
            </a:r>
          </a:p>
          <a:p>
            <a:pPr marL="1200150" lvl="3" indent="0">
              <a:buNone/>
            </a:pPr>
            <a:r>
              <a:rPr lang="en-US" dirty="0"/>
              <a:t>Train Control Applications. </a:t>
            </a:r>
          </a:p>
          <a:p>
            <a:pPr marL="1200150" lvl="3" indent="0">
              <a:buNone/>
            </a:pPr>
            <a:r>
              <a:rPr lang="en-US" dirty="0"/>
              <a:t>FNPRM introduces VLP operation – no AFC, ad-hoc band operation, outdoors and mobile</a:t>
            </a:r>
          </a:p>
          <a:p>
            <a:pPr marL="857250" lvl="2" indent="0">
              <a:buNone/>
            </a:pPr>
            <a:endParaRPr lang="en-US" dirty="0"/>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802.24-19-0003r5</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7500" lnSpcReduction="20000"/>
          </a:bodyPr>
          <a:lstStyle/>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pPr lvl="1"/>
            <a:r>
              <a:rPr lang="en-US" dirty="0"/>
              <a:t>Can we follow the example of 5G URLLC?  This can be seen as alternative to 5G approaches, but standards-based and lower cost to use. </a:t>
            </a:r>
          </a:p>
          <a:p>
            <a:pPr lvl="1"/>
            <a:r>
              <a:rPr lang="en-US" dirty="0"/>
              <a:t>Show how Wi-Fi technology can provide an equally good or better result and performance (bandwidth and low jitter and low latency)  What are specific capabilities introduced in 802.11be?</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a:t>
            </a:r>
          </a:p>
          <a:p>
            <a:pPr lvl="1"/>
            <a:r>
              <a:rPr lang="en-US" dirty="0"/>
              <a:t>Tim will incorporate </a:t>
            </a:r>
            <a:r>
              <a:rPr lang="en-US" dirty="0" err="1"/>
              <a:t>Allens</a:t>
            </a:r>
            <a:r>
              <a:rPr lang="en-US" dirty="0"/>
              <a:t> document and upload as Revision 6</a:t>
            </a:r>
          </a:p>
          <a:p>
            <a:endParaRPr lang="en-US" dirty="0"/>
          </a:p>
          <a:p>
            <a:r>
              <a:rPr lang="en-US" dirty="0"/>
              <a:t>Max could review section on relation of TSN to 802.11</a:t>
            </a:r>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a:t>
            </a:r>
          </a:p>
          <a:p>
            <a:pPr lvl="2"/>
            <a:r>
              <a:rPr lang="en-US" dirty="0"/>
              <a:t>Chris will update now that the 802.3 projects have matured. </a:t>
            </a:r>
          </a:p>
          <a:p>
            <a:pPr lvl="2"/>
            <a:r>
              <a:rPr lang="en-US" dirty="0"/>
              <a:t> Separate white paper on PODL</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700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r>
              <a:rPr lang="en-US" dirty="0"/>
              <a:t>Incorporate activities in 802.19.3 related to preceding standards for IoT  (Ben will ask for volunteers)</a:t>
            </a:r>
          </a:p>
          <a:p>
            <a:endParaRPr lang="en-US" dirty="0"/>
          </a:p>
          <a:p>
            <a:r>
              <a:rPr lang="en-US" dirty="0"/>
              <a:t>Chris D:  Intelligent Sensor at end of cable model – include this is the overall white paper? </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55000" lnSpcReduction="20000"/>
          </a:bodyPr>
          <a:lstStyle/>
          <a:p>
            <a:r>
              <a:rPr lang="en-US" sz="5100" b="1" u="sng" dirty="0">
                <a:hlinkClick r:id="rId2"/>
              </a:rPr>
              <a:t>Join WebEx meeting</a:t>
            </a:r>
            <a:r>
              <a:rPr lang="en-US" sz="5100" b="1" dirty="0"/>
              <a:t>  </a:t>
            </a:r>
          </a:p>
          <a:p>
            <a:pPr marL="0" indent="0">
              <a:buNone/>
            </a:pPr>
            <a:r>
              <a:rPr lang="en-US" dirty="0"/>
              <a:t> </a:t>
            </a:r>
            <a:br>
              <a:rPr lang="en-US" dirty="0"/>
            </a:br>
            <a:r>
              <a:rPr lang="en-US" dirty="0"/>
              <a:t>Meeting number: 161 017 8665  Meeting password: GSpWfaS3J62    </a:t>
            </a:r>
            <a:br>
              <a:rPr lang="en-US" dirty="0"/>
            </a:br>
            <a:br>
              <a:rPr lang="en-US" dirty="0"/>
            </a:br>
            <a:r>
              <a:rPr lang="en-US" dirty="0"/>
              <a:t>Join from a video conferencing system or application</a:t>
            </a:r>
            <a:br>
              <a:rPr lang="en-US" dirty="0"/>
            </a:br>
            <a:r>
              <a:rPr lang="en-US" dirty="0"/>
              <a:t>Dial </a:t>
            </a:r>
            <a:r>
              <a:rPr lang="en-US" u="sng" dirty="0">
                <a:hlinkClick r:id="rId3"/>
              </a:rPr>
              <a:t>1610178665@epri.webex.com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b="1" dirty="0"/>
              <a:t>Join by phone</a:t>
            </a:r>
            <a:r>
              <a:rPr lang="en-US" dirty="0"/>
              <a:t>  </a:t>
            </a:r>
            <a:br>
              <a:rPr lang="en-US" dirty="0"/>
            </a:br>
            <a:r>
              <a:rPr lang="en-US" dirty="0">
                <a:hlinkClick r:id="rId4"/>
              </a:rPr>
              <a:t>+1-855-797-9485</a:t>
            </a:r>
            <a:r>
              <a:rPr lang="en-US" dirty="0"/>
              <a:t> US Toll free  </a:t>
            </a:r>
            <a:br>
              <a:rPr lang="en-US" dirty="0"/>
            </a:br>
            <a:r>
              <a:rPr lang="en-US" dirty="0">
                <a:hlinkClick r:id="rId5"/>
              </a:rPr>
              <a:t>+1-415-655-0002</a:t>
            </a:r>
            <a:r>
              <a:rPr lang="en-US" dirty="0"/>
              <a:t> US Toll  </a:t>
            </a:r>
            <a:br>
              <a:rPr lang="en-US" dirty="0"/>
            </a:br>
            <a:r>
              <a:rPr lang="en-US" dirty="0"/>
              <a:t>Access code: 161 017 8665  </a:t>
            </a:r>
            <a:br>
              <a:rPr lang="en-US" dirty="0"/>
            </a:br>
            <a:r>
              <a:rPr lang="en-US" u="sng" dirty="0">
                <a:hlinkClick r:id="rId6"/>
              </a:rPr>
              <a:t>Global call-in numbers</a:t>
            </a:r>
            <a:r>
              <a:rPr lang="en-US" dirty="0"/>
              <a:t>  |  </a:t>
            </a:r>
            <a:r>
              <a:rPr lang="en-US" u="sng" dirty="0">
                <a:hlinkClick r:id="rId7"/>
              </a:rPr>
              <a:t>Toll-free calling restrictions</a:t>
            </a:r>
            <a:r>
              <a:rPr lang="en-US" dirty="0"/>
              <a:t>   </a:t>
            </a:r>
            <a:br>
              <a:rPr lang="en-US" dirty="0"/>
            </a:br>
            <a:r>
              <a:rPr lang="en-US" dirty="0"/>
              <a:t>  </a:t>
            </a:r>
            <a:br>
              <a:rPr lang="en-US" dirty="0"/>
            </a:br>
            <a:endParaRPr lang="en-US" dirty="0"/>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4400" y="1600200"/>
            <a:ext cx="10363200" cy="4953000"/>
          </a:xfrm>
        </p:spPr>
        <p:txBody>
          <a:bodyPr>
            <a:normAutofit fontScale="55000" lnSpcReduction="20000"/>
          </a:bodyPr>
          <a:lstStyle/>
          <a:p>
            <a:r>
              <a:rPr lang="en-US" dirty="0"/>
              <a:t>Previously called “Network Integration”</a:t>
            </a:r>
          </a:p>
          <a:p>
            <a:r>
              <a:rPr lang="en-US" dirty="0"/>
              <a:t>Draft White Paper is posted as </a:t>
            </a:r>
            <a:r>
              <a:rPr lang="en-US" dirty="0">
                <a:hlinkClick r:id="rId2"/>
              </a:rPr>
              <a:t>IEEE802-24/19-0017r4</a:t>
            </a:r>
            <a:endParaRPr lang="en-US" dirty="0"/>
          </a:p>
          <a:p>
            <a:r>
              <a:rPr lang="en-US" dirty="0"/>
              <a:t>Input from Max Riegel</a:t>
            </a:r>
          </a:p>
          <a:p>
            <a:pPr lvl="1"/>
            <a:r>
              <a:rPr lang="en-US" dirty="0">
                <a:hlinkClick r:id="rId3"/>
              </a:rPr>
              <a:t>802.24-19-0034r1 </a:t>
            </a:r>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4"/>
              </a:rPr>
              <a:t>11-20-0013-00-AANI-draft-technical-report-on-interworking-between-3gpp-5g-network-wlan</a:t>
            </a:r>
            <a:endParaRPr lang="en-US" dirty="0"/>
          </a:p>
          <a:p>
            <a:pPr lvl="2"/>
            <a:r>
              <a:rPr lang="en-US" dirty="0"/>
              <a:t>Author -  </a:t>
            </a:r>
            <a:r>
              <a:rPr lang="en-GB" dirty="0">
                <a:hlinkClick r:id="rId5"/>
              </a:rPr>
              <a:t>hsoh5@etri.re.kr</a:t>
            </a:r>
            <a:endParaRPr lang="en-GB" dirty="0"/>
          </a:p>
          <a:p>
            <a:pPr lvl="2"/>
            <a:r>
              <a:rPr lang="en-US" dirty="0"/>
              <a:t>May not attend July 2020 meeting due to COVID-19 </a:t>
            </a:r>
          </a:p>
          <a:p>
            <a:pPr lvl="1"/>
            <a:r>
              <a:rPr lang="en-US" dirty="0"/>
              <a:t>This is on integration of 802 into 3GPP, rather than using IEEE 802 as an alternative to, but could be a worthwhile “counterpoint” concept for the paper.</a:t>
            </a:r>
          </a:p>
          <a:p>
            <a:endParaRPr lang="en-US" dirty="0"/>
          </a:p>
          <a:p>
            <a:r>
              <a:rPr lang="en-US" dirty="0"/>
              <a:t>Next Steps: further text contributions: </a:t>
            </a:r>
          </a:p>
          <a:p>
            <a:pPr lvl="2"/>
            <a:r>
              <a:rPr lang="en-US" dirty="0"/>
              <a:t>Ask AANI (Joe Levy) to provide a contribution to expand on this concept. </a:t>
            </a:r>
          </a:p>
          <a:p>
            <a:pPr lvl="2"/>
            <a:r>
              <a:rPr lang="en-US" dirty="0"/>
              <a:t>3GPP 5G LAN in Release 16  (network for URLLC) Introduced TSN mode called Time Sensitive Communication. Emulating </a:t>
            </a:r>
            <a:r>
              <a:rPr lang="en-US" dirty="0" err="1"/>
              <a:t>Ethernet.according</a:t>
            </a:r>
            <a:r>
              <a:rPr lang="en-US" dirty="0"/>
              <a:t> to TSN.  Have to provide Ethernet, not just IP.   Introduced connectivity service – emulating TSN. Resampling data paths of IEEE 802.  Get all of 5G network complexity too. </a:t>
            </a:r>
          </a:p>
          <a:p>
            <a:pPr lvl="2"/>
            <a:r>
              <a:rPr lang="en-US" dirty="0"/>
              <a:t>Should mention this in white paper as a reference. </a:t>
            </a:r>
          </a:p>
          <a:p>
            <a:pPr lvl="1"/>
            <a:r>
              <a:rPr lang="en-US" dirty="0"/>
              <a:t>Max will provide a paragraph on “TSC”. </a:t>
            </a:r>
          </a:p>
          <a:p>
            <a:pPr lvl="2"/>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normAutofit fontScale="77500" lnSpcReduction="20000"/>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a:p>
            <a:pPr lvl="1"/>
            <a:r>
              <a:rPr lang="en-US" dirty="0"/>
              <a:t>Nobody is following this currently</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3810000" y="2593832"/>
            <a:ext cx="7239000" cy="2473025"/>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r>
              <a:rPr lang="en-US" dirty="0"/>
              <a:t>With completion of 802.15.4revMD, those people may be available to participate again?</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85000" lnSpcReduction="20000"/>
          </a:bodyPr>
          <a:lstStyle/>
          <a:p>
            <a:r>
              <a:rPr lang="en-US" dirty="0"/>
              <a:t>Action Items from this meeting</a:t>
            </a:r>
          </a:p>
          <a:p>
            <a:pPr lvl="1"/>
            <a:r>
              <a:rPr lang="en-US" dirty="0"/>
              <a:t>Update and revise Low Latency white paper, incorporate Allen’s text.</a:t>
            </a:r>
          </a:p>
          <a:p>
            <a:pPr lvl="1"/>
            <a:r>
              <a:rPr lang="en-US" dirty="0"/>
              <a:t>Update 802  Solutions white paper, Max can provide paragraphs on TSC from 3GPP. </a:t>
            </a:r>
          </a:p>
          <a:p>
            <a:pPr lvl="1"/>
            <a:r>
              <a:rPr lang="en-US" dirty="0"/>
              <a:t>Liaison with IETF? Ann K will look into it.  Put on Agenda for Nov.</a:t>
            </a:r>
          </a:p>
          <a:p>
            <a:pPr lvl="1"/>
            <a:r>
              <a:rPr lang="en-US" dirty="0"/>
              <a:t>Chris D will update and forward Single Pair Ethernet white paper</a:t>
            </a:r>
          </a:p>
          <a:p>
            <a:pPr lvl="1"/>
            <a:endParaRPr lang="en-US" dirty="0"/>
          </a:p>
          <a:p>
            <a:r>
              <a:rPr lang="en-US" dirty="0"/>
              <a:t>Any New Business?</a:t>
            </a:r>
          </a:p>
          <a:p>
            <a:pPr lvl="1"/>
            <a:r>
              <a:rPr lang="en-US" dirty="0"/>
              <a:t>Plan on call during November Electronic plenary week. </a:t>
            </a:r>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a:t>
            </a:r>
            <a:r>
              <a:rPr lang="en-US" altLang="en-US" sz="2900"/>
              <a:t>		Ben </a:t>
            </a:r>
            <a:r>
              <a:rPr lang="en-US" altLang="en-US" sz="2900" dirty="0"/>
              <a:t>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 as of March 2020</a:t>
            </a:r>
          </a:p>
          <a:p>
            <a:pPr marL="342900" lvl="1" indent="-342900">
              <a:buFontTx/>
              <a:buChar char="•"/>
            </a:pPr>
            <a:r>
              <a:rPr lang="en-US" altLang="en-US" dirty="0"/>
              <a:t>Agenda for this meeting: 	</a:t>
            </a:r>
            <a:r>
              <a:rPr lang="en-US" dirty="0"/>
              <a:t>24-20-0009-00</a:t>
            </a:r>
            <a:endParaRPr lang="en-US" altLang="en-US" dirty="0"/>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4</a:t>
            </a:fld>
            <a:endParaRPr lang="en-US" altLang="en-US"/>
          </a:p>
        </p:txBody>
      </p:sp>
      <p:graphicFrame>
        <p:nvGraphicFramePr>
          <p:cNvPr id="2" name="Table 1">
            <a:extLst>
              <a:ext uri="{FF2B5EF4-FFF2-40B4-BE49-F238E27FC236}">
                <a16:creationId xmlns:a16="http://schemas.microsoft.com/office/drawing/2014/main" id="{4418A512-C559-4EA5-8FE0-E051CDB8999F}"/>
              </a:ext>
            </a:extLst>
          </p:cNvPr>
          <p:cNvGraphicFramePr>
            <a:graphicFrameLocks noGrp="1"/>
          </p:cNvGraphicFramePr>
          <p:nvPr>
            <p:extLst>
              <p:ext uri="{D42A27DB-BD31-4B8C-83A1-F6EECF244321}">
                <p14:modId xmlns:p14="http://schemas.microsoft.com/office/powerpoint/2010/main" val="815163525"/>
              </p:ext>
            </p:extLst>
          </p:nvPr>
        </p:nvGraphicFramePr>
        <p:xfrm>
          <a:off x="228600" y="1143000"/>
          <a:ext cx="11811000" cy="4724398"/>
        </p:xfrm>
        <a:graphic>
          <a:graphicData uri="http://schemas.openxmlformats.org/drawingml/2006/table">
            <a:tbl>
              <a:tblPr>
                <a:tableStyleId>{5C22544A-7EE6-4342-B048-85BDC9FD1C3A}</a:tableStyleId>
              </a:tblPr>
              <a:tblGrid>
                <a:gridCol w="688592">
                  <a:extLst>
                    <a:ext uri="{9D8B030D-6E8A-4147-A177-3AD203B41FA5}">
                      <a16:colId xmlns:a16="http://schemas.microsoft.com/office/drawing/2014/main" val="503596816"/>
                    </a:ext>
                  </a:extLst>
                </a:gridCol>
                <a:gridCol w="7236208">
                  <a:extLst>
                    <a:ext uri="{9D8B030D-6E8A-4147-A177-3AD203B41FA5}">
                      <a16:colId xmlns:a16="http://schemas.microsoft.com/office/drawing/2014/main" val="1606292162"/>
                    </a:ext>
                  </a:extLst>
                </a:gridCol>
                <a:gridCol w="1685983">
                  <a:extLst>
                    <a:ext uri="{9D8B030D-6E8A-4147-A177-3AD203B41FA5}">
                      <a16:colId xmlns:a16="http://schemas.microsoft.com/office/drawing/2014/main" val="1476447374"/>
                    </a:ext>
                  </a:extLst>
                </a:gridCol>
                <a:gridCol w="560711">
                  <a:extLst>
                    <a:ext uri="{9D8B030D-6E8A-4147-A177-3AD203B41FA5}">
                      <a16:colId xmlns:a16="http://schemas.microsoft.com/office/drawing/2014/main" val="2756991611"/>
                    </a:ext>
                  </a:extLst>
                </a:gridCol>
                <a:gridCol w="852543">
                  <a:extLst>
                    <a:ext uri="{9D8B030D-6E8A-4147-A177-3AD203B41FA5}">
                      <a16:colId xmlns:a16="http://schemas.microsoft.com/office/drawing/2014/main" val="2565358226"/>
                    </a:ext>
                  </a:extLst>
                </a:gridCol>
                <a:gridCol w="786963">
                  <a:extLst>
                    <a:ext uri="{9D8B030D-6E8A-4147-A177-3AD203B41FA5}">
                      <a16:colId xmlns:a16="http://schemas.microsoft.com/office/drawing/2014/main" val="3899935811"/>
                    </a:ext>
                  </a:extLst>
                </a:gridCol>
              </a:tblGrid>
              <a:tr h="335614">
                <a:tc gridSpan="2">
                  <a:txBody>
                    <a:bodyPr/>
                    <a:lstStyle/>
                    <a:p>
                      <a:pPr algn="l" fontAlgn="b"/>
                      <a:r>
                        <a:rPr lang="en-US" sz="1800" b="0" u="none" strike="noStrike">
                          <a:effectLst/>
                        </a:rPr>
                        <a:t>802.24 Agenda - July 2020 Electronic Meeting</a:t>
                      </a:r>
                      <a:endParaRPr lang="en-US" sz="1800" b="0" i="0" u="none" strike="noStrike">
                        <a:solidFill>
                          <a:srgbClr val="000000"/>
                        </a:solidFill>
                        <a:effectLst/>
                        <a:latin typeface="Arial1"/>
                      </a:endParaRPr>
                    </a:p>
                  </a:txBody>
                  <a:tcPr marL="7620" marR="7620" marT="7620" marB="0" anchor="b"/>
                </a:tc>
                <a:tc hMerge="1">
                  <a:txBody>
                    <a:bodyPr/>
                    <a:lstStyle/>
                    <a:p>
                      <a:endParaRPr lang="en-US"/>
                    </a:p>
                  </a:txBody>
                  <a:tcPr/>
                </a:tc>
                <a:tc gridSpan="2">
                  <a:txBody>
                    <a:bodyPr/>
                    <a:lstStyle/>
                    <a:p>
                      <a:pPr algn="l" fontAlgn="b"/>
                      <a:r>
                        <a:rPr lang="en-US" sz="1800" b="0" u="none" strike="noStrike">
                          <a:effectLst/>
                        </a:rPr>
                        <a:t>24-20-0009-00-0000</a:t>
                      </a:r>
                      <a:endParaRPr lang="en-US" sz="1800" b="0" i="0" u="none" strike="noStrike">
                        <a:solidFill>
                          <a:srgbClr val="000000"/>
                        </a:solidFill>
                        <a:effectLst/>
                        <a:latin typeface="Arial1"/>
                      </a:endParaRPr>
                    </a:p>
                  </a:txBody>
                  <a:tcPr marL="7620" marR="7620" marT="7620" marB="0" anchor="b"/>
                </a:tc>
                <a:tc hMerge="1">
                  <a:txBody>
                    <a:bodyPr/>
                    <a:lstStyle/>
                    <a:p>
                      <a:endParaRPr lang="en-US"/>
                    </a:p>
                  </a:txBody>
                  <a:tcPr/>
                </a:tc>
                <a:tc>
                  <a:txBody>
                    <a:bodyPr/>
                    <a:lstStyle/>
                    <a:p>
                      <a:pPr algn="l" fontAlgn="b"/>
                      <a:endParaRPr lang="en-US" sz="12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95475918"/>
                  </a:ext>
                </a:extLst>
              </a:tr>
              <a:tr h="322705">
                <a:tc>
                  <a:txBody>
                    <a:bodyPr/>
                    <a:lstStyle/>
                    <a:p>
                      <a:pPr algn="ctr" fontAlgn="b"/>
                      <a:endParaRPr lang="en-US" sz="1200" b="0" i="0" u="none" strike="noStrike">
                        <a:solidFill>
                          <a:srgbClr val="000000"/>
                        </a:solidFill>
                        <a:effectLst/>
                        <a:latin typeface="Times New Roman1"/>
                      </a:endParaRPr>
                    </a:p>
                  </a:txBody>
                  <a:tcPr marL="7620" marR="7620" marT="7620" marB="0" anchor="b"/>
                </a:tc>
                <a:tc>
                  <a:txBody>
                    <a:bodyPr/>
                    <a:lstStyle/>
                    <a:p>
                      <a:pPr algn="l" fontAlgn="b"/>
                      <a:endParaRPr lang="en-US" sz="12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76197310"/>
                  </a:ext>
                </a:extLst>
              </a:tr>
              <a:tr h="322705">
                <a:tc>
                  <a:txBody>
                    <a:bodyPr/>
                    <a:lstStyle/>
                    <a:p>
                      <a:pPr algn="ctr" fontAlgn="t"/>
                      <a:r>
                        <a:rPr lang="en-US" sz="1800" b="0" u="none" strike="noStrike">
                          <a:effectLst/>
                        </a:rPr>
                        <a:t>1</a:t>
                      </a:r>
                      <a:endParaRPr lang="en-US" sz="1800" b="0" i="0" u="none" strike="noStrike">
                        <a:solidFill>
                          <a:srgbClr val="000000"/>
                        </a:solidFill>
                        <a:effectLst/>
                        <a:latin typeface="Times New Roman1"/>
                      </a:endParaRPr>
                    </a:p>
                  </a:txBody>
                  <a:tcPr marL="7620" marR="7620" marT="7620" marB="0"/>
                </a:tc>
                <a:tc>
                  <a:txBody>
                    <a:bodyPr/>
                    <a:lstStyle/>
                    <a:p>
                      <a:pPr algn="ctr" fontAlgn="b"/>
                      <a:r>
                        <a:rPr lang="en-US" sz="1800" b="0" u="none" strike="noStrike">
                          <a:effectLst/>
                        </a:rPr>
                        <a:t>Wednesday, July 15, 2020  - 16:00 EDT</a:t>
                      </a:r>
                      <a:endParaRPr lang="en-US" sz="18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endParaRPr lang="en-US" sz="1600" b="0" i="0" u="none" strike="noStrike">
                        <a:solidFill>
                          <a:srgbClr val="000000"/>
                        </a:solidFill>
                        <a:effectLst/>
                        <a:latin typeface="Arial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48278020"/>
                  </a:ext>
                </a:extLst>
              </a:tr>
              <a:tr h="322705">
                <a:tc>
                  <a:txBody>
                    <a:bodyPr/>
                    <a:lstStyle/>
                    <a:p>
                      <a:pPr algn="ctr" fontAlgn="t"/>
                      <a:r>
                        <a:rPr lang="en-US" sz="1600" b="0" u="none" strike="noStrike">
                          <a:effectLst/>
                        </a:rPr>
                        <a:t>1.1</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Call session to order, present “Guidelines for IEEE SA meetings”, Quorum</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4:00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36933406"/>
                  </a:ext>
                </a:extLst>
              </a:tr>
              <a:tr h="322705">
                <a:tc>
                  <a:txBody>
                    <a:bodyPr/>
                    <a:lstStyle/>
                    <a:p>
                      <a:pPr algn="ctr" fontAlgn="t"/>
                      <a:r>
                        <a:rPr lang="en-US" sz="1600" b="0" u="none" strike="noStrike">
                          <a:effectLst/>
                        </a:rPr>
                        <a:t>1.2</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Review of Agenda / Approval of Agenda</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4:05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45147114"/>
                  </a:ext>
                </a:extLst>
              </a:tr>
              <a:tr h="322705">
                <a:tc>
                  <a:txBody>
                    <a:bodyPr/>
                    <a:lstStyle/>
                    <a:p>
                      <a:pPr algn="ctr" fontAlgn="t"/>
                      <a:r>
                        <a:rPr lang="en-US" sz="1600" b="0" u="none" strike="noStrike">
                          <a:effectLst/>
                        </a:rPr>
                        <a:t>1.3</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Approve minutes from prior TAG meeting</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4:10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50117383"/>
                  </a:ext>
                </a:extLst>
              </a:tr>
              <a:tr h="322705">
                <a:tc>
                  <a:txBody>
                    <a:bodyPr/>
                    <a:lstStyle/>
                    <a:p>
                      <a:pPr algn="ctr" fontAlgn="t"/>
                      <a:r>
                        <a:rPr lang="en-US" sz="1600" b="0" u="none" strike="noStrike">
                          <a:effectLst/>
                        </a:rPr>
                        <a:t>1.4</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Introduction/meeting objectives / Review action items from previous meeting</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4:15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5591963"/>
                  </a:ext>
                </a:extLst>
              </a:tr>
              <a:tr h="322705">
                <a:tc>
                  <a:txBody>
                    <a:bodyPr/>
                    <a:lstStyle/>
                    <a:p>
                      <a:pPr algn="ctr" fontAlgn="t"/>
                      <a:r>
                        <a:rPr lang="en-US" sz="1600" b="0" u="none" strike="noStrike">
                          <a:effectLst/>
                        </a:rPr>
                        <a:t>1.5</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Election of Officers</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 / Rolfe</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15</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4:20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70886242"/>
                  </a:ext>
                </a:extLst>
              </a:tr>
              <a:tr h="580869">
                <a:tc>
                  <a:txBody>
                    <a:bodyPr/>
                    <a:lstStyle/>
                    <a:p>
                      <a:pPr algn="ctr" fontAlgn="t"/>
                      <a:r>
                        <a:rPr lang="en-US" sz="1600" b="0" u="none" strike="noStrike">
                          <a:effectLst/>
                        </a:rPr>
                        <a:t>1.6</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ITU and regulatory items</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Godfrey/Holcomb</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4:35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20670041"/>
                  </a:ext>
                </a:extLst>
              </a:tr>
              <a:tr h="309796">
                <a:tc>
                  <a:txBody>
                    <a:bodyPr/>
                    <a:lstStyle/>
                    <a:p>
                      <a:pPr algn="ctr" fontAlgn="t"/>
                      <a:r>
                        <a:rPr lang="en-US" sz="1600" b="0" u="none" strike="noStrike">
                          <a:effectLst/>
                        </a:rPr>
                        <a:t>1.7</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Low Latency White Paper</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Holland</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4:45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05582977"/>
                  </a:ext>
                </a:extLst>
              </a:tr>
              <a:tr h="309796">
                <a:tc>
                  <a:txBody>
                    <a:bodyPr/>
                    <a:lstStyle/>
                    <a:p>
                      <a:pPr algn="ctr" fontAlgn="t"/>
                      <a:r>
                        <a:rPr lang="en-US" sz="1600" b="0" u="none" strike="noStrike">
                          <a:effectLst/>
                        </a:rPr>
                        <a:t>1.8</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Review of IoT white paper development, expanding scope and participation</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DiMinico</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5:05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0818"/>
                  </a:ext>
                </a:extLst>
              </a:tr>
              <a:tr h="309796">
                <a:tc>
                  <a:txBody>
                    <a:bodyPr/>
                    <a:lstStyle/>
                    <a:p>
                      <a:pPr algn="ctr" fontAlgn="t"/>
                      <a:r>
                        <a:rPr lang="en-US" sz="1600" b="0" u="none" strike="noStrike">
                          <a:effectLst/>
                        </a:rPr>
                        <a:t>1.9</a:t>
                      </a:r>
                      <a:endParaRPr lang="en-US" sz="1600" b="0" i="0" u="none" strike="noStrike">
                        <a:solidFill>
                          <a:srgbClr val="000000"/>
                        </a:solidFill>
                        <a:effectLst/>
                        <a:latin typeface="Times New Roman1"/>
                      </a:endParaRPr>
                    </a:p>
                  </a:txBody>
                  <a:tcPr marL="7620" marR="7620" marT="7620" marB="0"/>
                </a:tc>
                <a:tc>
                  <a:txBody>
                    <a:bodyPr/>
                    <a:lstStyle/>
                    <a:p>
                      <a:pPr algn="l" fontAlgn="t"/>
                      <a:r>
                        <a:rPr lang="en-US" sz="1600" b="0" u="none" strike="noStrike">
                          <a:effectLst/>
                        </a:rPr>
                        <a:t>"IEEE 802 Solutions for Vertical Applications" White Paper</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l" fontAlgn="b"/>
                      <a:r>
                        <a:rPr lang="en-US" sz="1600" b="0" u="none" strike="noStrike">
                          <a:effectLst/>
                        </a:rPr>
                        <a:t>Godfrey/Reigel</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20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5:25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33801389"/>
                  </a:ext>
                </a:extLst>
              </a:tr>
              <a:tr h="309796">
                <a:tc>
                  <a:txBody>
                    <a:bodyPr/>
                    <a:lstStyle/>
                    <a:p>
                      <a:pPr algn="ctr" fontAlgn="t"/>
                      <a:r>
                        <a:rPr lang="en-US" sz="1600" b="0" u="none" strike="noStrike">
                          <a:effectLst/>
                        </a:rPr>
                        <a:t>1.10</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802.24 New Action Items, New Activities, AOB</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10</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b"/>
                      <a:r>
                        <a:rPr lang="en-US" sz="1600" b="0" u="none" strike="noStrike">
                          <a:effectLst/>
                        </a:rPr>
                        <a:t>5:45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48447330"/>
                  </a:ext>
                </a:extLst>
              </a:tr>
              <a:tr h="309796">
                <a:tc>
                  <a:txBody>
                    <a:bodyPr/>
                    <a:lstStyle/>
                    <a:p>
                      <a:pPr algn="ctr" fontAlgn="t"/>
                      <a:r>
                        <a:rPr lang="en-US" sz="1600" b="0" u="none" strike="noStrike">
                          <a:effectLst/>
                        </a:rPr>
                        <a:t>1.11</a:t>
                      </a:r>
                      <a:endParaRPr lang="en-US" sz="1600" b="0" i="0" u="none" strike="noStrike">
                        <a:solidFill>
                          <a:srgbClr val="000000"/>
                        </a:solidFill>
                        <a:effectLst/>
                        <a:latin typeface="Times New Roman1"/>
                      </a:endParaRPr>
                    </a:p>
                  </a:txBody>
                  <a:tcPr marL="7620" marR="7620" marT="7620" marB="0"/>
                </a:tc>
                <a:tc>
                  <a:txBody>
                    <a:bodyPr/>
                    <a:lstStyle/>
                    <a:p>
                      <a:pPr algn="l" fontAlgn="b"/>
                      <a:r>
                        <a:rPr lang="en-US" sz="1600" b="0" u="none" strike="noStrike">
                          <a:effectLst/>
                        </a:rPr>
                        <a:t>Adjourn </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600" b="0" u="none" strike="noStrike">
                          <a:effectLst/>
                        </a:rPr>
                        <a:t>Godfrey</a:t>
                      </a:r>
                      <a:endParaRPr lang="en-US" sz="1600" b="0" i="0" u="none" strike="noStrike">
                        <a:solidFill>
                          <a:srgbClr val="000000"/>
                        </a:solidFill>
                        <a:effectLst/>
                        <a:latin typeface="Times New Roman" panose="02020603050405020304" pitchFamily="18" charset="0"/>
                      </a:endParaRPr>
                    </a:p>
                  </a:txBody>
                  <a:tcPr marL="7620" marR="7620" marT="7620" marB="0" anchor="b"/>
                </a:tc>
                <a:tc>
                  <a:txBody>
                    <a:bodyPr/>
                    <a:lstStyle/>
                    <a:p>
                      <a:pPr algn="r" fontAlgn="t"/>
                      <a:r>
                        <a:rPr lang="en-US" sz="1600" b="0" u="none" strike="noStrike">
                          <a:effectLst/>
                        </a:rPr>
                        <a:t>0</a:t>
                      </a:r>
                      <a:endParaRPr lang="en-US" sz="1600" b="0" i="0" u="none" strike="noStrike">
                        <a:solidFill>
                          <a:srgbClr val="000000"/>
                        </a:solidFill>
                        <a:effectLst/>
                        <a:latin typeface="Times New Roman" panose="02020603050405020304" pitchFamily="18" charset="0"/>
                      </a:endParaRPr>
                    </a:p>
                  </a:txBody>
                  <a:tcPr marL="7620" marR="7620" marT="7620" marB="0"/>
                </a:tc>
                <a:tc>
                  <a:txBody>
                    <a:bodyPr/>
                    <a:lstStyle/>
                    <a:p>
                      <a:pPr algn="r" fontAlgn="b"/>
                      <a:r>
                        <a:rPr lang="en-US" sz="1600" b="0" u="none" strike="noStrike">
                          <a:effectLst/>
                        </a:rPr>
                        <a:t>5:55 PM</a:t>
                      </a:r>
                      <a:endParaRPr lang="en-US" sz="1600" b="0" i="0" u="none" strike="noStrike">
                        <a:solidFill>
                          <a:srgbClr val="000000"/>
                        </a:solidFill>
                        <a:effectLst/>
                        <a:latin typeface="Times New Roman1"/>
                      </a:endParaRPr>
                    </a:p>
                  </a:txBody>
                  <a:tcPr marL="7620" marR="7620" marT="7620"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5809121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43040</TotalTime>
  <Words>2281</Words>
  <Application>Microsoft Office PowerPoint</Application>
  <PresentationFormat>Widescreen</PresentationFormat>
  <Paragraphs>346</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Arial1</vt:lpstr>
      <vt:lpstr>Calibri</vt:lpstr>
      <vt:lpstr>Helvetica</vt:lpstr>
      <vt:lpstr>Monotype Sorts</vt:lpstr>
      <vt:lpstr>Times New Roman</vt:lpstr>
      <vt:lpstr>Times New Roman1</vt:lpstr>
      <vt:lpstr>802-24-Theme1</vt:lpstr>
      <vt:lpstr>802.24 Vertical Applications TAG</vt:lpstr>
      <vt:lpstr>WebEx Information</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802.24 TAG: Election of Officers</vt:lpstr>
      <vt:lpstr>Radio Regulatory Items</vt:lpstr>
      <vt:lpstr>Liaison Review</vt:lpstr>
      <vt:lpstr>“Low latency” White Paper</vt:lpstr>
      <vt:lpstr>Next Steps</vt:lpstr>
      <vt:lpstr>802.24.2 White Paper</vt:lpstr>
      <vt:lpstr>Next Steps to progress work in TG2 IoT</vt:lpstr>
      <vt:lpstr>"IEEE 802 Solutions for Vertical Applications"</vt:lpstr>
      <vt:lpstr>New Topic: IETF Reliable and Available Wireless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812</cp:revision>
  <cp:lastPrinted>1998-02-10T13:28:06Z</cp:lastPrinted>
  <dcterms:created xsi:type="dcterms:W3CDTF">2015-05-13T21:49:41Z</dcterms:created>
  <dcterms:modified xsi:type="dcterms:W3CDTF">2020-07-15T21:06:10Z</dcterms:modified>
</cp:coreProperties>
</file>