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4"/>
  </p:notesMasterIdLst>
  <p:handoutMasterIdLst>
    <p:handoutMasterId r:id="rId25"/>
  </p:handoutMasterIdLst>
  <p:sldIdLst>
    <p:sldId id="258" r:id="rId2"/>
    <p:sldId id="523" r:id="rId3"/>
    <p:sldId id="500" r:id="rId4"/>
    <p:sldId id="285" r:id="rId5"/>
    <p:sldId id="414" r:id="rId6"/>
    <p:sldId id="283" r:id="rId7"/>
    <p:sldId id="284" r:id="rId8"/>
    <p:sldId id="287" r:id="rId9"/>
    <p:sldId id="288" r:id="rId10"/>
    <p:sldId id="289" r:id="rId11"/>
    <p:sldId id="259" r:id="rId12"/>
    <p:sldId id="270" r:id="rId13"/>
    <p:sldId id="415" r:id="rId14"/>
    <p:sldId id="495" r:id="rId15"/>
    <p:sldId id="475" r:id="rId16"/>
    <p:sldId id="488" r:id="rId17"/>
    <p:sldId id="521" r:id="rId18"/>
    <p:sldId id="522" r:id="rId19"/>
    <p:sldId id="486" r:id="rId20"/>
    <p:sldId id="518" r:id="rId21"/>
    <p:sldId id="474" r:id="rId22"/>
    <p:sldId id="391"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3"/>
            <p14:sldId id="500"/>
            <p14:sldId id="285"/>
            <p14:sldId id="414"/>
            <p14:sldId id="283"/>
            <p14:sldId id="284"/>
            <p14:sldId id="287"/>
            <p14:sldId id="288"/>
            <p14:sldId id="289"/>
            <p14:sldId id="259"/>
            <p14:sldId id="270"/>
            <p14:sldId id="415"/>
            <p14:sldId id="495"/>
            <p14:sldId id="475"/>
            <p14:sldId id="488"/>
            <p14:sldId id="521"/>
            <p14:sldId id="522"/>
            <p14:sldId id="486"/>
            <p14:sldId id="518"/>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10" d="100"/>
          <a:sy n="110" d="100"/>
        </p:scale>
        <p:origin x="132" y="130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802.24-20-0014r1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November 2020</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24/dcn/20/24-20-0011-00-0000-tag-minutes-july.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9/24-19-0003-07-0000-low-latency-communication-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013-00-AANI-draft-technical-report-on-interworking-between-3gpp-5g-network-wlan.docx" TargetMode="External"/><Relationship Id="rId2" Type="http://schemas.openxmlformats.org/officeDocument/2006/relationships/hyperlink" Target="https://mentor.ieee.org/802.24/dcn/19/24-19-0017-05-0000-ieee-802-solutions-for-vertical-applications.docx" TargetMode="External"/><Relationship Id="rId1" Type="http://schemas.openxmlformats.org/officeDocument/2006/relationships/slideLayout" Target="../slideLayouts/slideLayout2.xml"/><Relationship Id="rId4" Type="http://schemas.openxmlformats.org/officeDocument/2006/relationships/hyperlink" Target="mailto:hsoh5@etri.re.kr"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sip:1716952457@epri.webex.com" TargetMode="External"/><Relationship Id="rId2" Type="http://schemas.openxmlformats.org/officeDocument/2006/relationships/hyperlink" Target="https://epri.webex.com/epri/j.php?MTID=m6dcf55f13055e381039dde1a02f911a9"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4520ff3ea3229f7f43b20fb05b62a021" TargetMode="External"/><Relationship Id="rId4" Type="http://schemas.openxmlformats.org/officeDocument/2006/relationships/hyperlink" Target="https://epri.webex.com/epri/j.php?MTID=mcf52b53e90cdc13b0100f2d44e6dc377"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atatracker.ietf.org/wg/raw/abou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November 11, 2020</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85000" lnSpcReduction="20000"/>
          </a:bodyPr>
          <a:lstStyle/>
          <a:p>
            <a:endParaRPr lang="en-US" dirty="0"/>
          </a:p>
          <a:p>
            <a:r>
              <a:rPr lang="en-US" dirty="0"/>
              <a:t>Approve July TAG teleconference minutes</a:t>
            </a:r>
          </a:p>
          <a:p>
            <a:pPr lvl="1"/>
            <a:r>
              <a:rPr lang="en-US" dirty="0">
                <a:hlinkClick r:id="rId2"/>
              </a:rPr>
              <a:t>802.24-20-0011r0</a:t>
            </a:r>
            <a:endParaRPr lang="en-US" dirty="0"/>
          </a:p>
          <a:p>
            <a:endParaRPr lang="en-US" dirty="0"/>
          </a:p>
          <a:p>
            <a:pPr lvl="1"/>
            <a:endParaRPr lang="en-US" dirty="0"/>
          </a:p>
          <a:p>
            <a:pPr lvl="2"/>
            <a:endParaRPr lang="en-US" dirty="0"/>
          </a:p>
          <a:p>
            <a:pPr lvl="1"/>
            <a:endParaRPr lang="en-US" dirty="0"/>
          </a:p>
          <a:p>
            <a:pPr lvl="1"/>
            <a:endParaRPr lang="en-US" dirty="0"/>
          </a:p>
          <a:p>
            <a:r>
              <a:rPr lang="en-US" dirty="0"/>
              <a:t>TAG Action Items :</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pPr lvl="1"/>
            <a:endParaRPr lang="en-US" dirty="0"/>
          </a:p>
          <a:p>
            <a:pPr lvl="1"/>
            <a:r>
              <a:rPr lang="en-US" dirty="0"/>
              <a:t>6 GHz band changes in other regulatory domains internationally</a:t>
            </a:r>
          </a:p>
          <a:p>
            <a:pPr lvl="1"/>
            <a:r>
              <a:rPr lang="en-US" dirty="0"/>
              <a:t>ITS band changes at 5.9 GHz</a:t>
            </a:r>
          </a:p>
          <a:p>
            <a:pPr lvl="1"/>
            <a:r>
              <a:rPr lang="en-US" dirty="0"/>
              <a:t>ITU WP5D, looking to WRC-23 – any viewpoints?</a:t>
            </a:r>
          </a:p>
          <a:p>
            <a:pPr lvl="2"/>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13</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ZigBee Alliance (Informal)	Ruben Salazar</a:t>
            </a:r>
          </a:p>
          <a:p>
            <a:r>
              <a:rPr lang="en-US" sz="2400" dirty="0"/>
              <a:t>IEEE PSCC TF S6		Marc Lacroix  (completed)</a:t>
            </a:r>
          </a:p>
          <a:p>
            <a:r>
              <a:rPr lang="en-US" sz="2400" dirty="0"/>
              <a:t>Industrial Internet Consortium	Wael Diab (not active - assign to Chris D)</a:t>
            </a:r>
          </a:p>
          <a:p>
            <a:endParaRPr lang="en-US" sz="2400" dirty="0"/>
          </a:p>
          <a:p>
            <a:r>
              <a:rPr lang="en-US" sz="2400" dirty="0"/>
              <a:t>TIA is suggested by Chris </a:t>
            </a:r>
            <a:r>
              <a:rPr lang="en-US" sz="2400" dirty="0" err="1"/>
              <a:t>DiMinico</a:t>
            </a:r>
            <a:r>
              <a:rPr lang="en-US" sz="2400" dirty="0"/>
              <a:t> – will explore relevant activities</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802.24-19-0003r7</a:t>
            </a:r>
            <a:r>
              <a:rPr lang="en-US" dirty="0"/>
              <a:t>.  </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a:xfrm>
            <a:off x="914400" y="1676399"/>
            <a:ext cx="10363200" cy="4799013"/>
          </a:xfrm>
        </p:spPr>
        <p:txBody>
          <a:bodyPr>
            <a:normAutofit fontScale="47500" lnSpcReduction="20000"/>
          </a:bodyPr>
          <a:lstStyle/>
          <a:p>
            <a:r>
              <a:rPr lang="en-US" dirty="0"/>
              <a:t>Need volunteers to pare down AR/VR section to limit scope to Low Latency networking concepts. </a:t>
            </a:r>
          </a:p>
          <a:p>
            <a:endParaRPr lang="en-US" dirty="0"/>
          </a:p>
          <a:p>
            <a:r>
              <a:rPr lang="en-US" dirty="0"/>
              <a:t>A topic to explore is the relationship between high throughput and low latency. Can you have low latency without high bandwidth?  </a:t>
            </a:r>
          </a:p>
          <a:p>
            <a:pPr lvl="1"/>
            <a:r>
              <a:rPr lang="en-US" dirty="0"/>
              <a:t>Can we follow the example of 5G URLLC?  This can be seen as alternative to 5G approaches, but standards-based and lower cost to use. </a:t>
            </a:r>
          </a:p>
          <a:p>
            <a:pPr lvl="1"/>
            <a:r>
              <a:rPr lang="en-US" dirty="0"/>
              <a:t>Show how Wi-Fi technology can provide an equally good or better result and performance (bandwidth and low jitter and low latency)  What are specific capabilities introduced in 802.11be?</a:t>
            </a:r>
          </a:p>
          <a:p>
            <a:r>
              <a:rPr lang="en-US" dirty="0"/>
              <a:t>Map identified uses cases on to various IEEE 802 standards.</a:t>
            </a:r>
          </a:p>
          <a:p>
            <a:r>
              <a:rPr lang="en-US" dirty="0"/>
              <a:t>Tie low latency to 802.1 TSN – how can 802.1 TSN functionality be carried into other MAC/PHY standards. </a:t>
            </a:r>
          </a:p>
          <a:p>
            <a:pPr marL="857250" lvl="2" indent="0">
              <a:buNone/>
            </a:pPr>
            <a:r>
              <a:rPr lang="en-US" dirty="0"/>
              <a:t>Max could review section on relation of TSN to 802.11</a:t>
            </a:r>
          </a:p>
          <a:p>
            <a:endParaRPr lang="en-US" dirty="0"/>
          </a:p>
          <a:p>
            <a:r>
              <a:rPr lang="en-US" dirty="0"/>
              <a:t>Actions from November 2020</a:t>
            </a:r>
          </a:p>
          <a:p>
            <a:pPr lvl="1"/>
            <a:r>
              <a:rPr lang="en-US" dirty="0"/>
              <a:t>Convert numerical text descriptions into tables</a:t>
            </a:r>
          </a:p>
          <a:p>
            <a:pPr lvl="1"/>
            <a:r>
              <a:rPr lang="en-US" dirty="0"/>
              <a:t>Goal to have overall length about 10-15 pages max. </a:t>
            </a:r>
          </a:p>
          <a:p>
            <a:pPr lvl="1"/>
            <a:r>
              <a:rPr lang="en-US" dirty="0"/>
              <a:t>Ben will reach out to people who are interested in AR/VR, and can trim the document text.  (First Pass)</a:t>
            </a:r>
          </a:p>
          <a:p>
            <a:pPr lvl="1"/>
            <a:r>
              <a:rPr lang="en-US" dirty="0"/>
              <a:t>Allan Jones will look into removing unrealistic wireless requirements from AR/VR section.   Re-evaluate the underlying aspirational assumptions from the AR/VR section. Trim down section 6 from RTA TIG. – action Allen will make second pass.  </a:t>
            </a:r>
          </a:p>
          <a:p>
            <a:pPr lvl="1"/>
            <a:r>
              <a:rPr lang="en-US" dirty="0"/>
              <a:t>Announce update plan to the reflector for others to engage.</a:t>
            </a:r>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414000" cy="4343400"/>
          </a:xfrm>
        </p:spPr>
        <p:txBody>
          <a:bodyPr>
            <a:normAutofit fontScale="62500" lnSpcReduction="20000"/>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pPr lvl="1"/>
            <a:r>
              <a:rPr lang="en-US" dirty="0"/>
              <a:t>Single Pair Ethernet and PODL</a:t>
            </a:r>
          </a:p>
          <a:p>
            <a:pPr lvl="2"/>
            <a:r>
              <a:rPr lang="en-US" dirty="0"/>
              <a:t>New SPE projects are making the subject more complex. Chris D will update the paper to capture the active projects for the next couple of years and add to white paper.  Will have an update by Mid-December. Chris will send a list of active project, especially those relevant to IoT, industrial processes. </a:t>
            </a:r>
          </a:p>
          <a:p>
            <a:pPr lvl="1"/>
            <a:r>
              <a:rPr lang="en-US" dirty="0"/>
              <a:t>These will be included in the overall IoT White Paper – Chris will review and check on status and plan for moving the overall paper forward. </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Next Steps to progress work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77500" lnSpcReduction="200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a:p>
            <a:pPr lvl="1"/>
            <a:r>
              <a:rPr lang="en-US" dirty="0"/>
              <a:t>Content from WFA HaLow white paper?</a:t>
            </a:r>
          </a:p>
          <a:p>
            <a:pPr lvl="1"/>
            <a:endParaRPr lang="en-US" dirty="0"/>
          </a:p>
          <a:p>
            <a:r>
              <a:rPr lang="en-US" dirty="0"/>
              <a:t>Chris will start with current WP, and plan to introduce more content for Wireless standards</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575436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62500" lnSpcReduction="20000"/>
          </a:bodyPr>
          <a:lstStyle/>
          <a:p>
            <a:r>
              <a:rPr lang="en-US" dirty="0"/>
              <a:t>Previously called “Network Integration”</a:t>
            </a:r>
          </a:p>
          <a:p>
            <a:r>
              <a:rPr lang="en-US" dirty="0"/>
              <a:t>Draft White Paper (July 2020) is posted as </a:t>
            </a:r>
            <a:r>
              <a:rPr lang="en-US" dirty="0">
                <a:hlinkClick r:id="rId2"/>
              </a:rPr>
              <a:t>IEEE802-24/19-0017r5</a:t>
            </a:r>
            <a:endParaRPr lang="en-US" dirty="0"/>
          </a:p>
          <a:p>
            <a:pPr lvl="1"/>
            <a:endParaRPr lang="en-US" dirty="0"/>
          </a:p>
          <a:p>
            <a:pPr lvl="1"/>
            <a:endParaRPr lang="en-US" dirty="0"/>
          </a:p>
          <a:p>
            <a:r>
              <a:rPr lang="en-US" dirty="0"/>
              <a:t>Discussion</a:t>
            </a:r>
          </a:p>
          <a:p>
            <a:pPr lvl="1"/>
            <a:r>
              <a:rPr lang="en-US" dirty="0"/>
              <a:t>802.11 AANI, report talking about using 802.1CF model for how an 802 radio technology could be integrated with 5G Core. </a:t>
            </a:r>
          </a:p>
          <a:p>
            <a:pPr lvl="1"/>
            <a:r>
              <a:rPr lang="en-US" dirty="0"/>
              <a:t>Review for applicability to this white paper, and invite the author(s) to attend next session.</a:t>
            </a:r>
          </a:p>
          <a:p>
            <a:pPr lvl="1"/>
            <a:r>
              <a:rPr lang="en-US" dirty="0">
                <a:hlinkClick r:id="rId3"/>
              </a:rPr>
              <a:t>11-20-0013-00-AANI-draft-technical-report-on-interworking-between-3gpp-5g-network-wlan</a:t>
            </a:r>
            <a:endParaRPr lang="en-US" dirty="0"/>
          </a:p>
          <a:p>
            <a:pPr lvl="2"/>
            <a:r>
              <a:rPr lang="en-US" dirty="0"/>
              <a:t>Author -  </a:t>
            </a:r>
            <a:r>
              <a:rPr lang="en-GB" dirty="0">
                <a:hlinkClick r:id="rId4"/>
              </a:rPr>
              <a:t>hsoh5@etri.re.kr</a:t>
            </a:r>
            <a:endParaRPr lang="en-GB" dirty="0"/>
          </a:p>
          <a:p>
            <a:pPr lvl="2"/>
            <a:r>
              <a:rPr lang="en-US" dirty="0"/>
              <a:t>May not attend July 2020 meeting due to COVID-19 </a:t>
            </a:r>
          </a:p>
          <a:p>
            <a:pPr lvl="1"/>
            <a:r>
              <a:rPr lang="en-US" dirty="0"/>
              <a:t>This is on integration of 802 into 3GPP, rather than using IEEE 802 as an alternative to, but could be a worthwhile “counterpoint” concept for the paper.</a:t>
            </a:r>
          </a:p>
          <a:p>
            <a:pPr lvl="1"/>
            <a:endParaRPr lang="en-US" dirty="0"/>
          </a:p>
          <a:p>
            <a:r>
              <a:rPr lang="en-US" dirty="0"/>
              <a:t>Check with Max on next steps and availability. </a:t>
            </a:r>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WebEx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62500" lnSpcReduction="20000"/>
          </a:bodyPr>
          <a:lstStyle/>
          <a:p>
            <a:r>
              <a:rPr lang="en-US" sz="5800" u="sng" dirty="0">
                <a:hlinkClick r:id="rId2"/>
              </a:rPr>
              <a:t>Join WebEx meeting</a:t>
            </a:r>
            <a:r>
              <a:rPr lang="en-US" sz="5800" dirty="0"/>
              <a:t>   </a:t>
            </a:r>
            <a:br>
              <a:rPr lang="en-US" dirty="0"/>
            </a:br>
            <a:endParaRPr lang="en-US" dirty="0"/>
          </a:p>
          <a:p>
            <a:r>
              <a:rPr lang="en-US" dirty="0"/>
              <a:t>Meeting number: 171 695 2457  Meeting password: kxDDWwrY428    </a:t>
            </a:r>
            <a:br>
              <a:rPr lang="en-US" dirty="0"/>
            </a:br>
            <a:br>
              <a:rPr lang="en-US" dirty="0"/>
            </a:br>
            <a:r>
              <a:rPr lang="en-US" dirty="0"/>
              <a:t>Join from a video conferencing system or application</a:t>
            </a:r>
            <a:br>
              <a:rPr lang="en-US" dirty="0"/>
            </a:br>
            <a:r>
              <a:rPr lang="en-US" dirty="0"/>
              <a:t>Dial </a:t>
            </a:r>
            <a:r>
              <a:rPr lang="en-US" u="sng" dirty="0">
                <a:hlinkClick r:id="rId3"/>
              </a:rPr>
              <a:t>1716952457@epri.webex.com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171 695 2457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37DD00-8CDD-4095-9529-C962E267BB06}"/>
              </a:ext>
            </a:extLst>
          </p:cNvPr>
          <p:cNvSpPr>
            <a:spLocks noGrp="1"/>
          </p:cNvSpPr>
          <p:nvPr>
            <p:ph type="title"/>
          </p:nvPr>
        </p:nvSpPr>
        <p:spPr/>
        <p:txBody>
          <a:bodyPr/>
          <a:lstStyle/>
          <a:p>
            <a:r>
              <a:rPr lang="en-US" dirty="0"/>
              <a:t>New Topic: IETF Reliable and Available Wireless</a:t>
            </a:r>
          </a:p>
        </p:txBody>
      </p:sp>
      <p:sp>
        <p:nvSpPr>
          <p:cNvPr id="7" name="Content Placeholder 6">
            <a:extLst>
              <a:ext uri="{FF2B5EF4-FFF2-40B4-BE49-F238E27FC236}">
                <a16:creationId xmlns:a16="http://schemas.microsoft.com/office/drawing/2014/main" id="{673C0CA2-FA30-49CE-B11F-82AB081A49D2}"/>
              </a:ext>
            </a:extLst>
          </p:cNvPr>
          <p:cNvSpPr>
            <a:spLocks noGrp="1"/>
          </p:cNvSpPr>
          <p:nvPr>
            <p:ph idx="1"/>
          </p:nvPr>
        </p:nvSpPr>
        <p:spPr/>
        <p:txBody>
          <a:bodyPr>
            <a:normAutofit fontScale="85000" lnSpcReduction="10000"/>
          </a:bodyPr>
          <a:lstStyle/>
          <a:p>
            <a:r>
              <a:rPr lang="en-US" dirty="0">
                <a:hlinkClick r:id="rId2"/>
              </a:rPr>
              <a:t>https://datatracker.ietf.org/wg/raw/about/</a:t>
            </a:r>
            <a:endParaRPr lang="en-US" dirty="0"/>
          </a:p>
          <a:p>
            <a:endParaRPr lang="en-US" dirty="0"/>
          </a:p>
          <a:p>
            <a:endParaRPr lang="en-US" dirty="0"/>
          </a:p>
          <a:p>
            <a:endParaRPr lang="en-US" dirty="0"/>
          </a:p>
          <a:p>
            <a:endParaRPr lang="en-US" dirty="0"/>
          </a:p>
          <a:p>
            <a:endParaRPr lang="en-US" dirty="0"/>
          </a:p>
          <a:p>
            <a:r>
              <a:rPr lang="en-US" dirty="0"/>
              <a:t>Opportunity for coordination between 802.24, 802.1 TSN, 802.11be, 802.15 IG DEP?</a:t>
            </a:r>
          </a:p>
          <a:p>
            <a:pPr lvl="1"/>
            <a:r>
              <a:rPr lang="en-US" dirty="0"/>
              <a:t>IETF SC – Tero mentioned RAW. Follow through 802.15 and 802.11 </a:t>
            </a:r>
          </a:p>
          <a:p>
            <a:pPr lvl="1"/>
            <a:endParaRPr lang="en-US" dirty="0"/>
          </a:p>
        </p:txBody>
      </p:sp>
      <p:sp>
        <p:nvSpPr>
          <p:cNvPr id="4" name="Footer Placeholder 3">
            <a:extLst>
              <a:ext uri="{FF2B5EF4-FFF2-40B4-BE49-F238E27FC236}">
                <a16:creationId xmlns:a16="http://schemas.microsoft.com/office/drawing/2014/main" id="{F356AA9D-0B31-41AF-8C04-C6426711C89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5E52A03-DB9B-490D-8CFF-90B2D3E74FC4}"/>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20</a:t>
            </a:fld>
            <a:endParaRPr lang="en-US" altLang="en-US"/>
          </a:p>
        </p:txBody>
      </p:sp>
      <p:pic>
        <p:nvPicPr>
          <p:cNvPr id="8" name="Picture 7">
            <a:extLst>
              <a:ext uri="{FF2B5EF4-FFF2-40B4-BE49-F238E27FC236}">
                <a16:creationId xmlns:a16="http://schemas.microsoft.com/office/drawing/2014/main" id="{E87FE5BC-8100-4EC1-88DE-955A3DA9ACCB}"/>
              </a:ext>
            </a:extLst>
          </p:cNvPr>
          <p:cNvPicPr>
            <a:picLocks noChangeAspect="1"/>
          </p:cNvPicPr>
          <p:nvPr/>
        </p:nvPicPr>
        <p:blipFill>
          <a:blip r:embed="rId3"/>
          <a:stretch>
            <a:fillRect/>
          </a:stretch>
        </p:blipFill>
        <p:spPr>
          <a:xfrm>
            <a:off x="5410200" y="2593833"/>
            <a:ext cx="5638800" cy="1926356"/>
          </a:xfrm>
          <a:prstGeom prst="rect">
            <a:avLst/>
          </a:prstGeom>
        </p:spPr>
      </p:pic>
    </p:spTree>
    <p:extLst>
      <p:ext uri="{BB962C8B-B14F-4D97-AF65-F5344CB8AC3E}">
        <p14:creationId xmlns:p14="http://schemas.microsoft.com/office/powerpoint/2010/main" val="2968356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70000" lnSpcReduction="20000"/>
          </a:bodyPr>
          <a:lstStyle/>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Revisit in 2021 when meetings resume</a:t>
            </a:r>
          </a:p>
          <a:p>
            <a:pPr lvl="1"/>
            <a:endParaRPr lang="en-US" dirty="0"/>
          </a:p>
          <a:p>
            <a:r>
              <a:rPr lang="en-US" dirty="0"/>
              <a:t>Other topics to consider for 2021</a:t>
            </a:r>
          </a:p>
          <a:p>
            <a:pPr lvl="1"/>
            <a:r>
              <a:rPr lang="en-US" dirty="0"/>
              <a:t>802.24 white paper on IoT and P2413  </a:t>
            </a:r>
          </a:p>
          <a:p>
            <a:pPr lvl="2"/>
            <a:r>
              <a:rPr lang="en-US" dirty="0"/>
              <a:t>Need to study what the new P2413 projects are about. </a:t>
            </a:r>
          </a:p>
          <a:p>
            <a:pPr lvl="1"/>
            <a:endParaRPr lang="en-US" dirty="0"/>
          </a:p>
          <a:p>
            <a:pPr lvl="1"/>
            <a:r>
              <a:rPr lang="en-US" dirty="0"/>
              <a:t>Update of first Smart Grid white paper to address latest amendments of 802.15.4 u, v, w, x, y, </a:t>
            </a:r>
            <a:r>
              <a:rPr lang="en-US" dirty="0" err="1"/>
              <a:t>Revmd</a:t>
            </a:r>
            <a:r>
              <a:rPr lang="en-US" dirty="0"/>
              <a:t> </a:t>
            </a:r>
          </a:p>
          <a:p>
            <a:pPr lvl="2"/>
            <a:r>
              <a:rPr lang="en-US" dirty="0"/>
              <a:t>With completion of 802.15.4revMD, those people may be available to participate again?</a:t>
            </a:r>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85000" lnSpcReduction="20000"/>
          </a:bodyPr>
          <a:lstStyle/>
          <a:p>
            <a:r>
              <a:rPr lang="en-US" dirty="0"/>
              <a:t>Action Items from this meeting</a:t>
            </a:r>
          </a:p>
          <a:p>
            <a:pPr lvl="1"/>
            <a:r>
              <a:rPr lang="en-US" dirty="0"/>
              <a:t>Incorporated in prior slides</a:t>
            </a:r>
          </a:p>
          <a:p>
            <a:pPr lvl="1"/>
            <a:endParaRPr lang="en-US" dirty="0"/>
          </a:p>
          <a:p>
            <a:pPr lvl="1"/>
            <a:endParaRPr lang="en-US" dirty="0"/>
          </a:p>
          <a:p>
            <a:r>
              <a:rPr lang="en-US" dirty="0"/>
              <a:t>Any New Business?</a:t>
            </a:r>
          </a:p>
          <a:p>
            <a:pPr lvl="1"/>
            <a:r>
              <a:rPr lang="en-US" dirty="0"/>
              <a:t>Plan for a TAG meeting in January during virtual wireless interim, Plan for early in day for better participation from Europe.  Wednesday AM2 slot. </a:t>
            </a:r>
          </a:p>
          <a:p>
            <a:pPr lvl="1"/>
            <a:endParaRPr lang="en-US" dirty="0"/>
          </a:p>
          <a:p>
            <a:pPr lvl="1"/>
            <a:endParaRPr lang="en-US" dirty="0"/>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 as of March 2020</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3</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a:xfrm>
            <a:off x="914400" y="685800"/>
            <a:ext cx="10363200" cy="1066800"/>
          </a:xfrm>
        </p:spPr>
        <p:txBody>
          <a:bodyPr/>
          <a:lstStyle/>
          <a:p>
            <a:r>
              <a:rPr lang="en-US" dirty="0"/>
              <a:t>Agenda</a:t>
            </a:r>
          </a:p>
        </p:txBody>
      </p:sp>
      <p:sp>
        <p:nvSpPr>
          <p:cNvPr id="4" name="Footer Placeholder 3"/>
          <p:cNvSpPr>
            <a:spLocks noGrp="1"/>
          </p:cNvSpPr>
          <p:nvPr>
            <p:ph type="ftr" sz="quarter" idx="11"/>
          </p:nvPr>
        </p:nvSpPr>
        <p:spPr>
          <a:xfrm>
            <a:off x="7315200" y="6475413"/>
            <a:ext cx="4165600" cy="276999"/>
          </a:xfrm>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a:xfrm>
            <a:off x="5717198" y="6475413"/>
            <a:ext cx="859211" cy="276999"/>
          </a:xfrm>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graphicFrame>
        <p:nvGraphicFramePr>
          <p:cNvPr id="3" name="Table 2">
            <a:extLst>
              <a:ext uri="{FF2B5EF4-FFF2-40B4-BE49-F238E27FC236}">
                <a16:creationId xmlns:a16="http://schemas.microsoft.com/office/drawing/2014/main" id="{BC7C6F76-B941-4E07-92A3-C173293C36F2}"/>
              </a:ext>
            </a:extLst>
          </p:cNvPr>
          <p:cNvGraphicFramePr>
            <a:graphicFrameLocks noGrp="1"/>
          </p:cNvGraphicFramePr>
          <p:nvPr>
            <p:extLst>
              <p:ext uri="{D42A27DB-BD31-4B8C-83A1-F6EECF244321}">
                <p14:modId xmlns:p14="http://schemas.microsoft.com/office/powerpoint/2010/main" val="1601162788"/>
              </p:ext>
            </p:extLst>
          </p:nvPr>
        </p:nvGraphicFramePr>
        <p:xfrm>
          <a:off x="914400" y="2340475"/>
          <a:ext cx="10363203" cy="3396256"/>
        </p:xfrm>
        <a:graphic>
          <a:graphicData uri="http://schemas.openxmlformats.org/drawingml/2006/table">
            <a:tbl>
              <a:tblPr>
                <a:tableStyleId>{5C22544A-7EE6-4342-B048-85BDC9FD1C3A}</a:tableStyleId>
              </a:tblPr>
              <a:tblGrid>
                <a:gridCol w="614382">
                  <a:extLst>
                    <a:ext uri="{9D8B030D-6E8A-4147-A177-3AD203B41FA5}">
                      <a16:colId xmlns:a16="http://schemas.microsoft.com/office/drawing/2014/main" val="3712007921"/>
                    </a:ext>
                  </a:extLst>
                </a:gridCol>
                <a:gridCol w="6980567">
                  <a:extLst>
                    <a:ext uri="{9D8B030D-6E8A-4147-A177-3AD203B41FA5}">
                      <a16:colId xmlns:a16="http://schemas.microsoft.com/office/drawing/2014/main" val="1733992240"/>
                    </a:ext>
                  </a:extLst>
                </a:gridCol>
                <a:gridCol w="1451005">
                  <a:extLst>
                    <a:ext uri="{9D8B030D-6E8A-4147-A177-3AD203B41FA5}">
                      <a16:colId xmlns:a16="http://schemas.microsoft.com/office/drawing/2014/main" val="1845176765"/>
                    </a:ext>
                  </a:extLst>
                </a:gridCol>
                <a:gridCol w="540360">
                  <a:extLst>
                    <a:ext uri="{9D8B030D-6E8A-4147-A177-3AD203B41FA5}">
                      <a16:colId xmlns:a16="http://schemas.microsoft.com/office/drawing/2014/main" val="3861086762"/>
                    </a:ext>
                  </a:extLst>
                </a:gridCol>
                <a:gridCol w="776889">
                  <a:extLst>
                    <a:ext uri="{9D8B030D-6E8A-4147-A177-3AD203B41FA5}">
                      <a16:colId xmlns:a16="http://schemas.microsoft.com/office/drawing/2014/main" val="1979550325"/>
                    </a:ext>
                  </a:extLst>
                </a:gridCol>
              </a:tblGrid>
              <a:tr h="274952">
                <a:tc gridSpan="2">
                  <a:txBody>
                    <a:bodyPr/>
                    <a:lstStyle/>
                    <a:p>
                      <a:pPr algn="l" fontAlgn="b"/>
                      <a:r>
                        <a:rPr lang="en-US" sz="1400" u="none" strike="noStrike">
                          <a:effectLst/>
                        </a:rPr>
                        <a:t>802.24 Agenda - November 2020 Electronic Meeting</a:t>
                      </a:r>
                      <a:endParaRPr lang="en-US" sz="1400" b="1" i="0" u="none" strike="noStrike">
                        <a:solidFill>
                          <a:srgbClr val="000000"/>
                        </a:solidFill>
                        <a:effectLst/>
                        <a:latin typeface="Arial1"/>
                      </a:endParaRPr>
                    </a:p>
                  </a:txBody>
                  <a:tcPr marL="11437" marR="11437" marT="11437" marB="0" anchor="b"/>
                </a:tc>
                <a:tc hMerge="1">
                  <a:txBody>
                    <a:bodyPr/>
                    <a:lstStyle/>
                    <a:p>
                      <a:endParaRPr lang="en-US"/>
                    </a:p>
                  </a:txBody>
                  <a:tcPr/>
                </a:tc>
                <a:tc gridSpan="2">
                  <a:txBody>
                    <a:bodyPr/>
                    <a:lstStyle/>
                    <a:p>
                      <a:pPr algn="l" fontAlgn="b"/>
                      <a:r>
                        <a:rPr lang="en-US" sz="1400" u="none" strike="noStrike">
                          <a:effectLst/>
                        </a:rPr>
                        <a:t>24-20-0013-00-0000</a:t>
                      </a:r>
                      <a:endParaRPr lang="en-US" sz="1400" b="1" i="0" u="none" strike="noStrike">
                        <a:solidFill>
                          <a:srgbClr val="000000"/>
                        </a:solidFill>
                        <a:effectLst/>
                        <a:latin typeface="Arial1"/>
                      </a:endParaRPr>
                    </a:p>
                  </a:txBody>
                  <a:tcPr marL="11437" marR="11437" marT="11437" marB="0" anchor="b"/>
                </a:tc>
                <a:tc hMerge="1">
                  <a:txBody>
                    <a:bodyPr/>
                    <a:lstStyle/>
                    <a:p>
                      <a:endParaRPr lang="en-US"/>
                    </a:p>
                  </a:txBody>
                  <a:tcPr/>
                </a:tc>
                <a:tc>
                  <a:txBody>
                    <a:bodyPr/>
                    <a:lstStyle/>
                    <a:p>
                      <a:pPr algn="l" fontAlgn="b"/>
                      <a:endParaRPr lang="en-US" sz="1200" b="0" i="0" u="none" strike="noStrike">
                        <a:solidFill>
                          <a:srgbClr val="000000"/>
                        </a:solidFill>
                        <a:effectLst/>
                        <a:latin typeface="Arial1"/>
                      </a:endParaRPr>
                    </a:p>
                  </a:txBody>
                  <a:tcPr marL="11437" marR="11437" marT="11437" marB="0" anchor="b"/>
                </a:tc>
                <a:extLst>
                  <a:ext uri="{0D108BD9-81ED-4DB2-BD59-A6C34878D82A}">
                    <a16:rowId xmlns:a16="http://schemas.microsoft.com/office/drawing/2014/main" val="819779623"/>
                  </a:ext>
                </a:extLst>
              </a:tr>
              <a:tr h="279832">
                <a:tc>
                  <a:txBody>
                    <a:bodyPr/>
                    <a:lstStyle/>
                    <a:p>
                      <a:pPr algn="ctr" fontAlgn="b"/>
                      <a:endParaRPr lang="en-US" sz="1200" b="0" i="0" u="none" strike="noStrike">
                        <a:solidFill>
                          <a:srgbClr val="000000"/>
                        </a:solidFill>
                        <a:effectLst/>
                        <a:latin typeface="Times New Roman1"/>
                      </a:endParaRPr>
                    </a:p>
                  </a:txBody>
                  <a:tcPr marL="11437" marR="11437" marT="11437" marB="0" anchor="b"/>
                </a:tc>
                <a:tc>
                  <a:txBody>
                    <a:bodyPr/>
                    <a:lstStyle/>
                    <a:p>
                      <a:pPr algn="l" fontAlgn="b"/>
                      <a:endParaRPr lang="en-US" sz="1200" b="0" i="0" u="none" strike="noStrike">
                        <a:solidFill>
                          <a:srgbClr val="000000"/>
                        </a:solidFill>
                        <a:effectLst/>
                        <a:latin typeface="Times New Roman1"/>
                      </a:endParaRPr>
                    </a:p>
                  </a:txBody>
                  <a:tcPr marL="11437" marR="11437" marT="11437" marB="0" anchor="b"/>
                </a:tc>
                <a:tc>
                  <a:txBody>
                    <a:bodyPr/>
                    <a:lstStyle/>
                    <a:p>
                      <a:pPr algn="l" fontAlgn="b"/>
                      <a:endParaRPr lang="en-US" sz="1300" b="0" i="0" u="none" strike="noStrike">
                        <a:solidFill>
                          <a:srgbClr val="000000"/>
                        </a:solidFill>
                        <a:effectLst/>
                        <a:latin typeface="Times New Roman1"/>
                      </a:endParaRPr>
                    </a:p>
                  </a:txBody>
                  <a:tcPr marL="11437" marR="11437" marT="11437"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l" fontAlgn="b"/>
                      <a:endParaRPr lang="en-US" sz="1300" b="0" i="0" u="none" strike="noStrike">
                        <a:solidFill>
                          <a:srgbClr val="000000"/>
                        </a:solidFill>
                        <a:effectLst/>
                        <a:latin typeface="Times New Roman1"/>
                      </a:endParaRPr>
                    </a:p>
                  </a:txBody>
                  <a:tcPr marL="11437" marR="11437" marT="11437" marB="0" anchor="b"/>
                </a:tc>
                <a:extLst>
                  <a:ext uri="{0D108BD9-81ED-4DB2-BD59-A6C34878D82A}">
                    <a16:rowId xmlns:a16="http://schemas.microsoft.com/office/drawing/2014/main" val="1721762356"/>
                  </a:ext>
                </a:extLst>
              </a:tr>
              <a:tr h="274952">
                <a:tc>
                  <a:txBody>
                    <a:bodyPr/>
                    <a:lstStyle/>
                    <a:p>
                      <a:pPr algn="ctr" fontAlgn="t"/>
                      <a:r>
                        <a:rPr lang="en-US" sz="1400" u="none" strike="noStrike">
                          <a:effectLst/>
                        </a:rPr>
                        <a:t>1</a:t>
                      </a:r>
                      <a:endParaRPr lang="en-US" sz="1400" b="1" i="0" u="none" strike="noStrike">
                        <a:solidFill>
                          <a:srgbClr val="000000"/>
                        </a:solidFill>
                        <a:effectLst/>
                        <a:latin typeface="Times New Roman1"/>
                      </a:endParaRPr>
                    </a:p>
                  </a:txBody>
                  <a:tcPr marL="11437" marR="11437" marT="11437" marB="0"/>
                </a:tc>
                <a:tc>
                  <a:txBody>
                    <a:bodyPr/>
                    <a:lstStyle/>
                    <a:p>
                      <a:pPr algn="ctr" fontAlgn="b"/>
                      <a:r>
                        <a:rPr lang="en-US" sz="1400" u="none" strike="noStrike">
                          <a:effectLst/>
                        </a:rPr>
                        <a:t>Wednesday, Nov 11, 2020 14:00 - 16:00 ET</a:t>
                      </a:r>
                      <a:endParaRPr lang="en-US" sz="1400" b="1" i="0" u="none" strike="noStrike">
                        <a:solidFill>
                          <a:srgbClr val="000000"/>
                        </a:solidFill>
                        <a:effectLst/>
                        <a:latin typeface="Times New Roman1"/>
                      </a:endParaRPr>
                    </a:p>
                  </a:txBody>
                  <a:tcPr marL="11437" marR="11437" marT="11437" marB="0" anchor="b"/>
                </a:tc>
                <a:tc>
                  <a:txBody>
                    <a:bodyPr/>
                    <a:lstStyle/>
                    <a:p>
                      <a:pPr algn="l" fontAlgn="b"/>
                      <a:endParaRPr lang="en-US" sz="1300" b="0" i="0" u="none" strike="noStrike">
                        <a:solidFill>
                          <a:srgbClr val="000000"/>
                        </a:solidFill>
                        <a:effectLst/>
                        <a:latin typeface="Arial1"/>
                      </a:endParaRPr>
                    </a:p>
                  </a:txBody>
                  <a:tcPr marL="11437" marR="11437" marT="11437" marB="0" anchor="b"/>
                </a:tc>
                <a:tc>
                  <a:txBody>
                    <a:bodyPr/>
                    <a:lstStyle/>
                    <a:p>
                      <a:pPr algn="l" fontAlgn="b"/>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l" fontAlgn="b"/>
                      <a:endParaRPr lang="en-US" sz="1300" b="0" i="0" u="none" strike="noStrike">
                        <a:solidFill>
                          <a:srgbClr val="000000"/>
                        </a:solidFill>
                        <a:effectLst/>
                        <a:latin typeface="Arial1"/>
                      </a:endParaRPr>
                    </a:p>
                  </a:txBody>
                  <a:tcPr marL="11437" marR="11437" marT="11437" marB="0" anchor="b"/>
                </a:tc>
                <a:extLst>
                  <a:ext uri="{0D108BD9-81ED-4DB2-BD59-A6C34878D82A}">
                    <a16:rowId xmlns:a16="http://schemas.microsoft.com/office/drawing/2014/main" val="2382193272"/>
                  </a:ext>
                </a:extLst>
              </a:tr>
              <a:tr h="256652">
                <a:tc>
                  <a:txBody>
                    <a:bodyPr/>
                    <a:lstStyle/>
                    <a:p>
                      <a:pPr algn="ctr" fontAlgn="t"/>
                      <a:r>
                        <a:rPr lang="en-US" sz="1300" u="none" strike="noStrike">
                          <a:effectLst/>
                        </a:rPr>
                        <a:t>1.1</a:t>
                      </a:r>
                      <a:endParaRPr lang="en-US" sz="1300" b="0" i="0" u="none" strike="noStrike">
                        <a:solidFill>
                          <a:srgbClr val="000000"/>
                        </a:solidFill>
                        <a:effectLst/>
                        <a:latin typeface="Times New Roman1"/>
                      </a:endParaRPr>
                    </a:p>
                  </a:txBody>
                  <a:tcPr marL="11437" marR="11437" marT="11437" marB="0"/>
                </a:tc>
                <a:tc>
                  <a:txBody>
                    <a:bodyPr/>
                    <a:lstStyle/>
                    <a:p>
                      <a:pPr algn="l" fontAlgn="t"/>
                      <a:r>
                        <a:rPr lang="en-US" sz="1300" u="none" strike="noStrike">
                          <a:effectLst/>
                        </a:rPr>
                        <a:t>Call session to order, present “Guidelines for IEEE SA meetings”, Quorum</a:t>
                      </a:r>
                      <a:endParaRPr lang="en-US" sz="1300" b="0" i="0" u="none" strike="noStrike">
                        <a:solidFill>
                          <a:srgbClr val="000000"/>
                        </a:solidFill>
                        <a:effectLst/>
                        <a:latin typeface="Times New Roman" panose="02020603050405020304" pitchFamily="18" charset="0"/>
                      </a:endParaRPr>
                    </a:p>
                  </a:txBody>
                  <a:tcPr marL="11437" marR="11437" marT="11437" marB="0"/>
                </a:tc>
                <a:tc>
                  <a:txBody>
                    <a:bodyPr/>
                    <a:lstStyle/>
                    <a:p>
                      <a:pPr algn="l" fontAlgn="b"/>
                      <a:r>
                        <a:rPr lang="en-US" sz="1300" u="none" strike="noStrike">
                          <a:effectLst/>
                        </a:rPr>
                        <a:t>Godfrey</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5</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4:00 PM</a:t>
                      </a:r>
                      <a:endParaRPr lang="en-US" sz="1300" b="0" i="0" u="none" strike="noStrike">
                        <a:solidFill>
                          <a:srgbClr val="000000"/>
                        </a:solidFill>
                        <a:effectLst/>
                        <a:latin typeface="Times New Roman1"/>
                      </a:endParaRPr>
                    </a:p>
                  </a:txBody>
                  <a:tcPr marL="11437" marR="11437" marT="11437" marB="0" anchor="b"/>
                </a:tc>
                <a:extLst>
                  <a:ext uri="{0D108BD9-81ED-4DB2-BD59-A6C34878D82A}">
                    <a16:rowId xmlns:a16="http://schemas.microsoft.com/office/drawing/2014/main" val="3960362444"/>
                  </a:ext>
                </a:extLst>
              </a:tr>
              <a:tr h="256652">
                <a:tc>
                  <a:txBody>
                    <a:bodyPr/>
                    <a:lstStyle/>
                    <a:p>
                      <a:pPr algn="ctr" fontAlgn="t"/>
                      <a:r>
                        <a:rPr lang="en-US" sz="1300" u="none" strike="noStrike">
                          <a:effectLst/>
                        </a:rPr>
                        <a:t>1.2</a:t>
                      </a:r>
                      <a:endParaRPr lang="en-US" sz="1300" b="0" i="0" u="none" strike="noStrike">
                        <a:solidFill>
                          <a:srgbClr val="000000"/>
                        </a:solidFill>
                        <a:effectLst/>
                        <a:latin typeface="Times New Roman1"/>
                      </a:endParaRPr>
                    </a:p>
                  </a:txBody>
                  <a:tcPr marL="11437" marR="11437" marT="11437" marB="0"/>
                </a:tc>
                <a:tc>
                  <a:txBody>
                    <a:bodyPr/>
                    <a:lstStyle/>
                    <a:p>
                      <a:pPr algn="l" fontAlgn="t"/>
                      <a:r>
                        <a:rPr lang="en-US" sz="1300" u="none" strike="noStrike">
                          <a:effectLst/>
                        </a:rPr>
                        <a:t>Review of Agenda / Approval of Agenda</a:t>
                      </a:r>
                      <a:endParaRPr lang="en-US" sz="1300" b="0" i="0" u="none" strike="noStrike">
                        <a:solidFill>
                          <a:srgbClr val="000000"/>
                        </a:solidFill>
                        <a:effectLst/>
                        <a:latin typeface="Times New Roman" panose="02020603050405020304" pitchFamily="18" charset="0"/>
                      </a:endParaRPr>
                    </a:p>
                  </a:txBody>
                  <a:tcPr marL="11437" marR="11437" marT="11437" marB="0"/>
                </a:tc>
                <a:tc>
                  <a:txBody>
                    <a:bodyPr/>
                    <a:lstStyle/>
                    <a:p>
                      <a:pPr algn="l" fontAlgn="b"/>
                      <a:r>
                        <a:rPr lang="en-US" sz="1300" u="none" strike="noStrike">
                          <a:effectLst/>
                        </a:rPr>
                        <a:t>Godfrey</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5</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4:05 PM</a:t>
                      </a:r>
                      <a:endParaRPr lang="en-US" sz="1300" b="0" i="0" u="none" strike="noStrike">
                        <a:solidFill>
                          <a:srgbClr val="000000"/>
                        </a:solidFill>
                        <a:effectLst/>
                        <a:latin typeface="Times New Roman1"/>
                      </a:endParaRPr>
                    </a:p>
                  </a:txBody>
                  <a:tcPr marL="11437" marR="11437" marT="11437" marB="0" anchor="b"/>
                </a:tc>
                <a:extLst>
                  <a:ext uri="{0D108BD9-81ED-4DB2-BD59-A6C34878D82A}">
                    <a16:rowId xmlns:a16="http://schemas.microsoft.com/office/drawing/2014/main" val="1457888462"/>
                  </a:ext>
                </a:extLst>
              </a:tr>
              <a:tr h="256652">
                <a:tc>
                  <a:txBody>
                    <a:bodyPr/>
                    <a:lstStyle/>
                    <a:p>
                      <a:pPr algn="ctr" fontAlgn="t"/>
                      <a:r>
                        <a:rPr lang="en-US" sz="1300" u="none" strike="noStrike">
                          <a:effectLst/>
                        </a:rPr>
                        <a:t>1.3</a:t>
                      </a:r>
                      <a:endParaRPr lang="en-US" sz="1300" b="0" i="0" u="none" strike="noStrike">
                        <a:solidFill>
                          <a:srgbClr val="000000"/>
                        </a:solidFill>
                        <a:effectLst/>
                        <a:latin typeface="Times New Roman1"/>
                      </a:endParaRPr>
                    </a:p>
                  </a:txBody>
                  <a:tcPr marL="11437" marR="11437" marT="11437" marB="0"/>
                </a:tc>
                <a:tc>
                  <a:txBody>
                    <a:bodyPr/>
                    <a:lstStyle/>
                    <a:p>
                      <a:pPr algn="l" fontAlgn="t"/>
                      <a:r>
                        <a:rPr lang="en-US" sz="1300" u="none" strike="noStrike">
                          <a:effectLst/>
                        </a:rPr>
                        <a:t>Approve minutes from prior TAG meeting</a:t>
                      </a:r>
                      <a:endParaRPr lang="en-US" sz="1300" b="0" i="0" u="none" strike="noStrike">
                        <a:solidFill>
                          <a:srgbClr val="000000"/>
                        </a:solidFill>
                        <a:effectLst/>
                        <a:latin typeface="Times New Roman" panose="02020603050405020304" pitchFamily="18" charset="0"/>
                      </a:endParaRPr>
                    </a:p>
                  </a:txBody>
                  <a:tcPr marL="11437" marR="11437" marT="11437" marB="0"/>
                </a:tc>
                <a:tc>
                  <a:txBody>
                    <a:bodyPr/>
                    <a:lstStyle/>
                    <a:p>
                      <a:pPr algn="l" fontAlgn="b"/>
                      <a:r>
                        <a:rPr lang="en-US" sz="1300" u="none" strike="noStrike">
                          <a:effectLst/>
                        </a:rPr>
                        <a:t>Godfrey</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5</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4:10 PM</a:t>
                      </a:r>
                      <a:endParaRPr lang="en-US" sz="1300" b="0" i="0" u="none" strike="noStrike">
                        <a:solidFill>
                          <a:srgbClr val="000000"/>
                        </a:solidFill>
                        <a:effectLst/>
                        <a:latin typeface="Times New Roman1"/>
                      </a:endParaRPr>
                    </a:p>
                  </a:txBody>
                  <a:tcPr marL="11437" marR="11437" marT="11437" marB="0" anchor="b"/>
                </a:tc>
                <a:extLst>
                  <a:ext uri="{0D108BD9-81ED-4DB2-BD59-A6C34878D82A}">
                    <a16:rowId xmlns:a16="http://schemas.microsoft.com/office/drawing/2014/main" val="1395758375"/>
                  </a:ext>
                </a:extLst>
              </a:tr>
              <a:tr h="256652">
                <a:tc>
                  <a:txBody>
                    <a:bodyPr/>
                    <a:lstStyle/>
                    <a:p>
                      <a:pPr algn="ctr" fontAlgn="t"/>
                      <a:r>
                        <a:rPr lang="en-US" sz="1300" u="none" strike="noStrike">
                          <a:effectLst/>
                        </a:rPr>
                        <a:t>1.4</a:t>
                      </a:r>
                      <a:endParaRPr lang="en-US" sz="1300" b="0" i="0" u="none" strike="noStrike">
                        <a:solidFill>
                          <a:srgbClr val="000000"/>
                        </a:solidFill>
                        <a:effectLst/>
                        <a:latin typeface="Times New Roman1"/>
                      </a:endParaRPr>
                    </a:p>
                  </a:txBody>
                  <a:tcPr marL="11437" marR="11437" marT="11437" marB="0"/>
                </a:tc>
                <a:tc>
                  <a:txBody>
                    <a:bodyPr/>
                    <a:lstStyle/>
                    <a:p>
                      <a:pPr algn="l" fontAlgn="t"/>
                      <a:r>
                        <a:rPr lang="en-US" sz="1300" u="none" strike="noStrike">
                          <a:effectLst/>
                        </a:rPr>
                        <a:t>Introduction/meeting objectives / Review action items from previous meeting</a:t>
                      </a:r>
                      <a:endParaRPr lang="en-US" sz="1300" b="0" i="0" u="none" strike="noStrike">
                        <a:solidFill>
                          <a:srgbClr val="000000"/>
                        </a:solidFill>
                        <a:effectLst/>
                        <a:latin typeface="Times New Roman" panose="02020603050405020304" pitchFamily="18" charset="0"/>
                      </a:endParaRPr>
                    </a:p>
                  </a:txBody>
                  <a:tcPr marL="11437" marR="11437" marT="11437" marB="0"/>
                </a:tc>
                <a:tc>
                  <a:txBody>
                    <a:bodyPr/>
                    <a:lstStyle/>
                    <a:p>
                      <a:pPr algn="l" fontAlgn="b"/>
                      <a:r>
                        <a:rPr lang="en-US" sz="1300" u="none" strike="noStrike">
                          <a:effectLst/>
                        </a:rPr>
                        <a:t>Godfrey</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5</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4:15 PM</a:t>
                      </a:r>
                      <a:endParaRPr lang="en-US" sz="1300" b="0" i="0" u="none" strike="noStrike">
                        <a:solidFill>
                          <a:srgbClr val="000000"/>
                        </a:solidFill>
                        <a:effectLst/>
                        <a:latin typeface="Times New Roman1"/>
                      </a:endParaRPr>
                    </a:p>
                  </a:txBody>
                  <a:tcPr marL="11437" marR="11437" marT="11437" marB="0" anchor="b"/>
                </a:tc>
                <a:extLst>
                  <a:ext uri="{0D108BD9-81ED-4DB2-BD59-A6C34878D82A}">
                    <a16:rowId xmlns:a16="http://schemas.microsoft.com/office/drawing/2014/main" val="3529081013"/>
                  </a:ext>
                </a:extLst>
              </a:tr>
              <a:tr h="256652">
                <a:tc>
                  <a:txBody>
                    <a:bodyPr/>
                    <a:lstStyle/>
                    <a:p>
                      <a:pPr algn="ctr" fontAlgn="t"/>
                      <a:r>
                        <a:rPr lang="en-US" sz="1300" u="none" strike="noStrike">
                          <a:effectLst/>
                        </a:rPr>
                        <a:t>1.5</a:t>
                      </a:r>
                      <a:endParaRPr lang="en-US" sz="1300" b="0" i="0" u="none" strike="noStrike">
                        <a:solidFill>
                          <a:srgbClr val="000000"/>
                        </a:solidFill>
                        <a:effectLst/>
                        <a:latin typeface="Times New Roman1"/>
                      </a:endParaRPr>
                    </a:p>
                  </a:txBody>
                  <a:tcPr marL="11437" marR="11437" marT="11437" marB="0"/>
                </a:tc>
                <a:tc>
                  <a:txBody>
                    <a:bodyPr/>
                    <a:lstStyle/>
                    <a:p>
                      <a:pPr algn="l" fontAlgn="t"/>
                      <a:r>
                        <a:rPr lang="en-US" sz="1300" u="none" strike="noStrike">
                          <a:effectLst/>
                        </a:rPr>
                        <a:t>ITU and regulatory items</a:t>
                      </a:r>
                      <a:endParaRPr lang="en-US" sz="1300" b="0" i="0" u="none" strike="noStrike">
                        <a:solidFill>
                          <a:srgbClr val="000000"/>
                        </a:solidFill>
                        <a:effectLst/>
                        <a:latin typeface="Times New Roman" panose="02020603050405020304" pitchFamily="18" charset="0"/>
                      </a:endParaRPr>
                    </a:p>
                  </a:txBody>
                  <a:tcPr marL="11437" marR="11437" marT="11437" marB="0"/>
                </a:tc>
                <a:tc>
                  <a:txBody>
                    <a:bodyPr/>
                    <a:lstStyle/>
                    <a:p>
                      <a:pPr algn="l" fontAlgn="b"/>
                      <a:r>
                        <a:rPr lang="en-US" sz="1300" u="none" strike="noStrike">
                          <a:effectLst/>
                        </a:rPr>
                        <a:t>Godfrey/Holcomb</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10</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4:20 PM</a:t>
                      </a:r>
                      <a:endParaRPr lang="en-US" sz="1300" b="0" i="0" u="none" strike="noStrike">
                        <a:solidFill>
                          <a:srgbClr val="000000"/>
                        </a:solidFill>
                        <a:effectLst/>
                        <a:latin typeface="Times New Roman1"/>
                      </a:endParaRPr>
                    </a:p>
                  </a:txBody>
                  <a:tcPr marL="11437" marR="11437" marT="11437" marB="0" anchor="b"/>
                </a:tc>
                <a:extLst>
                  <a:ext uri="{0D108BD9-81ED-4DB2-BD59-A6C34878D82A}">
                    <a16:rowId xmlns:a16="http://schemas.microsoft.com/office/drawing/2014/main" val="1436326777"/>
                  </a:ext>
                </a:extLst>
              </a:tr>
              <a:tr h="256652">
                <a:tc>
                  <a:txBody>
                    <a:bodyPr/>
                    <a:lstStyle/>
                    <a:p>
                      <a:pPr algn="ctr" fontAlgn="t"/>
                      <a:r>
                        <a:rPr lang="en-US" sz="1300" u="none" strike="noStrike">
                          <a:effectLst/>
                        </a:rPr>
                        <a:t>1.6</a:t>
                      </a:r>
                      <a:endParaRPr lang="en-US" sz="1300" b="0" i="0" u="none" strike="noStrike">
                        <a:solidFill>
                          <a:srgbClr val="000000"/>
                        </a:solidFill>
                        <a:effectLst/>
                        <a:latin typeface="Times New Roman1"/>
                      </a:endParaRPr>
                    </a:p>
                  </a:txBody>
                  <a:tcPr marL="11437" marR="11437" marT="11437" marB="0"/>
                </a:tc>
                <a:tc>
                  <a:txBody>
                    <a:bodyPr/>
                    <a:lstStyle/>
                    <a:p>
                      <a:pPr algn="l" fontAlgn="t"/>
                      <a:r>
                        <a:rPr lang="en-US" sz="1300" u="none" strike="noStrike">
                          <a:effectLst/>
                        </a:rPr>
                        <a:t>Low Latency White Paper</a:t>
                      </a:r>
                      <a:endParaRPr lang="en-US" sz="1300" b="0" i="0" u="none" strike="noStrike">
                        <a:solidFill>
                          <a:srgbClr val="000000"/>
                        </a:solidFill>
                        <a:effectLst/>
                        <a:latin typeface="Times New Roman" panose="02020603050405020304" pitchFamily="18" charset="0"/>
                      </a:endParaRPr>
                    </a:p>
                  </a:txBody>
                  <a:tcPr marL="11437" marR="11437" marT="11437" marB="0"/>
                </a:tc>
                <a:tc>
                  <a:txBody>
                    <a:bodyPr/>
                    <a:lstStyle/>
                    <a:p>
                      <a:pPr algn="l" fontAlgn="b"/>
                      <a:r>
                        <a:rPr lang="en-US" sz="1300" u="none" strike="noStrike">
                          <a:effectLst/>
                        </a:rPr>
                        <a:t>Holland</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20</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4:30 PM</a:t>
                      </a:r>
                      <a:endParaRPr lang="en-US" sz="1300" b="0" i="0" u="none" strike="noStrike">
                        <a:solidFill>
                          <a:srgbClr val="000000"/>
                        </a:solidFill>
                        <a:effectLst/>
                        <a:latin typeface="Times New Roman1"/>
                      </a:endParaRPr>
                    </a:p>
                  </a:txBody>
                  <a:tcPr marL="11437" marR="11437" marT="11437" marB="0" anchor="b"/>
                </a:tc>
                <a:extLst>
                  <a:ext uri="{0D108BD9-81ED-4DB2-BD59-A6C34878D82A}">
                    <a16:rowId xmlns:a16="http://schemas.microsoft.com/office/drawing/2014/main" val="3187087228"/>
                  </a:ext>
                </a:extLst>
              </a:tr>
              <a:tr h="256652">
                <a:tc>
                  <a:txBody>
                    <a:bodyPr/>
                    <a:lstStyle/>
                    <a:p>
                      <a:pPr algn="ctr" fontAlgn="t"/>
                      <a:r>
                        <a:rPr lang="en-US" sz="1300" u="none" strike="noStrike">
                          <a:effectLst/>
                        </a:rPr>
                        <a:t>1.7</a:t>
                      </a:r>
                      <a:endParaRPr lang="en-US" sz="1300" b="0" i="0" u="none" strike="noStrike">
                        <a:solidFill>
                          <a:srgbClr val="000000"/>
                        </a:solidFill>
                        <a:effectLst/>
                        <a:latin typeface="Times New Roman1"/>
                      </a:endParaRPr>
                    </a:p>
                  </a:txBody>
                  <a:tcPr marL="11437" marR="11437" marT="11437" marB="0"/>
                </a:tc>
                <a:tc>
                  <a:txBody>
                    <a:bodyPr/>
                    <a:lstStyle/>
                    <a:p>
                      <a:pPr algn="l" fontAlgn="b"/>
                      <a:r>
                        <a:rPr lang="en-US" sz="1300" u="none" strike="noStrike">
                          <a:effectLst/>
                        </a:rPr>
                        <a:t>Review of IoT white paper development, expanding scope and participation</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l" fontAlgn="b"/>
                      <a:r>
                        <a:rPr lang="en-US" sz="1300" u="none" strike="noStrike">
                          <a:effectLst/>
                        </a:rPr>
                        <a:t>DiMinico</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20</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4:50 PM</a:t>
                      </a:r>
                      <a:endParaRPr lang="en-US" sz="1300" b="0" i="0" u="none" strike="noStrike">
                        <a:solidFill>
                          <a:srgbClr val="000000"/>
                        </a:solidFill>
                        <a:effectLst/>
                        <a:latin typeface="Times New Roman1"/>
                      </a:endParaRPr>
                    </a:p>
                  </a:txBody>
                  <a:tcPr marL="11437" marR="11437" marT="11437" marB="0" anchor="b"/>
                </a:tc>
                <a:extLst>
                  <a:ext uri="{0D108BD9-81ED-4DB2-BD59-A6C34878D82A}">
                    <a16:rowId xmlns:a16="http://schemas.microsoft.com/office/drawing/2014/main" val="1765965497"/>
                  </a:ext>
                </a:extLst>
              </a:tr>
              <a:tr h="256652">
                <a:tc>
                  <a:txBody>
                    <a:bodyPr/>
                    <a:lstStyle/>
                    <a:p>
                      <a:pPr algn="ctr" fontAlgn="t"/>
                      <a:r>
                        <a:rPr lang="en-US" sz="1300" u="none" strike="noStrike">
                          <a:effectLst/>
                        </a:rPr>
                        <a:t>1.8</a:t>
                      </a:r>
                      <a:endParaRPr lang="en-US" sz="1300" b="0" i="0" u="none" strike="noStrike">
                        <a:solidFill>
                          <a:srgbClr val="000000"/>
                        </a:solidFill>
                        <a:effectLst/>
                        <a:latin typeface="Times New Roman1"/>
                      </a:endParaRPr>
                    </a:p>
                  </a:txBody>
                  <a:tcPr marL="11437" marR="11437" marT="11437" marB="0"/>
                </a:tc>
                <a:tc>
                  <a:txBody>
                    <a:bodyPr/>
                    <a:lstStyle/>
                    <a:p>
                      <a:pPr algn="l" fontAlgn="t"/>
                      <a:r>
                        <a:rPr lang="en-US" sz="1300" u="none" strike="noStrike">
                          <a:effectLst/>
                        </a:rPr>
                        <a:t>"IEEE 802 Solutions for Vertical Applications" White Paper</a:t>
                      </a:r>
                      <a:endParaRPr lang="en-US" sz="1300" b="0" i="0" u="none" strike="noStrike">
                        <a:solidFill>
                          <a:srgbClr val="000000"/>
                        </a:solidFill>
                        <a:effectLst/>
                        <a:latin typeface="Times New Roman" panose="02020603050405020304" pitchFamily="18" charset="0"/>
                      </a:endParaRPr>
                    </a:p>
                  </a:txBody>
                  <a:tcPr marL="11437" marR="11437" marT="11437" marB="0"/>
                </a:tc>
                <a:tc>
                  <a:txBody>
                    <a:bodyPr/>
                    <a:lstStyle/>
                    <a:p>
                      <a:pPr algn="l" fontAlgn="b"/>
                      <a:r>
                        <a:rPr lang="en-US" sz="1300" u="none" strike="noStrike">
                          <a:effectLst/>
                        </a:rPr>
                        <a:t>Godfrey/Reigel</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20</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5:10 PM</a:t>
                      </a:r>
                      <a:endParaRPr lang="en-US" sz="1300" b="0" i="0" u="none" strike="noStrike">
                        <a:solidFill>
                          <a:srgbClr val="000000"/>
                        </a:solidFill>
                        <a:effectLst/>
                        <a:latin typeface="Times New Roman1"/>
                      </a:endParaRPr>
                    </a:p>
                  </a:txBody>
                  <a:tcPr marL="11437" marR="11437" marT="11437" marB="0" anchor="b"/>
                </a:tc>
                <a:extLst>
                  <a:ext uri="{0D108BD9-81ED-4DB2-BD59-A6C34878D82A}">
                    <a16:rowId xmlns:a16="http://schemas.microsoft.com/office/drawing/2014/main" val="1031967977"/>
                  </a:ext>
                </a:extLst>
              </a:tr>
              <a:tr h="256652">
                <a:tc>
                  <a:txBody>
                    <a:bodyPr/>
                    <a:lstStyle/>
                    <a:p>
                      <a:pPr algn="ctr" fontAlgn="t"/>
                      <a:r>
                        <a:rPr lang="en-US" sz="1300" u="none" strike="noStrike">
                          <a:effectLst/>
                        </a:rPr>
                        <a:t>1.9</a:t>
                      </a:r>
                      <a:endParaRPr lang="en-US" sz="1300" b="0" i="0" u="none" strike="noStrike">
                        <a:solidFill>
                          <a:srgbClr val="000000"/>
                        </a:solidFill>
                        <a:effectLst/>
                        <a:latin typeface="Times New Roman1"/>
                      </a:endParaRPr>
                    </a:p>
                  </a:txBody>
                  <a:tcPr marL="11437" marR="11437" marT="11437" marB="0"/>
                </a:tc>
                <a:tc>
                  <a:txBody>
                    <a:bodyPr/>
                    <a:lstStyle/>
                    <a:p>
                      <a:pPr algn="l" fontAlgn="b"/>
                      <a:r>
                        <a:rPr lang="en-US" sz="1300" u="none" strike="noStrike">
                          <a:effectLst/>
                        </a:rPr>
                        <a:t>802.24 New Action Items, New Activities, AOB</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l" fontAlgn="b"/>
                      <a:r>
                        <a:rPr lang="en-US" sz="1300" u="none" strike="noStrike">
                          <a:effectLst/>
                        </a:rPr>
                        <a:t>Godfrey</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10</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b"/>
                      <a:r>
                        <a:rPr lang="en-US" sz="1300" u="none" strike="noStrike">
                          <a:effectLst/>
                        </a:rPr>
                        <a:t>5:30 PM</a:t>
                      </a:r>
                      <a:endParaRPr lang="en-US" sz="1300" b="0" i="0" u="none" strike="noStrike">
                        <a:solidFill>
                          <a:srgbClr val="000000"/>
                        </a:solidFill>
                        <a:effectLst/>
                        <a:latin typeface="Times New Roman1"/>
                      </a:endParaRPr>
                    </a:p>
                  </a:txBody>
                  <a:tcPr marL="11437" marR="11437" marT="11437" marB="0" anchor="b"/>
                </a:tc>
                <a:extLst>
                  <a:ext uri="{0D108BD9-81ED-4DB2-BD59-A6C34878D82A}">
                    <a16:rowId xmlns:a16="http://schemas.microsoft.com/office/drawing/2014/main" val="3240695014"/>
                  </a:ext>
                </a:extLst>
              </a:tr>
              <a:tr h="256652">
                <a:tc>
                  <a:txBody>
                    <a:bodyPr/>
                    <a:lstStyle/>
                    <a:p>
                      <a:pPr algn="ctr" fontAlgn="t"/>
                      <a:r>
                        <a:rPr lang="en-US" sz="1300" u="none" strike="noStrike">
                          <a:effectLst/>
                        </a:rPr>
                        <a:t>2</a:t>
                      </a:r>
                      <a:endParaRPr lang="en-US" sz="1300" b="0" i="0" u="none" strike="noStrike">
                        <a:solidFill>
                          <a:srgbClr val="000000"/>
                        </a:solidFill>
                        <a:effectLst/>
                        <a:latin typeface="Times New Roman1"/>
                      </a:endParaRPr>
                    </a:p>
                  </a:txBody>
                  <a:tcPr marL="11437" marR="11437" marT="11437" marB="0"/>
                </a:tc>
                <a:tc>
                  <a:txBody>
                    <a:bodyPr/>
                    <a:lstStyle/>
                    <a:p>
                      <a:pPr algn="l" fontAlgn="b"/>
                      <a:r>
                        <a:rPr lang="en-US" sz="1300" u="none" strike="noStrike">
                          <a:effectLst/>
                        </a:rPr>
                        <a:t>Adjourn </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l" fontAlgn="b"/>
                      <a:r>
                        <a:rPr lang="en-US" sz="1300" u="none" strike="noStrike">
                          <a:effectLst/>
                        </a:rPr>
                        <a:t>Godfrey</a:t>
                      </a:r>
                      <a:endParaRPr lang="en-US" sz="1300" b="0" i="0" u="none" strike="noStrike">
                        <a:solidFill>
                          <a:srgbClr val="000000"/>
                        </a:solidFill>
                        <a:effectLst/>
                        <a:latin typeface="Times New Roman" panose="02020603050405020304" pitchFamily="18" charset="0"/>
                      </a:endParaRPr>
                    </a:p>
                  </a:txBody>
                  <a:tcPr marL="11437" marR="11437" marT="11437" marB="0" anchor="b"/>
                </a:tc>
                <a:tc>
                  <a:txBody>
                    <a:bodyPr/>
                    <a:lstStyle/>
                    <a:p>
                      <a:pPr algn="r" fontAlgn="t"/>
                      <a:r>
                        <a:rPr lang="en-US" sz="1300" u="none" strike="noStrike">
                          <a:effectLst/>
                        </a:rPr>
                        <a:t>0</a:t>
                      </a:r>
                      <a:endParaRPr lang="en-US" sz="1300" b="0" i="0" u="none" strike="noStrike">
                        <a:solidFill>
                          <a:srgbClr val="000000"/>
                        </a:solidFill>
                        <a:effectLst/>
                        <a:latin typeface="Times New Roman" panose="02020603050405020304" pitchFamily="18" charset="0"/>
                      </a:endParaRPr>
                    </a:p>
                  </a:txBody>
                  <a:tcPr marL="11437" marR="11437" marT="11437" marB="0"/>
                </a:tc>
                <a:tc>
                  <a:txBody>
                    <a:bodyPr/>
                    <a:lstStyle/>
                    <a:p>
                      <a:pPr algn="r" fontAlgn="b"/>
                      <a:r>
                        <a:rPr lang="en-US" sz="1300" u="none" strike="noStrike" dirty="0">
                          <a:effectLst/>
                        </a:rPr>
                        <a:t>5:40 PM</a:t>
                      </a:r>
                      <a:endParaRPr lang="en-US" sz="1300" b="0" i="0" u="none" strike="noStrike" dirty="0">
                        <a:solidFill>
                          <a:srgbClr val="000000"/>
                        </a:solidFill>
                        <a:effectLst/>
                        <a:latin typeface="Times New Roman1"/>
                      </a:endParaRPr>
                    </a:p>
                  </a:txBody>
                  <a:tcPr marL="11437" marR="11437" marT="11437" marB="0" anchor="b"/>
                </a:tc>
                <a:extLst>
                  <a:ext uri="{0D108BD9-81ED-4DB2-BD59-A6C34878D82A}">
                    <a16:rowId xmlns:a16="http://schemas.microsoft.com/office/drawing/2014/main" val="3854050442"/>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2558</Words>
  <Application>Microsoft Office PowerPoint</Application>
  <PresentationFormat>Widescreen</PresentationFormat>
  <Paragraphs>311</Paragraphs>
  <Slides>22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Arial1</vt:lpstr>
      <vt:lpstr>Calibri</vt:lpstr>
      <vt:lpstr>Helvetica</vt:lpstr>
      <vt:lpstr>Monotype Sorts</vt:lpstr>
      <vt:lpstr>Times New Roman</vt:lpstr>
      <vt:lpstr>Times New Roman1</vt:lpstr>
      <vt:lpstr>802-24-Theme1</vt:lpstr>
      <vt:lpstr>802.24 Vertical Applications TAG</vt:lpstr>
      <vt:lpstr>WebEx Information</vt:lpstr>
      <vt:lpstr>802.24 Overview</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Radio Regulatory Items</vt:lpstr>
      <vt:lpstr>Liaison Review</vt:lpstr>
      <vt:lpstr>“Low latency” White Paper</vt:lpstr>
      <vt:lpstr>Next Steps</vt:lpstr>
      <vt:lpstr>802.24.2 White Paper</vt:lpstr>
      <vt:lpstr>Next Steps to progress work in TG2 IoT</vt:lpstr>
      <vt:lpstr>"IEEE 802 Solutions for Vertical Applications"</vt:lpstr>
      <vt:lpstr>New Topic: IETF Reliable and Available Wireless</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12</cp:revision>
  <dcterms:created xsi:type="dcterms:W3CDTF">2020-10-13T15:01:18Z</dcterms:created>
  <dcterms:modified xsi:type="dcterms:W3CDTF">2020-11-11T22:01:01Z</dcterms:modified>
</cp:coreProperties>
</file>