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6"/>
  </p:notesMasterIdLst>
  <p:handoutMasterIdLst>
    <p:handoutMasterId r:id="rId17"/>
  </p:handoutMasterIdLst>
  <p:sldIdLst>
    <p:sldId id="258" r:id="rId2"/>
    <p:sldId id="500" r:id="rId3"/>
    <p:sldId id="285" r:id="rId4"/>
    <p:sldId id="270" r:id="rId5"/>
    <p:sldId id="415" r:id="rId6"/>
    <p:sldId id="495" r:id="rId7"/>
    <p:sldId id="475" r:id="rId8"/>
    <p:sldId id="488" r:id="rId9"/>
    <p:sldId id="521" r:id="rId10"/>
    <p:sldId id="522" r:id="rId11"/>
    <p:sldId id="486" r:id="rId12"/>
    <p:sldId id="518" r:id="rId13"/>
    <p:sldId id="474" r:id="rId14"/>
    <p:sldId id="391" r:id="rId1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285"/>
            <p14:sldId id="270"/>
            <p14:sldId id="415"/>
            <p14:sldId id="495"/>
            <p14:sldId id="475"/>
            <p14:sldId id="488"/>
            <p14:sldId id="521"/>
            <p14:sldId id="522"/>
            <p14:sldId id="486"/>
            <p14:sldId id="518"/>
            <p14:sldId id="474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23" autoAdjust="0"/>
    <p:restoredTop sz="94099" autoAdjust="0"/>
  </p:normalViewPr>
  <p:slideViewPr>
    <p:cSldViewPr>
      <p:cViewPr varScale="1">
        <p:scale>
          <a:sx n="110" d="100"/>
          <a:sy n="110" d="100"/>
        </p:scale>
        <p:origin x="132" y="13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802.24-20-0016r0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pri.webex.com/epri/j.php?MTID=m63b3d50be18817711ee9825b556c28f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17-05-0000-ieee-802-solutions-for-vertical-applications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wg/raw/abou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0/24-20-0011-00-0000-tag-minutes-july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03-07-0000-low-latency-communication-white-paper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6-02-IoTg-internet-of-things-iot-overview-white-paper-draf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11, 2020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Electronic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7F1B7-3D33-442D-B5D3-777E6F16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to progress work in TG2 IoT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0C3B-E035-45EA-A195-255328F6C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Discussion on plan and new activities for IoT task group and broader engagement</a:t>
            </a:r>
          </a:p>
          <a:p>
            <a:r>
              <a:rPr lang="en-US" dirty="0"/>
              <a:t>What are the IoT activities in IEEE 802?</a:t>
            </a:r>
          </a:p>
          <a:p>
            <a:pPr lvl="1"/>
            <a:r>
              <a:rPr lang="en-US" dirty="0"/>
              <a:t>802.15.4 – Wi-SUN is going after IoT in addition to Smart Grid</a:t>
            </a:r>
          </a:p>
          <a:p>
            <a:pPr lvl="1"/>
            <a:r>
              <a:rPr lang="en-US" dirty="0"/>
              <a:t>802.15.4w – LPWA another IoT focus</a:t>
            </a:r>
          </a:p>
          <a:p>
            <a:pPr lvl="1"/>
            <a:r>
              <a:rPr lang="en-US" dirty="0"/>
              <a:t>802.11ah (</a:t>
            </a:r>
            <a:r>
              <a:rPr lang="en-US" dirty="0" err="1"/>
              <a:t>Halow</a:t>
            </a:r>
            <a:r>
              <a:rPr lang="en-US" dirty="0"/>
              <a:t>), 802.11ba (WUR)</a:t>
            </a:r>
          </a:p>
          <a:p>
            <a:r>
              <a:rPr lang="en-US" dirty="0"/>
              <a:t>Can we find volunteers to contribute to IoT white paper?</a:t>
            </a:r>
          </a:p>
          <a:p>
            <a:pPr lvl="1"/>
            <a:r>
              <a:rPr lang="en-US" dirty="0"/>
              <a:t>Content from WFA HaLow white paper?</a:t>
            </a:r>
          </a:p>
          <a:p>
            <a:pPr lvl="1"/>
            <a:endParaRPr lang="en-US" dirty="0"/>
          </a:p>
          <a:p>
            <a:r>
              <a:rPr lang="en-US" dirty="0"/>
              <a:t>Chris will start with current WP, and plan to introduce more content for Wireless standards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C60E-93D7-40F3-970F-022FE919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5CB93-42E2-403B-9D03-68B8D891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436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Previously called “Network Integration”</a:t>
            </a:r>
          </a:p>
          <a:p>
            <a:r>
              <a:rPr lang="en-US" dirty="0"/>
              <a:t>Draft White Paper (July 2020) is posted as </a:t>
            </a:r>
            <a:r>
              <a:rPr lang="en-US" dirty="0">
                <a:hlinkClick r:id="rId2"/>
              </a:rPr>
              <a:t>IEEE802-24/19-0017r5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Check with Max on next steps and availability.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37DD00-8CDD-4095-9529-C962E267B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Topic: IETF Reliable and Available Wireless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3C0CA2-FA30-49CE-B11F-82AB081A4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https://datatracker.ietf.org/wg/raw/about/</a:t>
            </a:r>
            <a:endParaRPr lang="en-US" dirty="0"/>
          </a:p>
          <a:p>
            <a:endParaRPr lang="en-US" dirty="0"/>
          </a:p>
          <a:p>
            <a:r>
              <a:rPr lang="en-US" dirty="0"/>
              <a:t>Evaluate opportunity for coordination between 802.24, 802.1 TSN, 802.11be, 802.15 IG DEP?</a:t>
            </a:r>
          </a:p>
          <a:p>
            <a:endParaRPr lang="en-US" dirty="0"/>
          </a:p>
          <a:p>
            <a:pPr lvl="1"/>
            <a:r>
              <a:rPr lang="en-US" dirty="0"/>
              <a:t>IETF SC – Tero mentioned RAW. Follow through 802.15 and 802.11 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6AA9D-0B31-41AF-8C04-C6426711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52A03-DB9B-490D-8CFF-90B2D3E7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356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TAG Activity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668000" cy="4495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A whitepaper/document for application-specific use cases of Sub 1GHz standards 802.15.4g and 802.11ah. Identifying where each standard is most suitable, and how to make best use of mechanisms proposed in 802.19.3 TG. </a:t>
            </a:r>
          </a:p>
          <a:p>
            <a:pPr lvl="1"/>
            <a:r>
              <a:rPr lang="en-US" dirty="0"/>
              <a:t>Can this also include applying 802.15.4s in sub-1GHz spectrum?</a:t>
            </a:r>
          </a:p>
          <a:p>
            <a:pPr lvl="1"/>
            <a:r>
              <a:rPr lang="en-US" dirty="0"/>
              <a:t>Revisit in 2021 when meetings resume</a:t>
            </a:r>
          </a:p>
          <a:p>
            <a:pPr lvl="1"/>
            <a:endParaRPr lang="en-US" dirty="0"/>
          </a:p>
          <a:p>
            <a:r>
              <a:rPr lang="en-US" dirty="0"/>
              <a:t>Other topics to consider for 2021</a:t>
            </a:r>
          </a:p>
          <a:p>
            <a:pPr lvl="1"/>
            <a:r>
              <a:rPr lang="en-US" dirty="0"/>
              <a:t>802.24 white paper on IoT and P2413  </a:t>
            </a:r>
          </a:p>
          <a:p>
            <a:pPr lvl="2"/>
            <a:r>
              <a:rPr lang="en-US" dirty="0"/>
              <a:t>Need to study what the new P2413 projects are about.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Update of first Smart Grid white paper to address latest amendments of 802.15.4 u, v, w, x, y, </a:t>
            </a:r>
            <a:r>
              <a:rPr lang="en-US" dirty="0" err="1"/>
              <a:t>Revmd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With completion of 802.15.4revMD, those people may be available to participate again?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1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39400" cy="4267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Action Items from this meeting</a:t>
            </a:r>
          </a:p>
          <a:p>
            <a:pPr lvl="1"/>
            <a:r>
              <a:rPr lang="en-US" dirty="0"/>
              <a:t>Incorporated in prior slides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endParaRPr lang="en-US" dirty="0"/>
          </a:p>
          <a:p>
            <a:r>
              <a:rPr lang="en-US" dirty="0"/>
              <a:t>Next Meeting</a:t>
            </a:r>
          </a:p>
          <a:p>
            <a:pPr lvl="1"/>
            <a:r>
              <a:rPr lang="en-US" dirty="0"/>
              <a:t>January 2021 during virtual wireless interim</a:t>
            </a:r>
          </a:p>
          <a:p>
            <a:pPr lvl="1"/>
            <a:r>
              <a:rPr lang="en-US" dirty="0"/>
              <a:t>Plan for morning for better participation from Europe.  Wednesday AM2 slot. </a:t>
            </a:r>
          </a:p>
          <a:p>
            <a:pPr lvl="1"/>
            <a:endParaRPr lang="en-US" dirty="0"/>
          </a:p>
          <a:p>
            <a:r>
              <a:rPr lang="en-US" dirty="0"/>
              <a:t>Adjourn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39400" cy="4495800"/>
          </a:xfrm>
          <a:ln/>
        </p:spPr>
        <p:txBody>
          <a:bodyPr>
            <a:normAutofit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276999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17198" y="6475413"/>
            <a:ext cx="859211" cy="276999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3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7C6F76-B941-4E07-92A3-C173293C3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162788"/>
              </p:ext>
            </p:extLst>
          </p:nvPr>
        </p:nvGraphicFramePr>
        <p:xfrm>
          <a:off x="914400" y="2340475"/>
          <a:ext cx="10363203" cy="3396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4382">
                  <a:extLst>
                    <a:ext uri="{9D8B030D-6E8A-4147-A177-3AD203B41FA5}">
                      <a16:colId xmlns:a16="http://schemas.microsoft.com/office/drawing/2014/main" val="3712007921"/>
                    </a:ext>
                  </a:extLst>
                </a:gridCol>
                <a:gridCol w="6980567">
                  <a:extLst>
                    <a:ext uri="{9D8B030D-6E8A-4147-A177-3AD203B41FA5}">
                      <a16:colId xmlns:a16="http://schemas.microsoft.com/office/drawing/2014/main" val="1733992240"/>
                    </a:ext>
                  </a:extLst>
                </a:gridCol>
                <a:gridCol w="1451005">
                  <a:extLst>
                    <a:ext uri="{9D8B030D-6E8A-4147-A177-3AD203B41FA5}">
                      <a16:colId xmlns:a16="http://schemas.microsoft.com/office/drawing/2014/main" val="1845176765"/>
                    </a:ext>
                  </a:extLst>
                </a:gridCol>
                <a:gridCol w="540360">
                  <a:extLst>
                    <a:ext uri="{9D8B030D-6E8A-4147-A177-3AD203B41FA5}">
                      <a16:colId xmlns:a16="http://schemas.microsoft.com/office/drawing/2014/main" val="3861086762"/>
                    </a:ext>
                  </a:extLst>
                </a:gridCol>
                <a:gridCol w="776889">
                  <a:extLst>
                    <a:ext uri="{9D8B030D-6E8A-4147-A177-3AD203B41FA5}">
                      <a16:colId xmlns:a16="http://schemas.microsoft.com/office/drawing/2014/main" val="1979550325"/>
                    </a:ext>
                  </a:extLst>
                </a:gridCol>
              </a:tblGrid>
              <a:tr h="2749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802.24 Agenda - November 2020 Electronic Meeting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11437" marR="11437" marT="1143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24-20-0013-00-0000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11437" marR="11437" marT="1143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819779623"/>
                  </a:ext>
                </a:extLst>
              </a:tr>
              <a:tr h="279832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1721762356"/>
                  </a:ext>
                </a:extLst>
              </a:tr>
              <a:tr h="2749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Wednesday, Nov 11, 2020 14:00 - 16:00 ET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2382193272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Godfrey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4:00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3960362444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Review of Agenda / Approval of Agenda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Godfrey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4:05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1457888462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Approve minutes from prior TAG meeting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Godfrey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4:10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1395758375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Godfrey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4:15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3529081013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ITU and regulatory items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Godfrey/Holcomb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4:20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1436326777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Low Latency White Paper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Holland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4:30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3187087228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Review of IoT white paper development, expanding scope and participation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DiMinico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4:50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1765965497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"IEEE 802 Solutions for Vertical Applications" White Paper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Godfrey/Reigel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5:10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1031967977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1.9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802.24 New Action Items, New Activities, AOB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Godfrey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5:30 PM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3240695014"/>
                  </a:ext>
                </a:extLst>
              </a:tr>
              <a:tr h="2566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Adjourn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Godfrey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300" u="none" strike="noStrike">
                          <a:effectLst/>
                        </a:rPr>
                        <a:t>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7" marR="11437" marT="1143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5:40 PM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11437" marR="11437" marT="11437" marB="0" anchor="b"/>
                </a:tc>
                <a:extLst>
                  <a:ext uri="{0D108BD9-81ED-4DB2-BD59-A6C34878D82A}">
                    <a16:rowId xmlns:a16="http://schemas.microsoft.com/office/drawing/2014/main" val="385405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Approve July TAG teleconference minutes</a:t>
            </a:r>
          </a:p>
          <a:p>
            <a:pPr lvl="1"/>
            <a:r>
              <a:rPr lang="en-US" dirty="0">
                <a:hlinkClick r:id="rId2"/>
              </a:rPr>
              <a:t>802.24-20-0011r0</a:t>
            </a:r>
            <a:endParaRPr lang="en-US" dirty="0"/>
          </a:p>
          <a:p>
            <a:pPr lvl="1"/>
            <a:r>
              <a:rPr lang="en-US" dirty="0"/>
              <a:t>Approved with unanimous consent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0" y="1676402"/>
            <a:ext cx="10439400" cy="479901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Update from 802.18 – Jay Holcomb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6 GHz band changes in other regulatory domains internationally</a:t>
            </a:r>
          </a:p>
          <a:p>
            <a:pPr lvl="1"/>
            <a:r>
              <a:rPr lang="en-US" dirty="0"/>
              <a:t>ITS band changes at 5.9 GHz</a:t>
            </a:r>
          </a:p>
          <a:p>
            <a:pPr lvl="1"/>
            <a:r>
              <a:rPr lang="en-US" dirty="0"/>
              <a:t>ITU WP5D, looking to WRC-23 – any viewpoints?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93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11DC3-D0B7-46F3-AA2D-4A0A21B8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BFB69-2387-49A0-A9B5-4BD601FC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P2413				Ludwig Winkel</a:t>
            </a:r>
          </a:p>
          <a:p>
            <a:r>
              <a:rPr lang="en-US" sz="2400" dirty="0"/>
              <a:t>ATIS TOPS 			Farrokh </a:t>
            </a:r>
            <a:r>
              <a:rPr lang="en-US" sz="2400" dirty="0" err="1"/>
              <a:t>Khatibi</a:t>
            </a:r>
            <a:endParaRPr lang="en-US" sz="2400" dirty="0"/>
          </a:p>
          <a:p>
            <a:r>
              <a:rPr lang="en-US" sz="2400" dirty="0"/>
              <a:t>Wi-Fi Alliance (Informal)		Alan Berkema</a:t>
            </a:r>
          </a:p>
          <a:p>
            <a:r>
              <a:rPr lang="en-US" sz="2400" dirty="0"/>
              <a:t>ZigBee Alliance (Informal)	Ruben Salazar</a:t>
            </a:r>
          </a:p>
          <a:p>
            <a:r>
              <a:rPr lang="en-US" sz="2400" dirty="0"/>
              <a:t>IEEE PSCC TF S6		Marc Lacroix  (completed)</a:t>
            </a:r>
          </a:p>
          <a:p>
            <a:r>
              <a:rPr lang="en-US" sz="2400" dirty="0"/>
              <a:t>Industrial Internet Consortium	Wael Diab (not active - assign to Chris D)</a:t>
            </a:r>
          </a:p>
          <a:p>
            <a:endParaRPr lang="en-US" sz="2400" dirty="0"/>
          </a:p>
          <a:p>
            <a:r>
              <a:rPr lang="en-US" sz="2400" dirty="0"/>
              <a:t>TIA is suggested by Chris </a:t>
            </a:r>
            <a:r>
              <a:rPr lang="en-US" sz="2400" dirty="0" err="1"/>
              <a:t>DiMinico</a:t>
            </a:r>
            <a:r>
              <a:rPr lang="en-US" sz="2400" dirty="0"/>
              <a:t> – will explore relevant activities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1074C8-E6EE-4E6A-85A6-194697329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5F0CE-BE1D-4DB7-92D4-80CD70EB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31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Achieving low latency with IEEE 802 standards</a:t>
            </a:r>
          </a:p>
          <a:p>
            <a:pPr lvl="1"/>
            <a:r>
              <a:rPr lang="en-US" dirty="0"/>
              <a:t>Including wired and wireless communications</a:t>
            </a:r>
          </a:p>
          <a:p>
            <a:pPr lvl="1"/>
            <a:r>
              <a:rPr lang="en-US" dirty="0"/>
              <a:t>An alternative (or complement) to 5G URLLC</a:t>
            </a:r>
          </a:p>
          <a:p>
            <a:r>
              <a:rPr lang="en-US" dirty="0"/>
              <a:t>A set of vertical applications enabled by low latency</a:t>
            </a:r>
          </a:p>
          <a:p>
            <a:r>
              <a:rPr lang="en-US" dirty="0"/>
              <a:t>The challenges of reliable low latency in unlicensed spectrum.  </a:t>
            </a:r>
          </a:p>
          <a:p>
            <a:pPr lvl="1"/>
            <a:r>
              <a:rPr lang="en-US" dirty="0"/>
              <a:t>Adapting TSN’s “FRER” feature</a:t>
            </a:r>
          </a:p>
          <a:p>
            <a:pPr lvl="1"/>
            <a:r>
              <a:rPr lang="en-US" dirty="0"/>
              <a:t>Adapting 802 wireless to licensed spectrum?</a:t>
            </a:r>
          </a:p>
          <a:p>
            <a:pPr lvl="1"/>
            <a:r>
              <a:rPr lang="en-US" dirty="0"/>
              <a:t>Operating over multiple bands or channels?</a:t>
            </a:r>
          </a:p>
          <a:p>
            <a:r>
              <a:rPr lang="en-US" dirty="0"/>
              <a:t>Special cases for high data rates for immersive video</a:t>
            </a:r>
          </a:p>
          <a:p>
            <a:endParaRPr lang="en-US" dirty="0"/>
          </a:p>
          <a:p>
            <a:r>
              <a:rPr lang="en-US" dirty="0"/>
              <a:t>Latest Draft is </a:t>
            </a:r>
            <a:r>
              <a:rPr lang="en-US" dirty="0">
                <a:hlinkClick r:id="rId2"/>
              </a:rPr>
              <a:t>802.24-19-0003r7</a:t>
            </a:r>
            <a:r>
              <a:rPr lang="en-US" dirty="0"/>
              <a:t>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2F315-F810-4D64-A691-A55E9D45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6FED7-F909-48D0-B0F1-1F32F3555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399"/>
            <a:ext cx="10363200" cy="47990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Need volunteers to pare down AR/VR section to limit scope to Low Latency networking concepts. </a:t>
            </a:r>
          </a:p>
          <a:p>
            <a:endParaRPr lang="en-US" dirty="0"/>
          </a:p>
          <a:p>
            <a:r>
              <a:rPr lang="en-US" dirty="0"/>
              <a:t>Actions from November 2020</a:t>
            </a:r>
          </a:p>
          <a:p>
            <a:pPr lvl="1"/>
            <a:r>
              <a:rPr lang="en-US" dirty="0"/>
              <a:t>Convert numerical text descriptions into tables</a:t>
            </a:r>
          </a:p>
          <a:p>
            <a:pPr lvl="1"/>
            <a:r>
              <a:rPr lang="en-US" dirty="0"/>
              <a:t>Goal to have overall length about 10-15 pages max. </a:t>
            </a:r>
          </a:p>
          <a:p>
            <a:pPr lvl="1"/>
            <a:r>
              <a:rPr lang="en-US" dirty="0"/>
              <a:t>Ben will reach out to people who are interested in AR/VR, and can trim the document text.  (First Pass)</a:t>
            </a:r>
          </a:p>
          <a:p>
            <a:pPr lvl="1"/>
            <a:r>
              <a:rPr lang="en-US" dirty="0"/>
              <a:t>Allan Jones will look into removing unrealistic wireless requirements from AR/VR section.   Re-evaluate the underlying aspirational assumptions from the AR/VR section. Trim down section 6 from RTA TIG. – action Allen will make second pass.  </a:t>
            </a:r>
          </a:p>
          <a:p>
            <a:pPr lvl="1"/>
            <a:r>
              <a:rPr lang="en-US" dirty="0"/>
              <a:t>Announce update plan to the reflector for others to engage.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2D73E-05D6-4960-93E8-46A865A33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9D234-ABE2-4202-8EA6-6EEB2D0E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149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104140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Status and development of IoT White paper</a:t>
            </a:r>
          </a:p>
          <a:p>
            <a:pPr lvl="1"/>
            <a:r>
              <a:rPr lang="en-US" dirty="0">
                <a:hlinkClick r:id="rId2"/>
              </a:rPr>
              <a:t>802.24-17-0036r2</a:t>
            </a:r>
            <a:endParaRPr lang="en-US" dirty="0"/>
          </a:p>
          <a:p>
            <a:pPr lvl="1"/>
            <a:r>
              <a:rPr lang="en-US" dirty="0"/>
              <a:t>Single Pair Ethernet and PODL</a:t>
            </a:r>
          </a:p>
          <a:p>
            <a:pPr lvl="2"/>
            <a:r>
              <a:rPr lang="en-US" dirty="0"/>
              <a:t>New SPE projects are making the subject more complex. Chris D will update the paper to capture the active projects for the next couple of years and add to white paper.  Will have an update by Mid-December. Chris will send a list of active project, especially those relevant to IoT, industrial processes. </a:t>
            </a:r>
          </a:p>
          <a:p>
            <a:pPr lvl="1"/>
            <a:r>
              <a:rPr lang="en-US" dirty="0"/>
              <a:t>These will be included in the overall IoT White Paper – Chris will review and check on status and plan for moving the overall paper forward. </a:t>
            </a:r>
          </a:p>
          <a:p>
            <a:pPr lvl="1"/>
            <a:endParaRPr lang="en-US" dirty="0"/>
          </a:p>
          <a:p>
            <a:r>
              <a:rPr lang="en-US" dirty="0"/>
              <a:t>Update on P2413 and IEC topics (Ludwig)</a:t>
            </a:r>
          </a:p>
          <a:p>
            <a:pPr lvl="1"/>
            <a:r>
              <a:rPr lang="en-US" dirty="0"/>
              <a:t>We will continue to re-structure and advance with more wireless WG materials. </a:t>
            </a:r>
          </a:p>
          <a:p>
            <a:pPr lvl="1"/>
            <a:r>
              <a:rPr lang="en-US" dirty="0"/>
              <a:t>New PAR for 2413.1</a:t>
            </a:r>
          </a:p>
          <a:p>
            <a:pPr lvl="1"/>
            <a:r>
              <a:rPr lang="en-US" dirty="0"/>
              <a:t>New PAR 2413.2  Power Distribution IoT.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7356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1077</Words>
  <Application>Microsoft Office PowerPoint</Application>
  <PresentationFormat>Widescreen</PresentationFormat>
  <Paragraphs>204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Arial1</vt:lpstr>
      <vt:lpstr>Times New Roman</vt:lpstr>
      <vt:lpstr>Times New Roman1</vt:lpstr>
      <vt:lpstr>802-24-Theme1</vt:lpstr>
      <vt:lpstr>802.24 Vertical Applications TAG</vt:lpstr>
      <vt:lpstr>802.24 Overview</vt:lpstr>
      <vt:lpstr>Agenda</vt:lpstr>
      <vt:lpstr>802.24 TAG</vt:lpstr>
      <vt:lpstr>Radio Regulatory Items</vt:lpstr>
      <vt:lpstr>Liaison Review</vt:lpstr>
      <vt:lpstr>“Low latency” White Paper</vt:lpstr>
      <vt:lpstr>Next Steps</vt:lpstr>
      <vt:lpstr>802.24.2 White Paper</vt:lpstr>
      <vt:lpstr>Next Steps to progress work in TG2 IoT</vt:lpstr>
      <vt:lpstr>"IEEE 802 Solutions for Vertical Applications"</vt:lpstr>
      <vt:lpstr>New Topic: IETF Reliable and Available Wireless</vt:lpstr>
      <vt:lpstr>Future TAG Activity Planning</vt:lpstr>
      <vt:lpstr>802.24 TAG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13</cp:revision>
  <dcterms:created xsi:type="dcterms:W3CDTF">2020-10-13T15:01:18Z</dcterms:created>
  <dcterms:modified xsi:type="dcterms:W3CDTF">2020-11-11T22:06:08Z</dcterms:modified>
</cp:coreProperties>
</file>