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9" r:id="rId1"/>
  </p:sldMasterIdLst>
  <p:notesMasterIdLst>
    <p:notesMasterId r:id="rId17"/>
  </p:notesMasterIdLst>
  <p:handoutMasterIdLst>
    <p:handoutMasterId r:id="rId18"/>
  </p:handoutMasterIdLst>
  <p:sldIdLst>
    <p:sldId id="258" r:id="rId2"/>
    <p:sldId id="500" r:id="rId3"/>
    <p:sldId id="285" r:id="rId4"/>
    <p:sldId id="259" r:id="rId5"/>
    <p:sldId id="270" r:id="rId6"/>
    <p:sldId id="475" r:id="rId7"/>
    <p:sldId id="488" r:id="rId8"/>
    <p:sldId id="521" r:id="rId9"/>
    <p:sldId id="522" r:id="rId10"/>
    <p:sldId id="486" r:id="rId11"/>
    <p:sldId id="526" r:id="rId12"/>
    <p:sldId id="524" r:id="rId13"/>
    <p:sldId id="525" r:id="rId14"/>
    <p:sldId id="527" r:id="rId15"/>
    <p:sldId id="391" r:id="rId16"/>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521415D9-36F7-43E2-AB2F-B90AF26B5E84}">
      <p14:sectionLst xmlns:p14="http://schemas.microsoft.com/office/powerpoint/2010/main">
        <p14:section name="Default Section" id="{FDC62493-49E5-4F60-86E9-F555B970C0E0}">
          <p14:sldIdLst>
            <p14:sldId id="258"/>
            <p14:sldId id="500"/>
            <p14:sldId id="285"/>
            <p14:sldId id="259"/>
            <p14:sldId id="270"/>
            <p14:sldId id="475"/>
            <p14:sldId id="488"/>
            <p14:sldId id="521"/>
            <p14:sldId id="522"/>
            <p14:sldId id="486"/>
            <p14:sldId id="526"/>
            <p14:sldId id="524"/>
            <p14:sldId id="525"/>
            <p14:sldId id="527"/>
            <p14:sldId id="39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823" autoAdjust="0"/>
    <p:restoredTop sz="94099" autoAdjust="0"/>
  </p:normalViewPr>
  <p:slideViewPr>
    <p:cSldViewPr>
      <p:cViewPr varScale="1">
        <p:scale>
          <a:sx n="127" d="100"/>
          <a:sy n="127" d="100"/>
        </p:scale>
        <p:origin x="168" y="1146"/>
      </p:cViewPr>
      <p:guideLst>
        <p:guide orient="horz" pos="2160"/>
        <p:guide pos="3840"/>
      </p:guideLst>
    </p:cSldViewPr>
  </p:slideViewPr>
  <p:outlineViewPr>
    <p:cViewPr>
      <p:scale>
        <a:sx n="33" d="100"/>
        <a:sy n="33" d="100"/>
      </p:scale>
      <p:origin x="0" y="-3869"/>
    </p:cViewPr>
  </p:outlineViewPr>
  <p:notesTextViewPr>
    <p:cViewPr>
      <p:scale>
        <a:sx n="1" d="1"/>
        <a:sy n="1" d="1"/>
      </p:scale>
      <p:origin x="0" y="0"/>
    </p:cViewPr>
  </p:notesTextViewPr>
  <p:sorterViewPr>
    <p:cViewPr>
      <p:scale>
        <a:sx n="100" d="100"/>
        <a:sy n="100" d="100"/>
      </p:scale>
      <p:origin x="0" y="-156"/>
    </p:cViewPr>
  </p:sorterViewPr>
  <p:notesViewPr>
    <p:cSldViewPr>
      <p:cViewPr varScale="1">
        <p:scale>
          <a:sx n="114" d="100"/>
          <a:sy n="114" d="100"/>
        </p:scale>
        <p:origin x="2899" y="101"/>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802.24</a:t>
            </a:r>
          </a:p>
        </p:txBody>
      </p:sp>
      <p:sp>
        <p:nvSpPr>
          <p:cNvPr id="3075" name="Rectangle 3"/>
          <p:cNvSpPr>
            <a:spLocks noGrp="1" noChangeArrowheads="1"/>
          </p:cNvSpPr>
          <p:nvPr>
            <p:ph type="dt" sz="quarter" idx="1"/>
          </p:nvPr>
        </p:nvSpPr>
        <p:spPr bwMode="auto">
          <a:xfrm>
            <a:off x="695325" y="175081"/>
            <a:ext cx="230981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July 2020</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Tim Godfrey (EPRI)</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F05CCD38-E3BA-4351-86DA-0A746BC4558B}"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39339129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802.24</a:t>
            </a:r>
          </a:p>
        </p:txBody>
      </p:sp>
      <p:sp>
        <p:nvSpPr>
          <p:cNvPr id="2051" name="Rectangle 3"/>
          <p:cNvSpPr>
            <a:spLocks noGrp="1" noChangeArrowheads="1"/>
          </p:cNvSpPr>
          <p:nvPr>
            <p:ph type="dt" idx="1"/>
          </p:nvPr>
        </p:nvSpPr>
        <p:spPr bwMode="auto">
          <a:xfrm>
            <a:off x="654050" y="95706"/>
            <a:ext cx="273685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July 2020</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Tim Godfrey (EPRI)</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F9031878-2613-4CF8-8C8B-1C8D0CA1FB2E}"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11622071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802.24</a:t>
            </a:r>
          </a:p>
        </p:txBody>
      </p:sp>
      <p:sp>
        <p:nvSpPr>
          <p:cNvPr id="5" name="Rectangle 3"/>
          <p:cNvSpPr>
            <a:spLocks noGrp="1" noChangeArrowheads="1"/>
          </p:cNvSpPr>
          <p:nvPr>
            <p:ph type="dt" idx="1"/>
          </p:nvPr>
        </p:nvSpPr>
        <p:spPr>
          <a:xfrm>
            <a:off x="654050" y="95706"/>
            <a:ext cx="2736850" cy="215444"/>
          </a:xfrm>
          <a:ln/>
        </p:spPr>
        <p:txBody>
          <a:bodyPr/>
          <a:lstStyle/>
          <a:p>
            <a:r>
              <a:rPr lang="en-US" altLang="en-US" dirty="0"/>
              <a:t>July 2020</a:t>
            </a:r>
          </a:p>
        </p:txBody>
      </p:sp>
      <p:sp>
        <p:nvSpPr>
          <p:cNvPr id="6" name="Rectangle 6"/>
          <p:cNvSpPr>
            <a:spLocks noGrp="1" noChangeArrowheads="1"/>
          </p:cNvSpPr>
          <p:nvPr>
            <p:ph type="ftr" sz="quarter" idx="4"/>
          </p:nvPr>
        </p:nvSpPr>
        <p:spPr>
          <a:ln/>
        </p:spPr>
        <p:txBody>
          <a:bodyPr/>
          <a:lstStyle/>
          <a:p>
            <a:pPr lvl="4"/>
            <a:r>
              <a:rPr lang="en-US" altLang="en-US"/>
              <a:t>Tim Godfrey (EPRI)</a:t>
            </a:r>
          </a:p>
        </p:txBody>
      </p:sp>
      <p:sp>
        <p:nvSpPr>
          <p:cNvPr id="7" name="Rectangle 7"/>
          <p:cNvSpPr>
            <a:spLocks noGrp="1" noChangeArrowheads="1"/>
          </p:cNvSpPr>
          <p:nvPr>
            <p:ph type="sldNum" sz="quarter" idx="5"/>
          </p:nvPr>
        </p:nvSpPr>
        <p:spPr>
          <a:ln/>
        </p:spPr>
        <p:txBody>
          <a:bodyPr/>
          <a:lstStyle/>
          <a:p>
            <a:r>
              <a:rPr lang="en-US" altLang="en-US"/>
              <a:t>Page </a:t>
            </a:r>
            <a:fld id="{CEDB8187-817F-4946-82F7-CCFC76068F71}" type="slidenum">
              <a:rPr lang="en-US" altLang="en-US"/>
              <a:pPr/>
              <a:t>2</a:t>
            </a:fld>
            <a:endParaRPr lang="en-US" altLang="en-US"/>
          </a:p>
        </p:txBody>
      </p:sp>
      <p:sp>
        <p:nvSpPr>
          <p:cNvPr id="24578" name="Rectangle 2"/>
          <p:cNvSpPr>
            <a:spLocks noGrp="1" noRot="1" noChangeAspect="1" noChangeArrowheads="1" noTextEdit="1"/>
          </p:cNvSpPr>
          <p:nvPr>
            <p:ph type="sldImg"/>
          </p:nvPr>
        </p:nvSpPr>
        <p:spPr>
          <a:xfrm>
            <a:off x="384175" y="701675"/>
            <a:ext cx="6165850"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7368586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869219CD-136A-40C3-85E0-D9FA436669C2}" type="slidenum">
              <a:rPr lang="en-US" altLang="en-US" smtClean="0"/>
              <a:pPr/>
              <a:t>‹#›</a:t>
            </a:fld>
            <a:endParaRPr lang="en-US" altLang="en-US"/>
          </a:p>
        </p:txBody>
      </p:sp>
    </p:spTree>
    <p:extLst>
      <p:ext uri="{BB962C8B-B14F-4D97-AF65-F5344CB8AC3E}">
        <p14:creationId xmlns:p14="http://schemas.microsoft.com/office/powerpoint/2010/main" val="24806932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D2793805-6678-4F90-9549-7863581D2258}" type="slidenum">
              <a:rPr lang="en-US" altLang="en-US" smtClean="0"/>
              <a:pPr/>
              <a:t>‹#›</a:t>
            </a:fld>
            <a:endParaRPr lang="en-US" altLang="en-US"/>
          </a:p>
        </p:txBody>
      </p:sp>
    </p:spTree>
    <p:extLst>
      <p:ext uri="{BB962C8B-B14F-4D97-AF65-F5344CB8AC3E}">
        <p14:creationId xmlns:p14="http://schemas.microsoft.com/office/powerpoint/2010/main" val="13605539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1"/>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1" y="4589466"/>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A42A6F1F-89D0-4C7C-88C0-E46BC40C428C}" type="slidenum">
              <a:rPr lang="en-US" altLang="en-US" smtClean="0"/>
              <a:pPr/>
              <a:t>‹#›</a:t>
            </a:fld>
            <a:endParaRPr lang="en-US" altLang="en-US"/>
          </a:p>
        </p:txBody>
      </p:sp>
    </p:spTree>
    <p:extLst>
      <p:ext uri="{BB962C8B-B14F-4D97-AF65-F5344CB8AC3E}">
        <p14:creationId xmlns:p14="http://schemas.microsoft.com/office/powerpoint/2010/main" val="22689928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43D6F4AB-797C-4E10-8BE8-7E7A0FDF1173}" type="slidenum">
              <a:rPr lang="en-US" altLang="en-US" smtClean="0"/>
              <a:pPr/>
              <a:t>‹#›</a:t>
            </a:fld>
            <a:endParaRPr lang="en-US" altLang="en-US"/>
          </a:p>
        </p:txBody>
      </p:sp>
    </p:spTree>
    <p:extLst>
      <p:ext uri="{BB962C8B-B14F-4D97-AF65-F5344CB8AC3E}">
        <p14:creationId xmlns:p14="http://schemas.microsoft.com/office/powerpoint/2010/main" val="1531594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8"/>
            <a:ext cx="10515600" cy="1325563"/>
          </a:xfrm>
        </p:spPr>
        <p:txBody>
          <a:bodyPr/>
          <a:lstStyle/>
          <a:p>
            <a:r>
              <a:rPr lang="en-US"/>
              <a:t>Click to edit Master title style</a:t>
            </a:r>
          </a:p>
        </p:txBody>
      </p:sp>
      <p:sp>
        <p:nvSpPr>
          <p:cNvPr id="3" name="Text Placeholder 2"/>
          <p:cNvSpPr>
            <a:spLocks noGrp="1"/>
          </p:cNvSpPr>
          <p:nvPr>
            <p:ph type="body" idx="1"/>
          </p:nvPr>
        </p:nvSpPr>
        <p:spPr>
          <a:xfrm>
            <a:off x="840319"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40319" y="2505075"/>
            <a:ext cx="5158316"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71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9" name="Slide Number Placeholder 8"/>
          <p:cNvSpPr>
            <a:spLocks noGrp="1"/>
          </p:cNvSpPr>
          <p:nvPr>
            <p:ph type="sldNum" sz="quarter" idx="12"/>
          </p:nvPr>
        </p:nvSpPr>
        <p:spPr/>
        <p:txBody>
          <a:bodyPr/>
          <a:lstStyle>
            <a:lvl1pPr>
              <a:defRPr/>
            </a:lvl1pPr>
          </a:lstStyle>
          <a:p>
            <a:r>
              <a:rPr lang="en-US" altLang="en-US"/>
              <a:t>Slide </a:t>
            </a:r>
            <a:fld id="{EFA497F3-03E4-43CE-BA28-C5FC5BC2AE2C}" type="slidenum">
              <a:rPr lang="en-US" altLang="en-US" smtClean="0"/>
              <a:pPr/>
              <a:t>‹#›</a:t>
            </a:fld>
            <a:endParaRPr lang="en-US" altLang="en-US"/>
          </a:p>
        </p:txBody>
      </p:sp>
    </p:spTree>
    <p:extLst>
      <p:ext uri="{BB962C8B-B14F-4D97-AF65-F5344CB8AC3E}">
        <p14:creationId xmlns:p14="http://schemas.microsoft.com/office/powerpoint/2010/main" val="27084043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3"/>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lvl1pPr>
              <a:defRPr/>
            </a:lvl1pPr>
          </a:lstStyle>
          <a:p>
            <a:r>
              <a:rPr lang="en-US" altLang="en-US"/>
              <a:t>Slide </a:t>
            </a:r>
            <a:fld id="{71B338A4-ED28-4298-8247-49C20A64E3B7}" type="slidenum">
              <a:rPr lang="en-US" altLang="en-US" smtClean="0"/>
              <a:pPr/>
              <a:t>‹#›</a:t>
            </a:fld>
            <a:endParaRPr lang="en-US" altLang="en-US"/>
          </a:p>
        </p:txBody>
      </p:sp>
    </p:spTree>
    <p:extLst>
      <p:ext uri="{BB962C8B-B14F-4D97-AF65-F5344CB8AC3E}">
        <p14:creationId xmlns:p14="http://schemas.microsoft.com/office/powerpoint/2010/main" val="32350403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4" name="Slide Number Placeholder 3"/>
          <p:cNvSpPr>
            <a:spLocks noGrp="1"/>
          </p:cNvSpPr>
          <p:nvPr>
            <p:ph type="sldNum" sz="quarter" idx="12"/>
          </p:nvPr>
        </p:nvSpPr>
        <p:spPr/>
        <p:txBody>
          <a:bodyPr/>
          <a:lstStyle>
            <a:lvl1pPr>
              <a:defRPr/>
            </a:lvl1pPr>
          </a:lstStyle>
          <a:p>
            <a:r>
              <a:rPr lang="en-US" altLang="en-US"/>
              <a:t>Slide </a:t>
            </a:r>
            <a:fld id="{10F6A3D7-DD84-42AF-989C-56ECD19EC4B5}" type="slidenum">
              <a:rPr lang="en-US" altLang="en-US" smtClean="0"/>
              <a:pPr/>
              <a:t>‹#›</a:t>
            </a:fld>
            <a:endParaRPr lang="en-US" altLang="en-US"/>
          </a:p>
        </p:txBody>
      </p:sp>
    </p:spTree>
    <p:extLst>
      <p:ext uri="{BB962C8B-B14F-4D97-AF65-F5344CB8AC3E}">
        <p14:creationId xmlns:p14="http://schemas.microsoft.com/office/powerpoint/2010/main" val="26267166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9" y="457200"/>
            <a:ext cx="393276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717" y="987428"/>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40319"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914400" y="378281"/>
            <a:ext cx="2133600" cy="215444"/>
          </a:xfrm>
          <a:prstGeom prst="rect">
            <a:avLst/>
          </a:prstGeom>
        </p:spPr>
        <p:txBody>
          <a:bodyPr/>
          <a:lstStyle>
            <a:lvl1pPr>
              <a:defRPr/>
            </a:lvl1pPr>
          </a:lstStyle>
          <a:p>
            <a:r>
              <a:rPr lang="en-US" altLang="en-US"/>
              <a:t>&lt;month year&gt;</a:t>
            </a:r>
          </a:p>
        </p:txBody>
      </p:sp>
      <p:sp>
        <p:nvSpPr>
          <p:cNvPr id="6" name="Footer Placeholder 5"/>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68D59594-AA2E-416C-8D6D-4EAE56C9B638}" type="slidenum">
              <a:rPr lang="en-US" altLang="en-US" smtClean="0"/>
              <a:pPr/>
              <a:t>‹#›</a:t>
            </a:fld>
            <a:endParaRPr lang="en-US" altLang="en-US"/>
          </a:p>
        </p:txBody>
      </p:sp>
    </p:spTree>
    <p:extLst>
      <p:ext uri="{BB962C8B-B14F-4D97-AF65-F5344CB8AC3E}">
        <p14:creationId xmlns:p14="http://schemas.microsoft.com/office/powerpoint/2010/main" val="12118374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9" name="Rectangle 5"/>
          <p:cNvSpPr>
            <a:spLocks noGrp="1" noChangeArrowheads="1"/>
          </p:cNvSpPr>
          <p:nvPr>
            <p:ph type="ftr" sz="quarter" idx="3"/>
          </p:nvPr>
        </p:nvSpPr>
        <p:spPr bwMode="auto">
          <a:xfrm>
            <a:off x="7315200" y="6475413"/>
            <a:ext cx="416560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Tim Godfrey, EPRI</a:t>
            </a:r>
            <a:endParaRPr lang="en-US" altLang="en-US" dirty="0"/>
          </a:p>
        </p:txBody>
      </p:sp>
      <p:sp>
        <p:nvSpPr>
          <p:cNvPr id="1030" name="Rectangle 6"/>
          <p:cNvSpPr>
            <a:spLocks noGrp="1" noChangeArrowheads="1"/>
          </p:cNvSpPr>
          <p:nvPr>
            <p:ph type="sldNum" sz="quarter" idx="4"/>
          </p:nvPr>
        </p:nvSpPr>
        <p:spPr bwMode="auto">
          <a:xfrm>
            <a:off x="5717198" y="6475413"/>
            <a:ext cx="85921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CFCE8D9-1B5D-49FC-8389-90980ECCA564}" type="slidenum">
              <a:rPr lang="en-US" altLang="en-US" smtClean="0"/>
              <a:pPr/>
              <a:t>‹#›</a:t>
            </a:fld>
            <a:endParaRPr lang="en-US" altLang="en-US"/>
          </a:p>
        </p:txBody>
      </p:sp>
      <p:sp>
        <p:nvSpPr>
          <p:cNvPr id="1031" name="Rectangle 7"/>
          <p:cNvSpPr>
            <a:spLocks noChangeArrowheads="1"/>
          </p:cNvSpPr>
          <p:nvPr/>
        </p:nvSpPr>
        <p:spPr bwMode="auto">
          <a:xfrm>
            <a:off x="5689600" y="394156"/>
            <a:ext cx="5588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IEEE 802.24-21-0005r0</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dirty="0"/>
          </a:p>
        </p:txBody>
      </p:sp>
      <p:sp>
        <p:nvSpPr>
          <p:cNvPr id="1033" name="Rectangle 9"/>
          <p:cNvSpPr>
            <a:spLocks noChangeArrowheads="1"/>
          </p:cNvSpPr>
          <p:nvPr/>
        </p:nvSpPr>
        <p:spPr bwMode="auto">
          <a:xfrm>
            <a:off x="914400" y="6475413"/>
            <a:ext cx="94826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sz="1200"/>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
        <p:nvSpPr>
          <p:cNvPr id="11" name="Rectangle 7"/>
          <p:cNvSpPr>
            <a:spLocks noChangeArrowheads="1"/>
          </p:cNvSpPr>
          <p:nvPr/>
        </p:nvSpPr>
        <p:spPr bwMode="auto">
          <a:xfrm>
            <a:off x="914400" y="381000"/>
            <a:ext cx="5791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0" lvl="4" algn="l"/>
            <a:r>
              <a:rPr lang="en-US" altLang="en-US" sz="1400" b="1" dirty="0"/>
              <a:t>March 2021</a:t>
            </a:r>
          </a:p>
        </p:txBody>
      </p:sp>
    </p:spTree>
    <p:extLst>
      <p:ext uri="{BB962C8B-B14F-4D97-AF65-F5344CB8AC3E}">
        <p14:creationId xmlns:p14="http://schemas.microsoft.com/office/powerpoint/2010/main" val="2260470787"/>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epri.webex.com/epri/j.php?MTID=m63b3d50be18817711ee9825b556c28fa"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20/11-20-0013-00-AANI-draft-technical-report-on-interworking-between-3gpp-5g-network-wlan.docx" TargetMode="External"/><Relationship Id="rId2" Type="http://schemas.openxmlformats.org/officeDocument/2006/relationships/hyperlink" Target="https://mentor.ieee.org/802.24/dcn/19/24-19-0017-05-0000-ieee-802-solutions-for-vertical-applications.docx" TargetMode="External"/><Relationship Id="rId1" Type="http://schemas.openxmlformats.org/officeDocument/2006/relationships/slideLayout" Target="../slideLayouts/slideLayout2.xml"/><Relationship Id="rId4" Type="http://schemas.openxmlformats.org/officeDocument/2006/relationships/hyperlink" Target="mailto:hsoh5@etri.re.kr"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mailto:stds-802-all@listserv.ieee.org" TargetMode="External"/><Relationship Id="rId2" Type="http://schemas.openxmlformats.org/officeDocument/2006/relationships/hyperlink" Target="http://mentor.ieee.org/802.24/documents"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24/dcn/19/24-19-0003-08-0000-low-latency-communication-white-paper.docx"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mentor.ieee.org/802.24/dcn/15/24-15-0036-03-IoTg-internet-of-things-iot-overview-white-paper-draft.doc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ctrTitle"/>
          </p:nvPr>
        </p:nvSpPr>
        <p:spPr/>
        <p:txBody>
          <a:bodyPr anchor="ctr"/>
          <a:lstStyle/>
          <a:p>
            <a:r>
              <a:rPr lang="en-US" altLang="en-US" sz="3600" dirty="0"/>
              <a:t>802.24 Vertical Applications TAG</a:t>
            </a:r>
          </a:p>
        </p:txBody>
      </p:sp>
      <p:sp>
        <p:nvSpPr>
          <p:cNvPr id="2" name="Subtitle 1"/>
          <p:cNvSpPr>
            <a:spLocks noGrp="1"/>
          </p:cNvSpPr>
          <p:nvPr>
            <p:ph type="subTitle" idx="1"/>
          </p:nvPr>
        </p:nvSpPr>
        <p:spPr/>
        <p:txBody>
          <a:bodyPr/>
          <a:lstStyle/>
          <a:p>
            <a:r>
              <a:rPr lang="en-US" dirty="0"/>
              <a:t>March 17, 2021</a:t>
            </a:r>
          </a:p>
          <a:p>
            <a:endParaRPr lang="en-US" dirty="0"/>
          </a:p>
          <a:p>
            <a:r>
              <a:rPr lang="en-US" dirty="0">
                <a:hlinkClick r:id="rId2"/>
              </a:rPr>
              <a:t>Electronic Meeting</a:t>
            </a:r>
            <a:endParaRPr lang="en-US" dirty="0"/>
          </a:p>
          <a:p>
            <a:endParaRPr lang="en-US" dirty="0"/>
          </a:p>
          <a:p>
            <a:r>
              <a:rPr lang="en-US" dirty="0"/>
              <a:t>Closing Report</a:t>
            </a:r>
          </a:p>
        </p:txBody>
      </p:sp>
      <p:sp>
        <p:nvSpPr>
          <p:cNvPr id="5" name="Footer Placeholder 4"/>
          <p:cNvSpPr>
            <a:spLocks noGrp="1"/>
          </p:cNvSpPr>
          <p:nvPr>
            <p:ph type="ftr" sz="quarter" idx="11"/>
          </p:nvPr>
        </p:nvSpPr>
        <p:spPr/>
        <p:txBody>
          <a:bodyPr/>
          <a:lstStyle/>
          <a:p>
            <a:r>
              <a:rPr lang="en-US" altLang="en-US" dirty="0"/>
              <a:t>Tim Godfrey, EPRI</a:t>
            </a:r>
          </a:p>
        </p:txBody>
      </p:sp>
      <p:sp>
        <p:nvSpPr>
          <p:cNvPr id="6" name="Slide Number Placeholder 5"/>
          <p:cNvSpPr>
            <a:spLocks noGrp="1"/>
          </p:cNvSpPr>
          <p:nvPr>
            <p:ph type="sldNum" sz="quarter" idx="12"/>
          </p:nvPr>
        </p:nvSpPr>
        <p:spPr>
          <a:xfrm>
            <a:off x="5930398" y="6475413"/>
            <a:ext cx="432811" cy="184666"/>
          </a:xfrm>
        </p:spPr>
        <p:txBody>
          <a:bodyPr/>
          <a:lstStyle/>
          <a:p>
            <a:r>
              <a:rPr lang="en-US" altLang="en-US"/>
              <a:t>Slide </a:t>
            </a:r>
            <a:fld id="{FB77950E-B72B-4A4A-976E-ED1B46E90826}" type="slidenum">
              <a:rPr lang="en-US" altLang="en-US"/>
              <a:pPr/>
              <a:t>1</a:t>
            </a:fld>
            <a:endParaRPr lang="en-US" alt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A001C9-E376-4DF8-9BF6-60901B3E15B1}"/>
              </a:ext>
            </a:extLst>
          </p:cNvPr>
          <p:cNvSpPr>
            <a:spLocks noGrp="1"/>
          </p:cNvSpPr>
          <p:nvPr>
            <p:ph type="title"/>
          </p:nvPr>
        </p:nvSpPr>
        <p:spPr/>
        <p:txBody>
          <a:bodyPr/>
          <a:lstStyle/>
          <a:p>
            <a:r>
              <a:rPr lang="en-US" dirty="0"/>
              <a:t>"IEEE 802 Solutions for Vertical Applications"</a:t>
            </a:r>
          </a:p>
        </p:txBody>
      </p:sp>
      <p:sp>
        <p:nvSpPr>
          <p:cNvPr id="3" name="Content Placeholder 2">
            <a:extLst>
              <a:ext uri="{FF2B5EF4-FFF2-40B4-BE49-F238E27FC236}">
                <a16:creationId xmlns:a16="http://schemas.microsoft.com/office/drawing/2014/main" id="{25F2CF68-157A-4033-BD60-D52BEAC9A473}"/>
              </a:ext>
            </a:extLst>
          </p:cNvPr>
          <p:cNvSpPr>
            <a:spLocks noGrp="1"/>
          </p:cNvSpPr>
          <p:nvPr>
            <p:ph idx="1"/>
          </p:nvPr>
        </p:nvSpPr>
        <p:spPr/>
        <p:txBody>
          <a:bodyPr>
            <a:normAutofit fontScale="40000" lnSpcReduction="20000"/>
          </a:bodyPr>
          <a:lstStyle/>
          <a:p>
            <a:r>
              <a:rPr lang="en-US" dirty="0"/>
              <a:t>Previously called “Network Integration”</a:t>
            </a:r>
          </a:p>
          <a:p>
            <a:r>
              <a:rPr lang="en-US" dirty="0"/>
              <a:t>Draft White Paper (Oct 2020) is posted as </a:t>
            </a:r>
            <a:r>
              <a:rPr lang="en-US" dirty="0">
                <a:hlinkClick r:id="rId2"/>
              </a:rPr>
              <a:t>IEEE802-24/19-0017r5</a:t>
            </a:r>
            <a:endParaRPr lang="en-US" dirty="0"/>
          </a:p>
          <a:p>
            <a:pPr lvl="1"/>
            <a:endParaRPr lang="en-US" dirty="0"/>
          </a:p>
          <a:p>
            <a:r>
              <a:rPr lang="en-US" dirty="0"/>
              <a:t>Discussion</a:t>
            </a:r>
          </a:p>
          <a:p>
            <a:pPr lvl="1"/>
            <a:r>
              <a:rPr lang="en-US" dirty="0"/>
              <a:t>802.11 AANI, report talking about using 802.1CF model for how an 802 radio technology could be integrated with 5G Core. </a:t>
            </a:r>
          </a:p>
          <a:p>
            <a:pPr lvl="1"/>
            <a:r>
              <a:rPr lang="en-US" dirty="0"/>
              <a:t>Review for applicability to this white paper, and invite the author(s) to attend next session.</a:t>
            </a:r>
          </a:p>
          <a:p>
            <a:pPr lvl="1"/>
            <a:r>
              <a:rPr lang="en-US" dirty="0">
                <a:hlinkClick r:id="rId3"/>
              </a:rPr>
              <a:t>11-20-0013-00-AANI-draft-technical-report-on-interworking-between-3gpp-5g-network-wlan</a:t>
            </a:r>
            <a:endParaRPr lang="en-US" dirty="0"/>
          </a:p>
          <a:p>
            <a:pPr lvl="2"/>
            <a:r>
              <a:rPr lang="en-US" dirty="0"/>
              <a:t>Author -  </a:t>
            </a:r>
            <a:r>
              <a:rPr lang="en-GB" dirty="0">
                <a:hlinkClick r:id="rId4"/>
              </a:rPr>
              <a:t>hsoh5@etri.re.kr</a:t>
            </a:r>
            <a:endParaRPr lang="en-GB" dirty="0"/>
          </a:p>
          <a:p>
            <a:pPr lvl="2"/>
            <a:endParaRPr lang="en-GB" dirty="0"/>
          </a:p>
          <a:p>
            <a:pPr lvl="1"/>
            <a:r>
              <a:rPr lang="en-US" dirty="0"/>
              <a:t>This is on integration of 802 into 3GPP, rather than using IEEE 802 as an alternative to, but could be a worthwhile “counterpoint” concept for the paper.</a:t>
            </a:r>
          </a:p>
          <a:p>
            <a:pPr lvl="1"/>
            <a:r>
              <a:rPr lang="en-US" dirty="0"/>
              <a:t>AANI White Paper to be approved Jan 2021? Attaching 802 technologies to 5G network. (at minimum reference it)</a:t>
            </a:r>
          </a:p>
          <a:p>
            <a:r>
              <a:rPr lang="en-US" dirty="0"/>
              <a:t>Next steps for 802.1CF – it is being used and referenced. No identified needs for updates</a:t>
            </a:r>
          </a:p>
          <a:p>
            <a:endParaRPr lang="en-US" dirty="0"/>
          </a:p>
          <a:p>
            <a:r>
              <a:rPr lang="en-US" dirty="0"/>
              <a:t>Next steps to complete the white paper?</a:t>
            </a:r>
          </a:p>
          <a:p>
            <a:pPr lvl="1"/>
            <a:r>
              <a:rPr lang="en-US" dirty="0">
                <a:highlight>
                  <a:srgbClr val="FFFF00"/>
                </a:highlight>
              </a:rPr>
              <a:t>Don’t try to compare to cellular </a:t>
            </a:r>
          </a:p>
          <a:p>
            <a:pPr lvl="1"/>
            <a:r>
              <a:rPr lang="en-US" dirty="0">
                <a:highlight>
                  <a:srgbClr val="FFFF00"/>
                </a:highlight>
              </a:rPr>
              <a:t>Focus on application requirements – expand the list of requirements at end of Section 2. Then answer the requirements with the information below. </a:t>
            </a:r>
          </a:p>
          <a:p>
            <a:pPr lvl="1"/>
            <a:r>
              <a:rPr lang="en-US" dirty="0">
                <a:highlight>
                  <a:srgbClr val="FFFF00"/>
                </a:highlight>
              </a:rPr>
              <a:t>Make it clearer – “why” 802 is beneficial. </a:t>
            </a:r>
          </a:p>
          <a:p>
            <a:pPr lvl="1"/>
            <a:endParaRPr lang="en-US" dirty="0"/>
          </a:p>
          <a:p>
            <a:r>
              <a:rPr lang="en-US" dirty="0"/>
              <a:t>Email from Max – </a:t>
            </a:r>
          </a:p>
          <a:p>
            <a:pPr lvl="1"/>
            <a:r>
              <a:rPr lang="en-US" dirty="0"/>
              <a:t>May not be able to attend today, </a:t>
            </a:r>
          </a:p>
          <a:p>
            <a:pPr lvl="1"/>
            <a:r>
              <a:rPr lang="en-US" dirty="0"/>
              <a:t>Requests us to identify stakeholders and interested parties to help complete</a:t>
            </a:r>
          </a:p>
        </p:txBody>
      </p:sp>
      <p:sp>
        <p:nvSpPr>
          <p:cNvPr id="4" name="Footer Placeholder 3">
            <a:extLst>
              <a:ext uri="{FF2B5EF4-FFF2-40B4-BE49-F238E27FC236}">
                <a16:creationId xmlns:a16="http://schemas.microsoft.com/office/drawing/2014/main" id="{B7CFF186-9736-43C3-9F71-8E8303898703}"/>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09D7872B-F5E7-41F6-9DDF-2B98B1C72D46}"/>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10</a:t>
            </a:fld>
            <a:endParaRPr lang="en-US" altLang="en-US"/>
          </a:p>
        </p:txBody>
      </p:sp>
    </p:spTree>
    <p:extLst>
      <p:ext uri="{BB962C8B-B14F-4D97-AF65-F5344CB8AC3E}">
        <p14:creationId xmlns:p14="http://schemas.microsoft.com/office/powerpoint/2010/main" val="26883324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23EF8A-854A-41D1-9E8D-DF16B83F9150}"/>
              </a:ext>
            </a:extLst>
          </p:cNvPr>
          <p:cNvSpPr>
            <a:spLocks noGrp="1"/>
          </p:cNvSpPr>
          <p:nvPr>
            <p:ph type="title"/>
          </p:nvPr>
        </p:nvSpPr>
        <p:spPr/>
        <p:txBody>
          <a:bodyPr/>
          <a:lstStyle/>
          <a:p>
            <a:r>
              <a:rPr lang="en-US" dirty="0"/>
              <a:t>Discussion March 2021</a:t>
            </a:r>
          </a:p>
        </p:txBody>
      </p:sp>
      <p:sp>
        <p:nvSpPr>
          <p:cNvPr id="3" name="Content Placeholder 2">
            <a:extLst>
              <a:ext uri="{FF2B5EF4-FFF2-40B4-BE49-F238E27FC236}">
                <a16:creationId xmlns:a16="http://schemas.microsoft.com/office/drawing/2014/main" id="{26097C62-1ED8-437F-A342-DAD7B1F60592}"/>
              </a:ext>
            </a:extLst>
          </p:cNvPr>
          <p:cNvSpPr>
            <a:spLocks noGrp="1"/>
          </p:cNvSpPr>
          <p:nvPr>
            <p:ph idx="1"/>
          </p:nvPr>
        </p:nvSpPr>
        <p:spPr/>
        <p:txBody>
          <a:bodyPr/>
          <a:lstStyle/>
          <a:p>
            <a:r>
              <a:rPr lang="en-US" dirty="0"/>
              <a:t>802.11 AANI is looking at “convergence” of IEEE 802 and 3GPP. </a:t>
            </a:r>
          </a:p>
          <a:p>
            <a:pPr lvl="1"/>
            <a:r>
              <a:rPr lang="en-US" dirty="0"/>
              <a:t>Contact Joe Levy to see if there is an opportunity for contribution or coordination</a:t>
            </a:r>
          </a:p>
          <a:p>
            <a:r>
              <a:rPr lang="en-US" dirty="0"/>
              <a:t>The 802 Solutions for Verticals could be a reason why 3GPP should care about IEEE 802. </a:t>
            </a:r>
          </a:p>
          <a:p>
            <a:pPr lvl="1"/>
            <a:endParaRPr lang="en-US" dirty="0"/>
          </a:p>
        </p:txBody>
      </p:sp>
      <p:sp>
        <p:nvSpPr>
          <p:cNvPr id="4" name="Footer Placeholder 3">
            <a:extLst>
              <a:ext uri="{FF2B5EF4-FFF2-40B4-BE49-F238E27FC236}">
                <a16:creationId xmlns:a16="http://schemas.microsoft.com/office/drawing/2014/main" id="{833CB216-A0B5-4594-B144-AA771A77B69A}"/>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68601E43-F035-4698-B9A7-D14E514FF0ED}"/>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11</a:t>
            </a:fld>
            <a:endParaRPr lang="en-US" altLang="en-US"/>
          </a:p>
        </p:txBody>
      </p:sp>
    </p:spTree>
    <p:extLst>
      <p:ext uri="{BB962C8B-B14F-4D97-AF65-F5344CB8AC3E}">
        <p14:creationId xmlns:p14="http://schemas.microsoft.com/office/powerpoint/2010/main" val="24934864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1689C0-4DB6-4410-A623-4654AE615676}"/>
              </a:ext>
            </a:extLst>
          </p:cNvPr>
          <p:cNvSpPr>
            <a:spLocks noGrp="1"/>
          </p:cNvSpPr>
          <p:nvPr>
            <p:ph type="title"/>
          </p:nvPr>
        </p:nvSpPr>
        <p:spPr/>
        <p:txBody>
          <a:bodyPr/>
          <a:lstStyle/>
          <a:p>
            <a:r>
              <a:rPr lang="en-US" dirty="0"/>
              <a:t>Vertical Applications – Industry Standards</a:t>
            </a:r>
          </a:p>
        </p:txBody>
      </p:sp>
      <p:sp>
        <p:nvSpPr>
          <p:cNvPr id="3" name="Content Placeholder 2">
            <a:extLst>
              <a:ext uri="{FF2B5EF4-FFF2-40B4-BE49-F238E27FC236}">
                <a16:creationId xmlns:a16="http://schemas.microsoft.com/office/drawing/2014/main" id="{41F3A753-2842-452A-912B-67971DED6783}"/>
              </a:ext>
            </a:extLst>
          </p:cNvPr>
          <p:cNvSpPr>
            <a:spLocks noGrp="1"/>
          </p:cNvSpPr>
          <p:nvPr>
            <p:ph idx="1"/>
          </p:nvPr>
        </p:nvSpPr>
        <p:spPr/>
        <p:txBody>
          <a:bodyPr>
            <a:normAutofit fontScale="47500" lnSpcReduction="20000"/>
          </a:bodyPr>
          <a:lstStyle/>
          <a:p>
            <a:r>
              <a:rPr lang="en-US" dirty="0"/>
              <a:t>A concept suggested by the 802 Chair Paul Nikolich:</a:t>
            </a:r>
          </a:p>
          <a:p>
            <a:r>
              <a:rPr lang="en-US" dirty="0"/>
              <a:t>In 2019, 802.24 facilitated bringing in new vertical markets and stakeholders (transportation, oil/gas, </a:t>
            </a:r>
            <a:r>
              <a:rPr lang="en-US" dirty="0" err="1"/>
              <a:t>etc</a:t>
            </a:r>
            <a:r>
              <a:rPr lang="en-US" dirty="0"/>
              <a:t>) to fill as standards gap with the 16t project.</a:t>
            </a:r>
          </a:p>
          <a:p>
            <a:r>
              <a:rPr lang="en-US" dirty="0"/>
              <a:t>Are there other vertical segments with “standards gaps” that we could engage with?</a:t>
            </a:r>
          </a:p>
          <a:p>
            <a:r>
              <a:rPr lang="en-US" dirty="0"/>
              <a:t>Are representatives of these groups already involved in IEEE 802, or is some form of outreach needed?</a:t>
            </a:r>
          </a:p>
          <a:p>
            <a:r>
              <a:rPr lang="en-US" dirty="0"/>
              <a:t>Discussion</a:t>
            </a:r>
          </a:p>
          <a:p>
            <a:pPr lvl="1"/>
            <a:r>
              <a:rPr lang="en-US" dirty="0"/>
              <a:t>UWB standards had gaps, consortiums are being formed. Car connectivity for digital keys building on 15.4z.  FIRA looking at 4z also – access control. Tags, navigation (indoor GPS) are potential gaps. Precision distance between people. Location Services are cross-cutting in many vertical markets.  Medical/Geriatrics</a:t>
            </a:r>
          </a:p>
          <a:p>
            <a:pPr lvl="1"/>
            <a:r>
              <a:rPr lang="en-US" dirty="0"/>
              <a:t>Coexistence issues – products being designed without appreciation for coexistence with existing standards. Smaller vendors need to be engaged to understand value of standards to avoid problems in deployment. Is there a place for IEEE to engage with forums D-Tech, UTC. Customers need to advocate with their suppliers to adopt standards to avoid problems.</a:t>
            </a:r>
          </a:p>
          <a:p>
            <a:pPr lvl="1"/>
            <a:r>
              <a:rPr lang="en-US" dirty="0"/>
              <a:t>These issues also affect companies that do support and deploy standards. </a:t>
            </a:r>
          </a:p>
          <a:p>
            <a:pPr lvl="1"/>
            <a:r>
              <a:rPr lang="en-US" dirty="0"/>
              <a:t>The “lost step” of certification – not just the standards. </a:t>
            </a:r>
          </a:p>
          <a:p>
            <a:pPr lvl="1"/>
            <a:r>
              <a:rPr lang="en-US" dirty="0"/>
              <a:t>Concern about providing home health care for those who can’t get out? May be well covered by 802 already, but maybe other aspects could be optimized in the standards?  Emerging market, new companies entering.  Strong tie-in with IoT, with data-gathering devices.  (implications on reliability, security) </a:t>
            </a:r>
          </a:p>
          <a:p>
            <a:r>
              <a:rPr lang="en-US" dirty="0">
                <a:highlight>
                  <a:srgbClr val="FFFF00"/>
                </a:highlight>
              </a:rPr>
              <a:t>Make it public that 802.24 is a venue for stakeholders to initiate standardization. Get the word out. Use Tech Talks, work with John D Ambrosia, public visibility standing committee</a:t>
            </a:r>
            <a:r>
              <a:rPr lang="en-US" dirty="0"/>
              <a:t>. </a:t>
            </a:r>
          </a:p>
          <a:p>
            <a:endParaRPr lang="en-US" dirty="0"/>
          </a:p>
          <a:p>
            <a:endParaRPr lang="en-US" dirty="0"/>
          </a:p>
        </p:txBody>
      </p:sp>
      <p:sp>
        <p:nvSpPr>
          <p:cNvPr id="4" name="Footer Placeholder 3">
            <a:extLst>
              <a:ext uri="{FF2B5EF4-FFF2-40B4-BE49-F238E27FC236}">
                <a16:creationId xmlns:a16="http://schemas.microsoft.com/office/drawing/2014/main" id="{3E087737-4E5F-4C12-BD75-36CD83624D89}"/>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41A9A0C1-C0A7-4FF0-8A2B-1C54C905C745}"/>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12</a:t>
            </a:fld>
            <a:endParaRPr lang="en-US" altLang="en-US"/>
          </a:p>
        </p:txBody>
      </p:sp>
    </p:spTree>
    <p:extLst>
      <p:ext uri="{BB962C8B-B14F-4D97-AF65-F5344CB8AC3E}">
        <p14:creationId xmlns:p14="http://schemas.microsoft.com/office/powerpoint/2010/main" val="24635201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101329-C216-482D-BD30-6767C1819E69}"/>
              </a:ext>
            </a:extLst>
          </p:cNvPr>
          <p:cNvSpPr>
            <a:spLocks noGrp="1"/>
          </p:cNvSpPr>
          <p:nvPr>
            <p:ph type="title"/>
          </p:nvPr>
        </p:nvSpPr>
        <p:spPr/>
        <p:txBody>
          <a:bodyPr/>
          <a:lstStyle/>
          <a:p>
            <a:r>
              <a:rPr lang="en-US" dirty="0"/>
              <a:t>Tech Talk for 802.24 - April 14, 2021	9am ET</a:t>
            </a:r>
          </a:p>
        </p:txBody>
      </p:sp>
      <p:sp>
        <p:nvSpPr>
          <p:cNvPr id="3" name="Content Placeholder 2">
            <a:extLst>
              <a:ext uri="{FF2B5EF4-FFF2-40B4-BE49-F238E27FC236}">
                <a16:creationId xmlns:a16="http://schemas.microsoft.com/office/drawing/2014/main" id="{3427D46E-65D8-4251-9FD0-828FFB830D90}"/>
              </a:ext>
            </a:extLst>
          </p:cNvPr>
          <p:cNvSpPr>
            <a:spLocks noGrp="1"/>
          </p:cNvSpPr>
          <p:nvPr>
            <p:ph idx="1"/>
          </p:nvPr>
        </p:nvSpPr>
        <p:spPr/>
        <p:txBody>
          <a:bodyPr/>
          <a:lstStyle/>
          <a:p>
            <a:r>
              <a:rPr lang="en-US" sz="1800" dirty="0"/>
              <a:t>The 802.24 tech talk will review the scope, background, and plans for the 802.24 TAG as a cross-working group collaborative in IEEE 802.  It started as a Smart Grid Ad Hoc in response to requests from NIST to provide input to their Smart Grid Priority Action Plans around 2009.</a:t>
            </a:r>
          </a:p>
          <a:p>
            <a:r>
              <a:rPr lang="en-US" sz="1800" dirty="0"/>
              <a:t>802.24 was formed as the Smart Grid TAG in 2012. </a:t>
            </a:r>
          </a:p>
          <a:p>
            <a:r>
              <a:rPr lang="en-US" sz="1800" dirty="0"/>
              <a:t>An IoT task group was added in 2014, and the TAG was renamed to the Vertical Applications TAG. </a:t>
            </a:r>
          </a:p>
          <a:p>
            <a:r>
              <a:rPr lang="en-US" sz="1800" dirty="0"/>
              <a:t>The application of the IEEE 802 architecture in the realm of vertical applications is the topic of a current white paper in development. </a:t>
            </a:r>
          </a:p>
          <a:p>
            <a:r>
              <a:rPr lang="en-US" sz="1800" dirty="0"/>
              <a:t>The tech talk will contrast the use of IEEE 802 standards in in vertical applications (where the network enables a business process or product) to other standards that are more oriented towards commercial networks and their operators (where the network _is_ the product).  </a:t>
            </a:r>
          </a:p>
          <a:p>
            <a:r>
              <a:rPr lang="en-US" sz="1800" dirty="0"/>
              <a:t>The 802.24 TAG will continue to provide a forum for vertical applications and markets that have identified a “standards gap” to engage with IEEE 802 and enter the development process. </a:t>
            </a:r>
          </a:p>
          <a:p>
            <a:endParaRPr lang="en-US" sz="1800" dirty="0"/>
          </a:p>
        </p:txBody>
      </p:sp>
      <p:sp>
        <p:nvSpPr>
          <p:cNvPr id="4" name="Footer Placeholder 3">
            <a:extLst>
              <a:ext uri="{FF2B5EF4-FFF2-40B4-BE49-F238E27FC236}">
                <a16:creationId xmlns:a16="http://schemas.microsoft.com/office/drawing/2014/main" id="{487209A9-9554-4A42-BCF3-5D3E360E7615}"/>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DE8B04CC-B7D5-4271-9D84-E93E191250A3}"/>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13</a:t>
            </a:fld>
            <a:endParaRPr lang="en-US" altLang="en-US"/>
          </a:p>
        </p:txBody>
      </p:sp>
    </p:spTree>
    <p:extLst>
      <p:ext uri="{BB962C8B-B14F-4D97-AF65-F5344CB8AC3E}">
        <p14:creationId xmlns:p14="http://schemas.microsoft.com/office/powerpoint/2010/main" val="16070812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1A4292-833D-4364-A242-339990ECB14D}"/>
              </a:ext>
            </a:extLst>
          </p:cNvPr>
          <p:cNvSpPr>
            <a:spLocks noGrp="1"/>
          </p:cNvSpPr>
          <p:nvPr>
            <p:ph type="title"/>
          </p:nvPr>
        </p:nvSpPr>
        <p:spPr/>
        <p:txBody>
          <a:bodyPr/>
          <a:lstStyle/>
          <a:p>
            <a:r>
              <a:rPr lang="en-US" dirty="0"/>
              <a:t>Tech Talk Discussion</a:t>
            </a:r>
          </a:p>
        </p:txBody>
      </p:sp>
      <p:sp>
        <p:nvSpPr>
          <p:cNvPr id="3" name="Content Placeholder 2">
            <a:extLst>
              <a:ext uri="{FF2B5EF4-FFF2-40B4-BE49-F238E27FC236}">
                <a16:creationId xmlns:a16="http://schemas.microsoft.com/office/drawing/2014/main" id="{871AB7DB-1CB4-444B-848F-FB84F95596CD}"/>
              </a:ext>
            </a:extLst>
          </p:cNvPr>
          <p:cNvSpPr>
            <a:spLocks noGrp="1"/>
          </p:cNvSpPr>
          <p:nvPr>
            <p:ph idx="1"/>
          </p:nvPr>
        </p:nvSpPr>
        <p:spPr/>
        <p:txBody>
          <a:bodyPr>
            <a:normAutofit fontScale="77500" lnSpcReduction="20000"/>
          </a:bodyPr>
          <a:lstStyle/>
          <a:p>
            <a:r>
              <a:rPr lang="en-US" dirty="0"/>
              <a:t>Overlaying vertical market requirements with 802 wireless standards and their capabilities. Rate vs range.</a:t>
            </a:r>
          </a:p>
          <a:p>
            <a:r>
              <a:rPr lang="en-US" dirty="0"/>
              <a:t>Cross-working group consistency within 802 – </a:t>
            </a:r>
          </a:p>
          <a:p>
            <a:pPr lvl="1"/>
            <a:r>
              <a:rPr lang="en-US" dirty="0"/>
              <a:t>Aligning overview and architecture with the broad scope of 802 wireless standards – tie back to vertical markets and their requirements. </a:t>
            </a:r>
          </a:p>
          <a:p>
            <a:r>
              <a:rPr lang="en-US" dirty="0"/>
              <a:t>Verticals with &gt;1 radio for purpose of reliability, availability, and versatility. Cooperative hybrid links.</a:t>
            </a:r>
          </a:p>
          <a:p>
            <a:pPr lvl="1"/>
            <a:r>
              <a:rPr lang="en-US" dirty="0"/>
              <a:t>802.24 provides input to architecture groups to support these requirements. </a:t>
            </a:r>
          </a:p>
          <a:p>
            <a:pPr lvl="1"/>
            <a:endParaRPr lang="en-US" dirty="0"/>
          </a:p>
          <a:p>
            <a:r>
              <a:rPr lang="en-US" dirty="0"/>
              <a:t>Ad hoc – on Tech Talk – will be with Paul?   Ben, Jay</a:t>
            </a:r>
          </a:p>
          <a:p>
            <a:endParaRPr lang="en-US" dirty="0"/>
          </a:p>
          <a:p>
            <a:endParaRPr lang="en-US" dirty="0"/>
          </a:p>
        </p:txBody>
      </p:sp>
      <p:sp>
        <p:nvSpPr>
          <p:cNvPr id="4" name="Footer Placeholder 3">
            <a:extLst>
              <a:ext uri="{FF2B5EF4-FFF2-40B4-BE49-F238E27FC236}">
                <a16:creationId xmlns:a16="http://schemas.microsoft.com/office/drawing/2014/main" id="{F0638315-16AF-47E4-B0C5-72066E9D4B89}"/>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6348C654-07ED-47E2-9F16-6696DD40F327}"/>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14</a:t>
            </a:fld>
            <a:endParaRPr lang="en-US" altLang="en-US"/>
          </a:p>
        </p:txBody>
      </p:sp>
    </p:spTree>
    <p:extLst>
      <p:ext uri="{BB962C8B-B14F-4D97-AF65-F5344CB8AC3E}">
        <p14:creationId xmlns:p14="http://schemas.microsoft.com/office/powerpoint/2010/main" val="34699646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 TAG closing</a:t>
            </a:r>
          </a:p>
        </p:txBody>
      </p:sp>
      <p:sp>
        <p:nvSpPr>
          <p:cNvPr id="3" name="Content Placeholder 2"/>
          <p:cNvSpPr>
            <a:spLocks noGrp="1"/>
          </p:cNvSpPr>
          <p:nvPr>
            <p:ph idx="1"/>
          </p:nvPr>
        </p:nvSpPr>
        <p:spPr>
          <a:xfrm>
            <a:off x="914400" y="1828800"/>
            <a:ext cx="10439400" cy="4267200"/>
          </a:xfrm>
        </p:spPr>
        <p:txBody>
          <a:bodyPr>
            <a:normAutofit fontScale="85000" lnSpcReduction="20000"/>
          </a:bodyPr>
          <a:lstStyle/>
          <a:p>
            <a:r>
              <a:rPr lang="en-US" dirty="0"/>
              <a:t>Action Items from this meeting</a:t>
            </a:r>
          </a:p>
          <a:p>
            <a:pPr lvl="1"/>
            <a:r>
              <a:rPr lang="en-US" dirty="0"/>
              <a:t>Complete Low Latency revisions (first Tim, Ben, then Allan, )</a:t>
            </a:r>
          </a:p>
          <a:p>
            <a:pPr lvl="1"/>
            <a:r>
              <a:rPr lang="en-US" dirty="0"/>
              <a:t>Tech Talk</a:t>
            </a:r>
          </a:p>
          <a:p>
            <a:pPr lvl="1"/>
            <a:r>
              <a:rPr lang="en-US" dirty="0"/>
              <a:t>Set up call with Joe Levy, and Max Riegel on 802 Applications WP. </a:t>
            </a:r>
          </a:p>
          <a:p>
            <a:pPr lvl="1"/>
            <a:endParaRPr lang="en-US" dirty="0"/>
          </a:p>
          <a:p>
            <a:r>
              <a:rPr lang="en-US" dirty="0"/>
              <a:t>Any New Business?</a:t>
            </a:r>
          </a:p>
          <a:p>
            <a:pPr lvl="1"/>
            <a:endParaRPr lang="en-US" dirty="0"/>
          </a:p>
          <a:p>
            <a:r>
              <a:rPr lang="en-US" dirty="0"/>
              <a:t>Next Meeting</a:t>
            </a:r>
          </a:p>
          <a:p>
            <a:pPr lvl="1"/>
            <a:r>
              <a:rPr lang="en-US" dirty="0"/>
              <a:t>Teleconference during May electronic Interim</a:t>
            </a:r>
          </a:p>
          <a:p>
            <a:endParaRPr lang="en-US" dirty="0"/>
          </a:p>
          <a:p>
            <a:r>
              <a:rPr lang="en-US" dirty="0"/>
              <a:t>Adjourn</a:t>
            </a:r>
          </a:p>
          <a:p>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15</a:t>
            </a:fld>
            <a:endParaRPr lang="en-US" altLang="en-US"/>
          </a:p>
        </p:txBody>
      </p:sp>
    </p:spTree>
    <p:extLst>
      <p:ext uri="{BB962C8B-B14F-4D97-AF65-F5344CB8AC3E}">
        <p14:creationId xmlns:p14="http://schemas.microsoft.com/office/powerpoint/2010/main" val="15933633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ln/>
        </p:spPr>
        <p:txBody>
          <a:bodyPr/>
          <a:lstStyle/>
          <a:p>
            <a:r>
              <a:rPr lang="en-US" altLang="en-US" sz="3200" dirty="0"/>
              <a:t>802.24 Overview</a:t>
            </a:r>
          </a:p>
        </p:txBody>
      </p:sp>
      <p:sp>
        <p:nvSpPr>
          <p:cNvPr id="4099" name="Rectangle 3"/>
          <p:cNvSpPr>
            <a:spLocks noGrp="1" noChangeArrowheads="1"/>
          </p:cNvSpPr>
          <p:nvPr>
            <p:ph idx="1"/>
          </p:nvPr>
        </p:nvSpPr>
        <p:spPr>
          <a:xfrm>
            <a:off x="914400" y="1676400"/>
            <a:ext cx="10439400" cy="4495800"/>
          </a:xfrm>
          <a:ln/>
        </p:spPr>
        <p:txBody>
          <a:bodyPr>
            <a:normAutofit/>
          </a:bodyPr>
          <a:lstStyle/>
          <a:p>
            <a:r>
              <a:rPr lang="en-US" altLang="en-US" dirty="0"/>
              <a:t>Officers</a:t>
            </a:r>
          </a:p>
          <a:p>
            <a:pPr lvl="1"/>
            <a:r>
              <a:rPr lang="en-US" altLang="en-US" sz="2900" dirty="0"/>
              <a:t>TAG Chair:					Tim Godfrey</a:t>
            </a:r>
          </a:p>
          <a:p>
            <a:pPr lvl="1"/>
            <a:r>
              <a:rPr lang="en-US" altLang="en-US" sz="2900" dirty="0"/>
              <a:t>Secretary &amp; TAG Vice Chair:		Ben Rolfe</a:t>
            </a:r>
          </a:p>
          <a:p>
            <a:r>
              <a:rPr lang="en-US" altLang="en-US" dirty="0"/>
              <a:t>Task Groups</a:t>
            </a:r>
          </a:p>
          <a:p>
            <a:pPr lvl="1"/>
            <a:r>
              <a:rPr lang="en-US" altLang="en-US" dirty="0"/>
              <a:t>802.24.1	Smart Grid TG		Tim Godfrey</a:t>
            </a:r>
          </a:p>
          <a:p>
            <a:pPr lvl="1"/>
            <a:r>
              <a:rPr lang="en-US" altLang="en-US" dirty="0"/>
              <a:t>802.24.2	IoT TG			Chris </a:t>
            </a:r>
            <a:r>
              <a:rPr lang="en-US" altLang="en-US" dirty="0" err="1"/>
              <a:t>DiMinico</a:t>
            </a:r>
            <a:endParaRPr lang="en-US" altLang="en-US" dirty="0"/>
          </a:p>
          <a:p>
            <a:r>
              <a:rPr lang="en-US" altLang="en-US" dirty="0"/>
              <a:t>30 Voting Members</a:t>
            </a:r>
          </a:p>
        </p:txBody>
      </p:sp>
      <p:sp>
        <p:nvSpPr>
          <p:cNvPr id="6" name="Slide Number Placeholder 5"/>
          <p:cNvSpPr>
            <a:spLocks noGrp="1"/>
          </p:cNvSpPr>
          <p:nvPr>
            <p:ph type="sldNum" sz="quarter" idx="12"/>
          </p:nvPr>
        </p:nvSpPr>
        <p:spPr>
          <a:xfrm>
            <a:off x="5930398" y="6475413"/>
            <a:ext cx="432811" cy="184666"/>
          </a:xfrm>
          <a:prstGeom prst="rect">
            <a:avLst/>
          </a:prstGeom>
        </p:spPr>
        <p:txBody>
          <a:bodyPr/>
          <a:lstStyle/>
          <a:p>
            <a:r>
              <a:rPr lang="en-US" altLang="en-US"/>
              <a:t>Slide </a:t>
            </a:r>
            <a:fld id="{21094F23-5605-4FD6-98C1-874C85FFA791}" type="slidenum">
              <a:rPr lang="en-US" altLang="en-US" smtClean="0"/>
              <a:pPr/>
              <a:t>2</a:t>
            </a:fld>
            <a:endParaRPr lang="en-US" altLang="en-US"/>
          </a:p>
        </p:txBody>
      </p:sp>
    </p:spTree>
    <p:extLst>
      <p:ext uri="{BB962C8B-B14F-4D97-AF65-F5344CB8AC3E}">
        <p14:creationId xmlns:p14="http://schemas.microsoft.com/office/powerpoint/2010/main" val="39534646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E06ED11D-62EF-4426-BE34-ACD435831372}"/>
              </a:ext>
            </a:extLst>
          </p:cNvPr>
          <p:cNvSpPr>
            <a:spLocks noGrp="1"/>
          </p:cNvSpPr>
          <p:nvPr>
            <p:ph type="title"/>
          </p:nvPr>
        </p:nvSpPr>
        <p:spPr/>
        <p:txBody>
          <a:bodyPr/>
          <a:lstStyle/>
          <a:p>
            <a:r>
              <a:rPr lang="en-US" dirty="0"/>
              <a:t>Agenda</a:t>
            </a:r>
          </a:p>
        </p:txBody>
      </p:sp>
      <p:sp>
        <p:nvSpPr>
          <p:cNvPr id="2" name="Content Placeholder 1">
            <a:extLst>
              <a:ext uri="{FF2B5EF4-FFF2-40B4-BE49-F238E27FC236}">
                <a16:creationId xmlns:a16="http://schemas.microsoft.com/office/drawing/2014/main" id="{41023CD6-FC62-4A83-9EAE-A6F907B49C04}"/>
              </a:ext>
            </a:extLst>
          </p:cNvPr>
          <p:cNvSpPr>
            <a:spLocks noGrp="1"/>
          </p:cNvSpPr>
          <p:nvPr>
            <p:ph idx="1"/>
          </p:nvPr>
        </p:nvSpPr>
        <p:spPr/>
        <p:txBody>
          <a:bodyPr>
            <a:normAutofit fontScale="85000" lnSpcReduction="10000"/>
          </a:bodyPr>
          <a:lstStyle/>
          <a:p>
            <a:pPr fontAlgn="t"/>
            <a:r>
              <a:rPr lang="en-US" dirty="0"/>
              <a:t>Call session to order, present “Guidelines for IEEE SA meetings”</a:t>
            </a:r>
          </a:p>
          <a:p>
            <a:pPr fontAlgn="t"/>
            <a:r>
              <a:rPr lang="en-US" dirty="0"/>
              <a:t>Review of Agenda / Approval of Agenda</a:t>
            </a:r>
          </a:p>
          <a:p>
            <a:pPr fontAlgn="t"/>
            <a:r>
              <a:rPr lang="en-US" dirty="0"/>
              <a:t>Approve minutes from prior TAG meeting</a:t>
            </a:r>
          </a:p>
          <a:p>
            <a:pPr fontAlgn="t"/>
            <a:r>
              <a:rPr lang="en-US" dirty="0"/>
              <a:t>Introduction/meeting objectives / Review action items from previous meeting / Liaison Updates</a:t>
            </a:r>
          </a:p>
          <a:p>
            <a:pPr fontAlgn="t"/>
            <a:r>
              <a:rPr lang="en-US" dirty="0"/>
              <a:t>Low Latency White Paper</a:t>
            </a:r>
          </a:p>
          <a:p>
            <a:pPr fontAlgn="b"/>
            <a:r>
              <a:rPr lang="en-US" dirty="0"/>
              <a:t>Review of IoT white paper development</a:t>
            </a:r>
          </a:p>
          <a:p>
            <a:pPr fontAlgn="t"/>
            <a:r>
              <a:rPr lang="en-US" dirty="0"/>
              <a:t>"IEEE 802 Solutions for Vertical Applications" White Paper</a:t>
            </a:r>
          </a:p>
          <a:p>
            <a:pPr fontAlgn="b"/>
            <a:r>
              <a:rPr lang="en-US" dirty="0"/>
              <a:t>802.24 new vertical market outreach and engagement</a:t>
            </a:r>
          </a:p>
          <a:p>
            <a:endParaRPr lang="en-US" dirty="0"/>
          </a:p>
        </p:txBody>
      </p:sp>
      <p:sp>
        <p:nvSpPr>
          <p:cNvPr id="4" name="Footer Placeholder 3"/>
          <p:cNvSpPr>
            <a:spLocks noGrp="1"/>
          </p:cNvSpPr>
          <p:nvPr>
            <p:ph type="ftr" sz="quarter" idx="11"/>
          </p:nvPr>
        </p:nvSpPr>
        <p:spPr/>
        <p:txBody>
          <a:bodyPr wrap="square" anchor="t">
            <a:normAutofit/>
          </a:bodyPr>
          <a:lstStyle/>
          <a:p>
            <a:pPr>
              <a:spcAft>
                <a:spcPts val="600"/>
              </a:spcAft>
            </a:pPr>
            <a:r>
              <a:rPr lang="en-US" altLang="en-US"/>
              <a:t>Tim Godfrey, EPRI</a:t>
            </a:r>
          </a:p>
        </p:txBody>
      </p:sp>
      <p:sp>
        <p:nvSpPr>
          <p:cNvPr id="5" name="Slide Number Placeholder 4"/>
          <p:cNvSpPr>
            <a:spLocks noGrp="1"/>
          </p:cNvSpPr>
          <p:nvPr>
            <p:ph type="sldNum" sz="quarter" idx="12"/>
          </p:nvPr>
        </p:nvSpPr>
        <p:spPr/>
        <p:txBody>
          <a:bodyPr wrap="none" anchor="t">
            <a:normAutofit/>
          </a:bodyPr>
          <a:lstStyle/>
          <a:p>
            <a:pPr>
              <a:spcAft>
                <a:spcPts val="600"/>
              </a:spcAft>
            </a:pPr>
            <a:r>
              <a:rPr lang="en-US" altLang="en-US"/>
              <a:t>Slide </a:t>
            </a:r>
            <a:fld id="{D2793805-6678-4F90-9549-7863581D2258}" type="slidenum">
              <a:rPr lang="en-US" altLang="en-US" smtClean="0"/>
              <a:pPr>
                <a:spcAft>
                  <a:spcPts val="600"/>
                </a:spcAft>
              </a:pPr>
              <a:t>3</a:t>
            </a:fld>
            <a:endParaRPr lang="en-US" altLang="en-US"/>
          </a:p>
        </p:txBody>
      </p:sp>
    </p:spTree>
    <p:extLst>
      <p:ext uri="{BB962C8B-B14F-4D97-AF65-F5344CB8AC3E}">
        <p14:creationId xmlns:p14="http://schemas.microsoft.com/office/powerpoint/2010/main" val="11554155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Administration</a:t>
            </a:r>
          </a:p>
        </p:txBody>
      </p:sp>
      <p:sp>
        <p:nvSpPr>
          <p:cNvPr id="3" name="Content Placeholder 2"/>
          <p:cNvSpPr>
            <a:spLocks noGrp="1"/>
          </p:cNvSpPr>
          <p:nvPr>
            <p:ph idx="1"/>
          </p:nvPr>
        </p:nvSpPr>
        <p:spPr>
          <a:xfrm>
            <a:off x="914400" y="1676400"/>
            <a:ext cx="10566400" cy="4495800"/>
          </a:xfrm>
        </p:spPr>
        <p:txBody>
          <a:bodyPr>
            <a:normAutofit fontScale="62500" lnSpcReduction="20000"/>
          </a:bodyPr>
          <a:lstStyle/>
          <a:p>
            <a:r>
              <a:rPr lang="en-US" dirty="0"/>
              <a:t>Attendance take on IMAT</a:t>
            </a:r>
          </a:p>
          <a:p>
            <a:pPr lvl="1"/>
            <a:r>
              <a:rPr lang="en-US" dirty="0"/>
              <a:t>Reciprocal rights for most WGs</a:t>
            </a:r>
          </a:p>
          <a:p>
            <a:r>
              <a:rPr lang="en-US" dirty="0"/>
              <a:t>Web page</a:t>
            </a:r>
          </a:p>
          <a:p>
            <a:pPr lvl="1"/>
            <a:r>
              <a:rPr lang="en-US" dirty="0"/>
              <a:t>http://www.ieee802.org/24</a:t>
            </a:r>
          </a:p>
          <a:p>
            <a:r>
              <a:rPr lang="en-US" dirty="0"/>
              <a:t>Mailing list</a:t>
            </a:r>
          </a:p>
          <a:p>
            <a:pPr lvl="1"/>
            <a:r>
              <a:rPr lang="en-US" dirty="0"/>
              <a:t>stds-802-24@listserv.ieee.org</a:t>
            </a:r>
          </a:p>
          <a:p>
            <a:pPr lvl="1"/>
            <a:r>
              <a:rPr lang="en-US" dirty="0"/>
              <a:t>802-24-voters@listserv.ieee.org (voters list)</a:t>
            </a:r>
          </a:p>
          <a:p>
            <a:r>
              <a:rPr lang="en-US" dirty="0"/>
              <a:t>Document archive</a:t>
            </a:r>
          </a:p>
          <a:p>
            <a:pPr lvl="1"/>
            <a:r>
              <a:rPr lang="en-US" dirty="0"/>
              <a:t> </a:t>
            </a:r>
            <a:r>
              <a:rPr lang="en-US" dirty="0">
                <a:hlinkClick r:id="rId2"/>
              </a:rPr>
              <a:t>http://mentor.ieee.org/802.24/documents</a:t>
            </a:r>
            <a:endParaRPr lang="en-US" dirty="0"/>
          </a:p>
          <a:p>
            <a:pPr lvl="1"/>
            <a:endParaRPr lang="en-US" dirty="0"/>
          </a:p>
          <a:p>
            <a:r>
              <a:rPr lang="en-US" dirty="0"/>
              <a:t>IEEE 802 announcement reflector, </a:t>
            </a:r>
            <a:r>
              <a:rPr lang="en-US" dirty="0">
                <a:hlinkClick r:id="rId3"/>
              </a:rPr>
              <a:t>stds-802-all@listserv.ieee.org</a:t>
            </a:r>
            <a:endParaRPr lang="en-US" dirty="0"/>
          </a:p>
          <a:p>
            <a:pPr lvl="1"/>
            <a:r>
              <a:rPr lang="en-US" dirty="0"/>
              <a:t>Send email to listserv@listserv.ieee.org with no subject and with the </a:t>
            </a:r>
          </a:p>
          <a:p>
            <a:pPr lvl="1"/>
            <a:r>
              <a:rPr lang="en-US" dirty="0"/>
              <a:t>following 2 lines appearing first in the body of the message</a:t>
            </a:r>
          </a:p>
          <a:p>
            <a:pPr marL="0" indent="0">
              <a:buNone/>
            </a:pPr>
            <a:r>
              <a:rPr lang="en-US" sz="2900" dirty="0">
                <a:latin typeface="+mj-lt"/>
              </a:rPr>
              <a:t>		Subscribe stds-802-all</a:t>
            </a:r>
          </a:p>
          <a:p>
            <a:pPr marL="0" indent="0">
              <a:buNone/>
            </a:pPr>
            <a:r>
              <a:rPr lang="en-US" sz="2900" dirty="0">
                <a:latin typeface="+mj-lt"/>
              </a:rPr>
              <a:t>		end</a:t>
            </a:r>
          </a:p>
          <a:p>
            <a:pPr marL="0" indent="0">
              <a:buNone/>
            </a:pPr>
            <a:endParaRPr lang="en-US" dirty="0"/>
          </a:p>
        </p:txBody>
      </p:sp>
      <p:sp>
        <p:nvSpPr>
          <p:cNvPr id="5" name="Footer Placeholder 4"/>
          <p:cNvSpPr>
            <a:spLocks noGrp="1"/>
          </p:cNvSpPr>
          <p:nvPr>
            <p:ph type="ftr" sz="quarter" idx="11"/>
          </p:nvPr>
        </p:nvSpPr>
        <p:spPr/>
        <p:txBody>
          <a:bodyPr/>
          <a:lstStyle/>
          <a:p>
            <a:r>
              <a:rPr lang="en-US" altLang="en-US"/>
              <a:t>Tim Godfrey, EPRI</a:t>
            </a:r>
            <a:endParaRPr lang="en-US" altLang="en-US" dirty="0"/>
          </a:p>
        </p:txBody>
      </p:sp>
      <p:sp>
        <p:nvSpPr>
          <p:cNvPr id="6" name="Slide Number Placeholder 5"/>
          <p:cNvSpPr>
            <a:spLocks noGrp="1"/>
          </p:cNvSpPr>
          <p:nvPr>
            <p:ph type="sldNum" sz="quarter" idx="12"/>
          </p:nvPr>
        </p:nvSpPr>
        <p:spPr>
          <a:xfrm>
            <a:off x="5930398" y="6475413"/>
            <a:ext cx="432811" cy="184666"/>
          </a:xfrm>
        </p:spPr>
        <p:txBody>
          <a:bodyPr/>
          <a:lstStyle/>
          <a:p>
            <a:r>
              <a:rPr lang="en-US" altLang="en-US"/>
              <a:t>Slide </a:t>
            </a:r>
            <a:fld id="{D2793805-6678-4F90-9549-7863581D2258}" type="slidenum">
              <a:rPr lang="en-US" altLang="en-US" smtClean="0"/>
              <a:pPr/>
              <a:t>4</a:t>
            </a:fld>
            <a:endParaRPr lang="en-US" altLang="en-US"/>
          </a:p>
        </p:txBody>
      </p:sp>
    </p:spTree>
    <p:extLst>
      <p:ext uri="{BB962C8B-B14F-4D97-AF65-F5344CB8AC3E}">
        <p14:creationId xmlns:p14="http://schemas.microsoft.com/office/powerpoint/2010/main" val="31630559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 TAG</a:t>
            </a:r>
          </a:p>
        </p:txBody>
      </p:sp>
      <p:sp>
        <p:nvSpPr>
          <p:cNvPr id="3" name="Content Placeholder 2"/>
          <p:cNvSpPr>
            <a:spLocks noGrp="1"/>
          </p:cNvSpPr>
          <p:nvPr>
            <p:ph idx="1"/>
          </p:nvPr>
        </p:nvSpPr>
        <p:spPr>
          <a:xfrm>
            <a:off x="914400" y="1828800"/>
            <a:ext cx="10566400" cy="4114800"/>
          </a:xfrm>
        </p:spPr>
        <p:txBody>
          <a:bodyPr>
            <a:normAutofit fontScale="55000" lnSpcReduction="20000"/>
          </a:bodyPr>
          <a:lstStyle/>
          <a:p>
            <a:endParaRPr lang="en-US" dirty="0"/>
          </a:p>
          <a:p>
            <a:r>
              <a:rPr lang="en-US" dirty="0"/>
              <a:t>Approve January TAG teleconference minutes</a:t>
            </a:r>
          </a:p>
          <a:p>
            <a:pPr lvl="1"/>
            <a:r>
              <a:rPr lang="en-US" dirty="0"/>
              <a:t>802.24-21-0004r0 </a:t>
            </a:r>
          </a:p>
          <a:p>
            <a:pPr lvl="2"/>
            <a:r>
              <a:rPr lang="en-US" dirty="0"/>
              <a:t>Approved with Unanimous Consent</a:t>
            </a:r>
          </a:p>
          <a:p>
            <a:pPr lvl="1"/>
            <a:endParaRPr lang="en-US" dirty="0"/>
          </a:p>
          <a:p>
            <a:endParaRPr lang="en-US" dirty="0"/>
          </a:p>
          <a:p>
            <a:pPr lvl="1"/>
            <a:endParaRPr lang="en-US" dirty="0"/>
          </a:p>
          <a:p>
            <a:pPr lvl="2"/>
            <a:endParaRPr lang="en-US" dirty="0"/>
          </a:p>
          <a:p>
            <a:pPr lvl="1"/>
            <a:endParaRPr lang="en-US" dirty="0"/>
          </a:p>
          <a:p>
            <a:pPr lvl="1"/>
            <a:endParaRPr lang="en-US" dirty="0"/>
          </a:p>
          <a:p>
            <a:r>
              <a:rPr lang="en-US" dirty="0"/>
              <a:t>TAG Action Items :</a:t>
            </a:r>
          </a:p>
          <a:p>
            <a:pPr lvl="1"/>
            <a:r>
              <a:rPr lang="en-US" dirty="0"/>
              <a:t>none</a:t>
            </a:r>
          </a:p>
          <a:p>
            <a:pPr lvl="1"/>
            <a:endParaRPr lang="en-US" dirty="0"/>
          </a:p>
          <a:p>
            <a:r>
              <a:rPr lang="en-US" dirty="0"/>
              <a:t>Note: 802 Standards distribution will be electronic – download will be sent to those signing into IMAT. </a:t>
            </a:r>
          </a:p>
          <a:p>
            <a:pPr lvl="1"/>
            <a:endParaRPr lang="en-US" dirty="0"/>
          </a:p>
          <a:p>
            <a:pPr lvl="1"/>
            <a:endParaRPr lang="en-US" dirty="0"/>
          </a:p>
          <a:p>
            <a:pPr lvl="1"/>
            <a:endParaRPr lang="en-US" dirty="0"/>
          </a:p>
          <a:p>
            <a:pPr marL="0" indent="0">
              <a:buNone/>
            </a:pPr>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930398" y="6475413"/>
            <a:ext cx="432811" cy="184666"/>
          </a:xfrm>
        </p:spPr>
        <p:txBody>
          <a:bodyPr/>
          <a:lstStyle/>
          <a:p>
            <a:r>
              <a:rPr lang="en-US" altLang="en-US"/>
              <a:t>Slide </a:t>
            </a:r>
            <a:fld id="{D2793805-6678-4F90-9549-7863581D2258}" type="slidenum">
              <a:rPr lang="en-US" altLang="en-US" smtClean="0"/>
              <a:pPr/>
              <a:t>5</a:t>
            </a:fld>
            <a:endParaRPr lang="en-US" altLang="en-US"/>
          </a:p>
        </p:txBody>
      </p:sp>
    </p:spTree>
    <p:extLst>
      <p:ext uri="{BB962C8B-B14F-4D97-AF65-F5344CB8AC3E}">
        <p14:creationId xmlns:p14="http://schemas.microsoft.com/office/powerpoint/2010/main" val="4476171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B0C0A-4CF0-4BE5-A8BA-E99B82019517}"/>
              </a:ext>
            </a:extLst>
          </p:cNvPr>
          <p:cNvSpPr>
            <a:spLocks noGrp="1"/>
          </p:cNvSpPr>
          <p:nvPr>
            <p:ph type="title"/>
          </p:nvPr>
        </p:nvSpPr>
        <p:spPr/>
        <p:txBody>
          <a:bodyPr/>
          <a:lstStyle/>
          <a:p>
            <a:r>
              <a:rPr lang="en-US" dirty="0"/>
              <a:t>“Low latency” White Paper</a:t>
            </a:r>
          </a:p>
        </p:txBody>
      </p:sp>
      <p:sp>
        <p:nvSpPr>
          <p:cNvPr id="3" name="Content Placeholder 2">
            <a:extLst>
              <a:ext uri="{FF2B5EF4-FFF2-40B4-BE49-F238E27FC236}">
                <a16:creationId xmlns:a16="http://schemas.microsoft.com/office/drawing/2014/main" id="{98CDD10A-D17A-4D19-ACDF-E56AB68C17C6}"/>
              </a:ext>
            </a:extLst>
          </p:cNvPr>
          <p:cNvSpPr>
            <a:spLocks noGrp="1"/>
          </p:cNvSpPr>
          <p:nvPr>
            <p:ph idx="1"/>
          </p:nvPr>
        </p:nvSpPr>
        <p:spPr>
          <a:xfrm>
            <a:off x="914400" y="1981200"/>
            <a:ext cx="10515600" cy="4114800"/>
          </a:xfrm>
        </p:spPr>
        <p:txBody>
          <a:bodyPr>
            <a:normAutofit fontScale="77500" lnSpcReduction="20000"/>
          </a:bodyPr>
          <a:lstStyle/>
          <a:p>
            <a:r>
              <a:rPr lang="en-US" dirty="0"/>
              <a:t>Achieving low latency with IEEE 802 standards</a:t>
            </a:r>
          </a:p>
          <a:p>
            <a:pPr lvl="1"/>
            <a:r>
              <a:rPr lang="en-US" dirty="0"/>
              <a:t>Including wired and wireless communications</a:t>
            </a:r>
          </a:p>
          <a:p>
            <a:pPr lvl="1"/>
            <a:r>
              <a:rPr lang="en-US" dirty="0"/>
              <a:t>An alternative (or complement) to 5G URLLC</a:t>
            </a:r>
          </a:p>
          <a:p>
            <a:r>
              <a:rPr lang="en-US" dirty="0"/>
              <a:t>A set of vertical applications enabled by low latency</a:t>
            </a:r>
          </a:p>
          <a:p>
            <a:r>
              <a:rPr lang="en-US" dirty="0"/>
              <a:t>The challenges of reliable low latency in unlicensed spectrum.  </a:t>
            </a:r>
          </a:p>
          <a:p>
            <a:pPr lvl="1"/>
            <a:r>
              <a:rPr lang="en-US" dirty="0"/>
              <a:t>Adapting TSN’s “FRER” feature</a:t>
            </a:r>
          </a:p>
          <a:p>
            <a:pPr lvl="1"/>
            <a:r>
              <a:rPr lang="en-US" dirty="0"/>
              <a:t>Adapting 802 wireless to licensed spectrum?</a:t>
            </a:r>
          </a:p>
          <a:p>
            <a:pPr lvl="1"/>
            <a:r>
              <a:rPr lang="en-US" dirty="0"/>
              <a:t>Operating over multiple bands or channels?</a:t>
            </a:r>
          </a:p>
          <a:p>
            <a:r>
              <a:rPr lang="en-US" dirty="0"/>
              <a:t>Special cases for high data rates for immersive video</a:t>
            </a:r>
          </a:p>
          <a:p>
            <a:endParaRPr lang="en-US" dirty="0"/>
          </a:p>
          <a:p>
            <a:r>
              <a:rPr lang="en-US" dirty="0"/>
              <a:t>Latest Draft is </a:t>
            </a:r>
            <a:r>
              <a:rPr lang="en-US" dirty="0">
                <a:hlinkClick r:id="rId2"/>
              </a:rPr>
              <a:t>802.24-19-0003r8.  </a:t>
            </a:r>
            <a:endParaRPr lang="en-US" dirty="0"/>
          </a:p>
          <a:p>
            <a:endParaRPr lang="en-US" dirty="0"/>
          </a:p>
          <a:p>
            <a:endParaRPr lang="en-US" dirty="0"/>
          </a:p>
          <a:p>
            <a:endParaRPr lang="en-US" dirty="0"/>
          </a:p>
          <a:p>
            <a:endParaRPr lang="en-US" dirty="0"/>
          </a:p>
        </p:txBody>
      </p:sp>
      <p:sp>
        <p:nvSpPr>
          <p:cNvPr id="4" name="Footer Placeholder 3">
            <a:extLst>
              <a:ext uri="{FF2B5EF4-FFF2-40B4-BE49-F238E27FC236}">
                <a16:creationId xmlns:a16="http://schemas.microsoft.com/office/drawing/2014/main" id="{3543921C-5A9E-4DC6-A37F-41CCD028BB40}"/>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22EB8714-5E0B-4F8F-992B-5DCC1227A6C3}"/>
              </a:ext>
            </a:extLst>
          </p:cNvPr>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6</a:t>
            </a:fld>
            <a:endParaRPr lang="en-US" altLang="en-US"/>
          </a:p>
        </p:txBody>
      </p:sp>
    </p:spTree>
    <p:extLst>
      <p:ext uri="{BB962C8B-B14F-4D97-AF65-F5344CB8AC3E}">
        <p14:creationId xmlns:p14="http://schemas.microsoft.com/office/powerpoint/2010/main" val="5306394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62F315-F810-4D64-A691-A55E9D45772C}"/>
              </a:ext>
            </a:extLst>
          </p:cNvPr>
          <p:cNvSpPr>
            <a:spLocks noGrp="1"/>
          </p:cNvSpPr>
          <p:nvPr>
            <p:ph type="title"/>
          </p:nvPr>
        </p:nvSpPr>
        <p:spPr/>
        <p:txBody>
          <a:bodyPr/>
          <a:lstStyle/>
          <a:p>
            <a:r>
              <a:rPr lang="en-US" dirty="0"/>
              <a:t>Next Steps</a:t>
            </a:r>
          </a:p>
        </p:txBody>
      </p:sp>
      <p:sp>
        <p:nvSpPr>
          <p:cNvPr id="3" name="Content Placeholder 2">
            <a:extLst>
              <a:ext uri="{FF2B5EF4-FFF2-40B4-BE49-F238E27FC236}">
                <a16:creationId xmlns:a16="http://schemas.microsoft.com/office/drawing/2014/main" id="{D146FED7-F909-48D0-B0F1-1F32F3555FDE}"/>
              </a:ext>
            </a:extLst>
          </p:cNvPr>
          <p:cNvSpPr>
            <a:spLocks noGrp="1"/>
          </p:cNvSpPr>
          <p:nvPr>
            <p:ph idx="1"/>
          </p:nvPr>
        </p:nvSpPr>
        <p:spPr/>
        <p:txBody>
          <a:bodyPr>
            <a:normAutofit fontScale="92500" lnSpcReduction="10000"/>
          </a:bodyPr>
          <a:lstStyle/>
          <a:p>
            <a:r>
              <a:rPr lang="en-US" dirty="0"/>
              <a:t>Need volunteers to pare down AR/VR section to limit scope to Low Latency networking concepts. </a:t>
            </a:r>
          </a:p>
          <a:p>
            <a:endParaRPr lang="en-US" dirty="0"/>
          </a:p>
          <a:p>
            <a:r>
              <a:rPr lang="en-US" dirty="0"/>
              <a:t>Actions from March</a:t>
            </a:r>
          </a:p>
          <a:p>
            <a:pPr lvl="1"/>
            <a:r>
              <a:rPr lang="en-US" dirty="0"/>
              <a:t>Tim Godfrey will add section for grid protection update standards section for completed standards – upload as R10</a:t>
            </a:r>
          </a:p>
          <a:p>
            <a:pPr lvl="1"/>
            <a:r>
              <a:rPr lang="en-US" dirty="0"/>
              <a:t>Check on cyber security w.r.t low latency for Section 2</a:t>
            </a:r>
          </a:p>
          <a:p>
            <a:pPr lvl="1"/>
            <a:r>
              <a:rPr lang="en-US" dirty="0"/>
              <a:t>Leave “crisis management” topic open – remove if no interest</a:t>
            </a:r>
          </a:p>
          <a:p>
            <a:pPr lvl="1"/>
            <a:r>
              <a:rPr lang="en-US" dirty="0"/>
              <a:t>Need contribution for introduction and closing sections</a:t>
            </a:r>
          </a:p>
          <a:p>
            <a:pPr lvl="1"/>
            <a:endParaRPr lang="en-US" dirty="0"/>
          </a:p>
          <a:p>
            <a:pPr lvl="1"/>
            <a:endParaRPr lang="en-US" dirty="0"/>
          </a:p>
          <a:p>
            <a:pPr lvl="1"/>
            <a:endParaRPr lang="en-US" dirty="0"/>
          </a:p>
          <a:p>
            <a:pPr lvl="1"/>
            <a:endParaRPr lang="en-US" dirty="0"/>
          </a:p>
          <a:p>
            <a:endParaRPr lang="en-US" dirty="0"/>
          </a:p>
        </p:txBody>
      </p:sp>
      <p:sp>
        <p:nvSpPr>
          <p:cNvPr id="4" name="Footer Placeholder 3">
            <a:extLst>
              <a:ext uri="{FF2B5EF4-FFF2-40B4-BE49-F238E27FC236}">
                <a16:creationId xmlns:a16="http://schemas.microsoft.com/office/drawing/2014/main" id="{F342D73E-05D6-4960-93E8-46A865A33D72}"/>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5429D234-ABE2-4202-8EA6-6EEB2D0E1B57}"/>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7</a:t>
            </a:fld>
            <a:endParaRPr lang="en-US" altLang="en-US"/>
          </a:p>
        </p:txBody>
      </p:sp>
    </p:spTree>
    <p:extLst>
      <p:ext uri="{BB962C8B-B14F-4D97-AF65-F5344CB8AC3E}">
        <p14:creationId xmlns:p14="http://schemas.microsoft.com/office/powerpoint/2010/main" val="26831491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802.24.2 White Paper</a:t>
            </a:r>
          </a:p>
        </p:txBody>
      </p:sp>
      <p:sp>
        <p:nvSpPr>
          <p:cNvPr id="3" name="Content Placeholder 2"/>
          <p:cNvSpPr>
            <a:spLocks noGrp="1"/>
          </p:cNvSpPr>
          <p:nvPr>
            <p:ph idx="1"/>
          </p:nvPr>
        </p:nvSpPr>
        <p:spPr>
          <a:xfrm>
            <a:off x="1066800" y="1752600"/>
            <a:ext cx="10210800" cy="4343400"/>
          </a:xfrm>
        </p:spPr>
        <p:txBody>
          <a:bodyPr>
            <a:normAutofit fontScale="92500" lnSpcReduction="20000"/>
          </a:bodyPr>
          <a:lstStyle/>
          <a:p>
            <a:r>
              <a:rPr lang="en-US" dirty="0"/>
              <a:t>Status and development of IoT White paper</a:t>
            </a:r>
          </a:p>
          <a:p>
            <a:pPr lvl="1"/>
            <a:r>
              <a:rPr lang="en-US" dirty="0">
                <a:hlinkClick r:id="rId2"/>
              </a:rPr>
              <a:t>802.24-17-0036r3</a:t>
            </a:r>
            <a:endParaRPr lang="en-US" dirty="0"/>
          </a:p>
          <a:p>
            <a:pPr lvl="1"/>
            <a:r>
              <a:rPr lang="en-US" dirty="0"/>
              <a:t>Single Pair Ethernet and PODL </a:t>
            </a:r>
          </a:p>
          <a:p>
            <a:pPr lvl="1"/>
            <a:r>
              <a:rPr lang="en-US" dirty="0"/>
              <a:t>These will be included in the overall IoT White Paper</a:t>
            </a:r>
          </a:p>
          <a:p>
            <a:pPr lvl="1"/>
            <a:endParaRPr lang="en-US" dirty="0"/>
          </a:p>
          <a:p>
            <a:r>
              <a:rPr lang="en-US" dirty="0"/>
              <a:t>Update on P2413 and IEC topics (Ludwig)</a:t>
            </a:r>
          </a:p>
          <a:p>
            <a:pPr lvl="1"/>
            <a:r>
              <a:rPr lang="en-US" dirty="0"/>
              <a:t>We will continue to re-structure and advance with more wireless WG materials. </a:t>
            </a:r>
          </a:p>
          <a:p>
            <a:pPr lvl="1"/>
            <a:r>
              <a:rPr lang="en-US" dirty="0"/>
              <a:t>New PAR for 2413.1</a:t>
            </a:r>
          </a:p>
          <a:p>
            <a:pPr lvl="1"/>
            <a:r>
              <a:rPr lang="en-US" dirty="0"/>
              <a:t>New PAR 2413.2  Power Distribution IoT. </a:t>
            </a:r>
          </a:p>
          <a:p>
            <a:pPr lvl="1"/>
            <a:endParaRPr lang="en-US" dirty="0"/>
          </a:p>
        </p:txBody>
      </p:sp>
      <p:sp>
        <p:nvSpPr>
          <p:cNvPr id="4" name="Footer Placeholder 3"/>
          <p:cNvSpPr>
            <a:spLocks noGrp="1"/>
          </p:cNvSpPr>
          <p:nvPr>
            <p:ph type="ftr" sz="quarter" idx="11"/>
          </p:nvPr>
        </p:nvSpPr>
        <p:spPr>
          <a:xfrm>
            <a:off x="7315200" y="6475413"/>
            <a:ext cx="4165600" cy="184666"/>
          </a:xfrm>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8</a:t>
            </a:fld>
            <a:endParaRPr lang="en-US" altLang="en-US"/>
          </a:p>
        </p:txBody>
      </p:sp>
    </p:spTree>
    <p:extLst>
      <p:ext uri="{BB962C8B-B14F-4D97-AF65-F5344CB8AC3E}">
        <p14:creationId xmlns:p14="http://schemas.microsoft.com/office/powerpoint/2010/main" val="14517356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E7F1B7-3D33-442D-B5D3-777E6F16A6CB}"/>
              </a:ext>
            </a:extLst>
          </p:cNvPr>
          <p:cNvSpPr>
            <a:spLocks noGrp="1"/>
          </p:cNvSpPr>
          <p:nvPr>
            <p:ph type="title"/>
          </p:nvPr>
        </p:nvSpPr>
        <p:spPr/>
        <p:txBody>
          <a:bodyPr/>
          <a:lstStyle/>
          <a:p>
            <a:r>
              <a:rPr lang="en-US" dirty="0"/>
              <a:t>Next Steps to progress work in TG2 IoT</a:t>
            </a:r>
          </a:p>
        </p:txBody>
      </p:sp>
      <p:sp>
        <p:nvSpPr>
          <p:cNvPr id="3" name="Content Placeholder 2">
            <a:extLst>
              <a:ext uri="{FF2B5EF4-FFF2-40B4-BE49-F238E27FC236}">
                <a16:creationId xmlns:a16="http://schemas.microsoft.com/office/drawing/2014/main" id="{C0210C3B-E035-45EA-A195-255328F6C358}"/>
              </a:ext>
            </a:extLst>
          </p:cNvPr>
          <p:cNvSpPr>
            <a:spLocks noGrp="1"/>
          </p:cNvSpPr>
          <p:nvPr>
            <p:ph idx="1"/>
          </p:nvPr>
        </p:nvSpPr>
        <p:spPr/>
        <p:txBody>
          <a:bodyPr>
            <a:normAutofit fontScale="85000" lnSpcReduction="20000"/>
          </a:bodyPr>
          <a:lstStyle/>
          <a:p>
            <a:r>
              <a:rPr lang="en-US" dirty="0"/>
              <a:t>Discussion on plan and new activities for IoT task group and broader engagement</a:t>
            </a:r>
          </a:p>
          <a:p>
            <a:r>
              <a:rPr lang="en-US" dirty="0"/>
              <a:t>What are the IoT activities in IEEE 802?</a:t>
            </a:r>
          </a:p>
          <a:p>
            <a:pPr lvl="1"/>
            <a:r>
              <a:rPr lang="en-US" dirty="0"/>
              <a:t>802.15.4 – Wi-SUN is going after IoT in addition to Smart Grid</a:t>
            </a:r>
          </a:p>
          <a:p>
            <a:pPr lvl="1"/>
            <a:r>
              <a:rPr lang="en-US" dirty="0"/>
              <a:t>802.15.4w – LPWA another IoT focus</a:t>
            </a:r>
          </a:p>
          <a:p>
            <a:pPr lvl="1"/>
            <a:r>
              <a:rPr lang="en-US" dirty="0"/>
              <a:t>802.11ah (</a:t>
            </a:r>
            <a:r>
              <a:rPr lang="en-US" dirty="0" err="1"/>
              <a:t>Halow</a:t>
            </a:r>
            <a:r>
              <a:rPr lang="en-US" dirty="0"/>
              <a:t>), 802.11ba (WUR)</a:t>
            </a:r>
          </a:p>
          <a:p>
            <a:r>
              <a:rPr lang="en-US" dirty="0"/>
              <a:t>Can we find volunteers to contribute to IoT white paper?</a:t>
            </a:r>
          </a:p>
          <a:p>
            <a:pPr lvl="1"/>
            <a:r>
              <a:rPr lang="en-US" dirty="0"/>
              <a:t>Content from WFA HaLow white paper?</a:t>
            </a:r>
          </a:p>
          <a:p>
            <a:pPr lvl="1"/>
            <a:r>
              <a:rPr lang="en-US" dirty="0"/>
              <a:t>Consider co-chairs for 24.2 – someone from 802.11, someone from 802.15.4.  </a:t>
            </a:r>
          </a:p>
          <a:p>
            <a:pPr lvl="2"/>
            <a:r>
              <a:rPr lang="en-US" dirty="0"/>
              <a:t>Ben will check with 802.15.4</a:t>
            </a:r>
          </a:p>
        </p:txBody>
      </p:sp>
      <p:sp>
        <p:nvSpPr>
          <p:cNvPr id="4" name="Footer Placeholder 3">
            <a:extLst>
              <a:ext uri="{FF2B5EF4-FFF2-40B4-BE49-F238E27FC236}">
                <a16:creationId xmlns:a16="http://schemas.microsoft.com/office/drawing/2014/main" id="{4319C60E-93D7-40F3-970F-022FE91963A9}"/>
              </a:ext>
            </a:extLst>
          </p:cNvPr>
          <p:cNvSpPr>
            <a:spLocks noGrp="1"/>
          </p:cNvSpPr>
          <p:nvPr>
            <p:ph type="ftr" sz="quarter" idx="11"/>
          </p:nvPr>
        </p:nvSpPr>
        <p:spPr>
          <a:xfrm>
            <a:off x="7315200" y="6475413"/>
            <a:ext cx="4165600" cy="184666"/>
          </a:xfrm>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2335CB93-42E2-403B-9D03-68B8D89124BC}"/>
              </a:ext>
            </a:extLst>
          </p:cNvPr>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9</a:t>
            </a:fld>
            <a:endParaRPr lang="en-US" altLang="en-US"/>
          </a:p>
        </p:txBody>
      </p:sp>
    </p:spTree>
    <p:extLst>
      <p:ext uri="{BB962C8B-B14F-4D97-AF65-F5344CB8AC3E}">
        <p14:creationId xmlns:p14="http://schemas.microsoft.com/office/powerpoint/2010/main" val="2575436698"/>
      </p:ext>
    </p:extLst>
  </p:cSld>
  <p:clrMapOvr>
    <a:masterClrMapping/>
  </p:clrMapOvr>
</p:sld>
</file>

<file path=ppt/theme/theme1.xml><?xml version="1.0" encoding="utf-8"?>
<a:theme xmlns:a="http://schemas.openxmlformats.org/drawingml/2006/main" name="802-24-Theme1">
  <a:themeElements>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24-Theme1" id="{71AA4CE9-9702-411B-A30F-4CFFB88909A4}" vid="{122AA4A9-5C12-4562-9898-C2882640591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7785</TotalTime>
  <Words>1593</Words>
  <Application>Microsoft Office PowerPoint</Application>
  <PresentationFormat>Widescreen</PresentationFormat>
  <Paragraphs>199</Paragraphs>
  <Slides>15</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15</vt:i4>
      </vt:variant>
    </vt:vector>
  </HeadingPairs>
  <TitlesOfParts>
    <vt:vector size="18" baseType="lpstr">
      <vt:lpstr>Arial</vt:lpstr>
      <vt:lpstr>Times New Roman</vt:lpstr>
      <vt:lpstr>802-24-Theme1</vt:lpstr>
      <vt:lpstr>802.24 Vertical Applications TAG</vt:lpstr>
      <vt:lpstr>802.24 Overview</vt:lpstr>
      <vt:lpstr>Agenda</vt:lpstr>
      <vt:lpstr>Administration</vt:lpstr>
      <vt:lpstr>802.24 TAG</vt:lpstr>
      <vt:lpstr>“Low latency” White Paper</vt:lpstr>
      <vt:lpstr>Next Steps</vt:lpstr>
      <vt:lpstr>802.24.2 White Paper</vt:lpstr>
      <vt:lpstr>Next Steps to progress work in TG2 IoT</vt:lpstr>
      <vt:lpstr>"IEEE 802 Solutions for Vertical Applications"</vt:lpstr>
      <vt:lpstr>Discussion March 2021</vt:lpstr>
      <vt:lpstr>Vertical Applications – Industry Standards</vt:lpstr>
      <vt:lpstr>Tech Talk for 802.24 - April 14, 2021 9am ET</vt:lpstr>
      <vt:lpstr>Tech Talk Discussion</vt:lpstr>
      <vt:lpstr>802.24 TAG closing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802.24 Vertical Applications TAG</dc:title>
  <dc:creator>Godfrey, Tim</dc:creator>
  <cp:lastModifiedBy>Godfrey, Tim</cp:lastModifiedBy>
  <cp:revision>49</cp:revision>
  <dcterms:created xsi:type="dcterms:W3CDTF">2020-10-13T15:01:18Z</dcterms:created>
  <dcterms:modified xsi:type="dcterms:W3CDTF">2021-03-24T22:15:20Z</dcterms:modified>
</cp:coreProperties>
</file>