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26" r:id="rId21"/>
    <p:sldId id="527" r:id="rId22"/>
    <p:sldId id="528" r:id="rId23"/>
    <p:sldId id="524"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26"/>
            <p14:sldId id="527"/>
            <p14:sldId id="528"/>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23" d="100"/>
          <a:sy n="123" d="100"/>
        </p:scale>
        <p:origin x="126" y="19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858703856@epri.webex.com" TargetMode="External"/><Relationship Id="rId2" Type="http://schemas.openxmlformats.org/officeDocument/2006/relationships/hyperlink" Target="https://epri.webex.com/epri/j.php?MTID=ma9b45b25afbf24e416eb893afe42a9f0"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f53eca6708104048effd95b7176e3bb9" TargetMode="External"/><Relationship Id="rId4" Type="http://schemas.openxmlformats.org/officeDocument/2006/relationships/hyperlink" Target="https://epri.webex.com/epri/j.php?MTID=md3fefbe3f5247d7e766813abf937fc7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19,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endParaRPr lang="en-US" dirty="0"/>
          </a:p>
          <a:p>
            <a:r>
              <a:rPr lang="en-US" dirty="0"/>
              <a:t>Approve March TAG teleconference minutes</a:t>
            </a:r>
          </a:p>
          <a:p>
            <a:pPr lvl="1"/>
            <a:r>
              <a:rPr lang="en-US" dirty="0"/>
              <a:t>802.24-21-0007r0 </a:t>
            </a:r>
          </a:p>
          <a:p>
            <a:pPr lvl="1"/>
            <a:endParaRPr lang="en-US" dirty="0"/>
          </a:p>
          <a:p>
            <a:pPr lvl="1"/>
            <a:endParaRPr lang="en-US" dirty="0"/>
          </a:p>
          <a:p>
            <a:pPr lvl="2"/>
            <a:endParaRPr lang="en-US" dirty="0"/>
          </a:p>
          <a:p>
            <a:r>
              <a:rPr lang="en-US" dirty="0"/>
              <a:t>Poll – will you attend the 2021 November IEEE 802 Plenary in Vancouver, November 14-19.   (to be asked late August for Sept 7</a:t>
            </a:r>
            <a:r>
              <a:rPr lang="en-US" baseline="30000" dirty="0"/>
              <a:t>th</a:t>
            </a:r>
            <a:r>
              <a:rPr lang="en-US" dirty="0"/>
              <a:t>)</a:t>
            </a:r>
          </a:p>
          <a:p>
            <a:pPr lvl="1"/>
            <a:endParaRPr lang="en-US" dirty="0"/>
          </a:p>
          <a:p>
            <a:pPr lvl="1"/>
            <a:endParaRPr lang="en-US" dirty="0"/>
          </a:p>
          <a:p>
            <a:r>
              <a:rPr lang="en-US" dirty="0"/>
              <a:t>Action Items from May – </a:t>
            </a:r>
          </a:p>
          <a:p>
            <a:pPr lvl="1"/>
            <a:r>
              <a:rPr lang="en-US" dirty="0"/>
              <a:t>Coordinate meeting with 802.11 AANI and Max Riegel (completed)</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July 2021</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fontScale="77500" lnSpcReduction="20000"/>
          </a:bodyPr>
          <a:lstStyle/>
          <a:p>
            <a:pPr marL="457200" lvl="1" indent="0">
              <a:buNone/>
            </a:pPr>
            <a:endParaRPr lang="en-US" dirty="0"/>
          </a:p>
          <a:p>
            <a:r>
              <a:rPr lang="en-US" dirty="0"/>
              <a:t>Update from 802.18 – Jay Holcomb</a:t>
            </a:r>
          </a:p>
          <a:p>
            <a:endParaRPr lang="en-US" dirty="0"/>
          </a:p>
          <a:p>
            <a:r>
              <a:rPr lang="en-US" dirty="0"/>
              <a:t>July 2021 – FCC looking for non-federal space operations for shared operation (with coordination)</a:t>
            </a:r>
          </a:p>
          <a:p>
            <a:pPr lvl="1"/>
            <a:r>
              <a:rPr lang="en-US" dirty="0"/>
              <a:t>2025-2110 MHz</a:t>
            </a:r>
          </a:p>
          <a:p>
            <a:pPr lvl="1"/>
            <a:r>
              <a:rPr lang="en-US" dirty="0"/>
              <a:t>2200-2290 MHz</a:t>
            </a:r>
          </a:p>
          <a:p>
            <a:pPr lvl="1"/>
            <a:r>
              <a:rPr lang="en-US" dirty="0"/>
              <a:t>5650-5925 MHz</a:t>
            </a:r>
          </a:p>
          <a:p>
            <a:endParaRPr lang="en-US" dirty="0"/>
          </a:p>
          <a:p>
            <a:r>
              <a:rPr lang="en-US" dirty="0"/>
              <a:t>Opening 57-64 GHz for gesture radar. Would co-exist with 802.11ad/ay</a:t>
            </a:r>
          </a:p>
          <a:p>
            <a:endParaRPr lang="en-US" dirty="0"/>
          </a:p>
          <a:p>
            <a:r>
              <a:rPr lang="en-US" dirty="0"/>
              <a:t>Finding bands for wireless microphones – NPRM. </a:t>
            </a:r>
          </a:p>
          <a:p>
            <a:endParaRPr lang="en-US" dirty="0"/>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802.24-19-0003r10.</a:t>
            </a:r>
            <a:r>
              <a:rPr lang="en-US" dirty="0">
                <a:hlinkClick r:id="rId3"/>
              </a:rPr>
              <a:t>  </a:t>
            </a:r>
            <a:r>
              <a:rPr lang="en-US" dirty="0"/>
              <a:t>(May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7500" lnSpcReduction="20000"/>
          </a:bodyPr>
          <a:lstStyle/>
          <a:p>
            <a:r>
              <a:rPr lang="en-US" dirty="0"/>
              <a:t>Need volunteers to pare down AR/VR section to limit scope to Low Latency networking concepts. </a:t>
            </a:r>
          </a:p>
          <a:p>
            <a:endParaRPr lang="en-US" dirty="0"/>
          </a:p>
          <a:p>
            <a:r>
              <a:rPr lang="en-US" dirty="0"/>
              <a:t>Actions from March</a:t>
            </a:r>
          </a:p>
          <a:p>
            <a:pPr lvl="1"/>
            <a:r>
              <a:rPr lang="en-US" dirty="0"/>
              <a:t>Tim Godfrey added section for grid protection update standards section for completed standards – uploaded as R9</a:t>
            </a:r>
          </a:p>
          <a:p>
            <a:pPr lvl="1"/>
            <a:r>
              <a:rPr lang="en-US" dirty="0"/>
              <a:t>Check on cyber security w.r.t low latency for Section 2</a:t>
            </a:r>
          </a:p>
          <a:p>
            <a:pPr lvl="1"/>
            <a:r>
              <a:rPr lang="en-US" dirty="0"/>
              <a:t>Leave “crisis management” topic open – remove if no interest</a:t>
            </a:r>
          </a:p>
          <a:p>
            <a:pPr lvl="1"/>
            <a:r>
              <a:rPr lang="en-US" dirty="0"/>
              <a:t>Need contribution for introduction and closing sections</a:t>
            </a:r>
          </a:p>
          <a:p>
            <a:pPr lvl="1"/>
            <a:endParaRPr lang="en-US" dirty="0"/>
          </a:p>
          <a:p>
            <a:r>
              <a:rPr lang="en-US" dirty="0"/>
              <a:t>Discussion May Interim</a:t>
            </a:r>
          </a:p>
          <a:p>
            <a:pPr lvl="1"/>
            <a:r>
              <a:rPr lang="en-US" dirty="0"/>
              <a:t>Roadmap section at end:</a:t>
            </a:r>
          </a:p>
          <a:p>
            <a:pPr lvl="2"/>
            <a:r>
              <a:rPr lang="en-US" i="1" dirty="0"/>
              <a:t>Develop a roadmap for all 802 standards relevant to Low Latency</a:t>
            </a:r>
            <a:endParaRPr lang="en-US" dirty="0"/>
          </a:p>
          <a:p>
            <a:pPr lvl="3"/>
            <a:r>
              <a:rPr lang="en-US" i="1" dirty="0"/>
              <a:t>	802.11be</a:t>
            </a:r>
            <a:endParaRPr lang="en-US" dirty="0"/>
          </a:p>
          <a:p>
            <a:pPr lvl="3"/>
            <a:r>
              <a:rPr lang="en-US" i="1" dirty="0"/>
              <a:t>	802.15.14  UWB</a:t>
            </a:r>
            <a:endParaRPr lang="en-US" dirty="0"/>
          </a:p>
          <a:p>
            <a:pPr lvl="3"/>
            <a:r>
              <a:rPr lang="en-US" i="1" dirty="0"/>
              <a:t>	802.3 and 802.1 TSN</a:t>
            </a:r>
            <a:endParaRPr lang="en-US" dirty="0"/>
          </a:p>
          <a:p>
            <a:pPr lvl="3"/>
            <a:r>
              <a:rPr lang="en-US" i="1" dirty="0"/>
              <a:t>	802.15.16t</a:t>
            </a:r>
          </a:p>
          <a:p>
            <a:r>
              <a:rPr lang="en-US" dirty="0"/>
              <a:t>Alan will add cyber security </a:t>
            </a:r>
          </a:p>
          <a:p>
            <a:r>
              <a:rPr lang="en-US" dirty="0"/>
              <a:t>Ben will provide text on 802.15.14 UWB and 802.15.3. </a:t>
            </a:r>
          </a:p>
          <a:p>
            <a:r>
              <a:rPr lang="en-US" dirty="0"/>
              <a:t>July 2021 – accept revisions and upload clean copy with open items highlighted. </a:t>
            </a:r>
          </a:p>
          <a:p>
            <a:endParaRPr lang="en-US" dirty="0"/>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85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r>
              <a:rPr lang="en-US" dirty="0"/>
              <a:t>Consider co-chairs for 24.2 – someone from 802.11, someone from 802.15.4.  </a:t>
            </a:r>
          </a:p>
          <a:p>
            <a:pPr lvl="2"/>
            <a:r>
              <a:rPr lang="en-US" dirty="0"/>
              <a:t>Ben will check with 802.15.4</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75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highlight>
                  <a:srgbClr val="FFFF00"/>
                </a:highlight>
              </a:rPr>
              <a:t>Don’t try to compare to cellular </a:t>
            </a:r>
          </a:p>
          <a:p>
            <a:pPr lvl="1"/>
            <a:r>
              <a:rPr lang="en-US" dirty="0">
                <a:highlight>
                  <a:srgbClr val="FFFF00"/>
                </a:highlight>
              </a:rPr>
              <a:t>Focus on application requirements – expand the list of requirements at end of Section 2. Then answer the requirements with the information below. </a:t>
            </a:r>
          </a:p>
          <a:p>
            <a:pPr lvl="1"/>
            <a:r>
              <a:rPr lang="en-US" dirty="0">
                <a:highlight>
                  <a:srgbClr val="FFFF00"/>
                </a:highlight>
              </a:rPr>
              <a:t>Make it clearer –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55000" lnSpcReduction="20000"/>
          </a:bodyPr>
          <a:lstStyle/>
          <a:p>
            <a:r>
              <a:rPr lang="en-US" sz="5100" u="sng" dirty="0">
                <a:hlinkClick r:id="rId2"/>
              </a:rPr>
              <a:t>Join WebEx meeting</a:t>
            </a:r>
            <a:r>
              <a:rPr lang="en-US" sz="5100" dirty="0"/>
              <a:t>   </a:t>
            </a:r>
          </a:p>
          <a:p>
            <a:br>
              <a:rPr lang="en-US" dirty="0"/>
            </a:br>
            <a:r>
              <a:rPr lang="en-US" dirty="0" err="1"/>
              <a:t>Meeting</a:t>
            </a:r>
            <a:r>
              <a:rPr lang="en-US" dirty="0"/>
              <a:t> number: 185 870 3856  Meeting password: AKyMMKRP628    </a:t>
            </a:r>
            <a:br>
              <a:rPr lang="en-US" dirty="0"/>
            </a:br>
            <a:br>
              <a:rPr lang="en-US" dirty="0"/>
            </a:br>
            <a:r>
              <a:rPr lang="en-US" dirty="0"/>
              <a:t>Join from a video conferencing system or application</a:t>
            </a:r>
            <a:br>
              <a:rPr lang="en-US" dirty="0"/>
            </a:br>
            <a:r>
              <a:rPr lang="en-US" dirty="0"/>
              <a:t>Dial </a:t>
            </a:r>
            <a:r>
              <a:rPr lang="en-US" u="sng" dirty="0">
                <a:hlinkClick r:id="rId3"/>
              </a:rPr>
              <a:t>1858703856@epri.webex.com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185 870 3856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EF8A-854A-41D1-9E8D-DF16B83F9150}"/>
              </a:ext>
            </a:extLst>
          </p:cNvPr>
          <p:cNvSpPr>
            <a:spLocks noGrp="1"/>
          </p:cNvSpPr>
          <p:nvPr>
            <p:ph type="title"/>
          </p:nvPr>
        </p:nvSpPr>
        <p:spPr/>
        <p:txBody>
          <a:bodyPr/>
          <a:lstStyle/>
          <a:p>
            <a:r>
              <a:rPr lang="en-US" dirty="0"/>
              <a:t>Discussion May 2021</a:t>
            </a:r>
          </a:p>
        </p:txBody>
      </p:sp>
      <p:sp>
        <p:nvSpPr>
          <p:cNvPr id="3" name="Content Placeholder 2">
            <a:extLst>
              <a:ext uri="{FF2B5EF4-FFF2-40B4-BE49-F238E27FC236}">
                <a16:creationId xmlns:a16="http://schemas.microsoft.com/office/drawing/2014/main" id="{26097C62-1ED8-437F-A342-DAD7B1F60592}"/>
              </a:ext>
            </a:extLst>
          </p:cNvPr>
          <p:cNvSpPr>
            <a:spLocks noGrp="1"/>
          </p:cNvSpPr>
          <p:nvPr>
            <p:ph idx="1"/>
          </p:nvPr>
        </p:nvSpPr>
        <p:spPr/>
        <p:txBody>
          <a:bodyPr>
            <a:normAutofit fontScale="92500" lnSpcReduction="10000"/>
          </a:bodyPr>
          <a:lstStyle/>
          <a:p>
            <a:r>
              <a:rPr lang="en-US" dirty="0"/>
              <a:t>802.11 AANI is looking at “convergence” of IEEE 802 and 3GPP. </a:t>
            </a:r>
          </a:p>
          <a:p>
            <a:pPr lvl="1"/>
            <a:r>
              <a:rPr lang="en-US" dirty="0"/>
              <a:t>Contact Joe Levy to see if there is an opportunity for contribution or coordination</a:t>
            </a:r>
          </a:p>
          <a:p>
            <a:r>
              <a:rPr lang="en-US" dirty="0"/>
              <a:t>The 802 Solutions for Verticals could be a reason why 3GPP should care about IEEE 802. </a:t>
            </a:r>
          </a:p>
          <a:p>
            <a:pPr lvl="1"/>
            <a:endParaRPr lang="en-US" dirty="0"/>
          </a:p>
          <a:p>
            <a:r>
              <a:rPr lang="en-US" dirty="0"/>
              <a:t>Specifically invite Joe Levy to July session along with Max to progress this. </a:t>
            </a:r>
          </a:p>
          <a:p>
            <a:endParaRPr lang="en-US" dirty="0"/>
          </a:p>
        </p:txBody>
      </p:sp>
      <p:sp>
        <p:nvSpPr>
          <p:cNvPr id="4" name="Footer Placeholder 3">
            <a:extLst>
              <a:ext uri="{FF2B5EF4-FFF2-40B4-BE49-F238E27FC236}">
                <a16:creationId xmlns:a16="http://schemas.microsoft.com/office/drawing/2014/main" id="{833CB216-A0B5-4594-B144-AA771A77B6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8601E43-F035-4698-B9A7-D14E514FF0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93486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3D4E-DAE1-48B6-9989-30BDB5B2295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276399-6746-4588-9CF4-689A277F4FBC}"/>
              </a:ext>
            </a:extLst>
          </p:cNvPr>
          <p:cNvSpPr>
            <a:spLocks noGrp="1"/>
          </p:cNvSpPr>
          <p:nvPr>
            <p:ph idx="1"/>
          </p:nvPr>
        </p:nvSpPr>
        <p:spPr>
          <a:xfrm>
            <a:off x="914400" y="1752600"/>
            <a:ext cx="10363200" cy="4343400"/>
          </a:xfrm>
        </p:spPr>
        <p:txBody>
          <a:bodyPr>
            <a:normAutofit fontScale="40000" lnSpcReduction="20000"/>
          </a:bodyPr>
          <a:lstStyle/>
          <a:p>
            <a:r>
              <a:rPr lang="en-US" dirty="0"/>
              <a:t>Presentation of 24-21-0009-00-0000-802-11-aani-sc-status-for-802-24 by Joseph Levy</a:t>
            </a:r>
          </a:p>
          <a:p>
            <a:endParaRPr lang="en-US" dirty="0"/>
          </a:p>
          <a:p>
            <a:r>
              <a:rPr lang="en-US" dirty="0"/>
              <a:t>Review 11-21-0865-AANI-draft-reply-ls-from-802-11-to-wba-regarding-the-wba-5g-wi-fi-ran-convergence-paper</a:t>
            </a:r>
          </a:p>
          <a:p>
            <a:pPr lvl="1"/>
            <a:r>
              <a:rPr lang="en-US" dirty="0"/>
              <a:t>Appeals to operators, but also many verticals – many implementations that address market needs. </a:t>
            </a:r>
          </a:p>
          <a:p>
            <a:pPr lvl="1"/>
            <a:r>
              <a:rPr lang="en-US" dirty="0"/>
              <a:t>Improved latency of 802.11be will make it more attractive to verticals.    Top-down management style of 3GPP doesn’t play well in unlicensed band with uncontrolled interference. </a:t>
            </a:r>
          </a:p>
          <a:p>
            <a:pPr lvl="1"/>
            <a:r>
              <a:rPr lang="en-US" dirty="0"/>
              <a:t>Would 802.11 in licensed spectrum be an advantage for the verticals with high QoS and high reliability requirements?  Last time was 802.11y, which didn’t have much success.  </a:t>
            </a:r>
          </a:p>
          <a:p>
            <a:pPr lvl="1"/>
            <a:r>
              <a:rPr lang="en-US" dirty="0"/>
              <a:t>802.11 waveforms could be used in any spectrum, in theory. Rules would allow it. For example 28 GHz was proposed. </a:t>
            </a:r>
          </a:p>
          <a:p>
            <a:r>
              <a:rPr lang="en-US" dirty="0"/>
              <a:t>Uptake of LTE-U has been small compared to Wi-Fi. </a:t>
            </a:r>
          </a:p>
          <a:p>
            <a:endParaRPr lang="en-US" dirty="0"/>
          </a:p>
          <a:p>
            <a:r>
              <a:rPr lang="en-US" dirty="0"/>
              <a:t>Availability of advanced QoS in 802.11 is the big change (similar to what 802.3 already has).  Relates to response to WBA that 802.11 is not only a best effort technology. </a:t>
            </a:r>
          </a:p>
          <a:p>
            <a:pPr lvl="1"/>
            <a:r>
              <a:rPr lang="en-US" dirty="0"/>
              <a:t>WBA issues revolve around QoS and QoS management. They have a very 3GPP-centric view – differing from how 802 network specify the same things.  Many things are not specified in 802.11 all because of Layer 2 limit. </a:t>
            </a:r>
          </a:p>
          <a:p>
            <a:pPr lvl="1"/>
            <a:r>
              <a:rPr lang="en-US" dirty="0"/>
              <a:t>WBA liaison may be co-addressed to Wi-Fi Alliance, who could address higher layers. </a:t>
            </a:r>
          </a:p>
          <a:p>
            <a:endParaRPr lang="en-US" dirty="0"/>
          </a:p>
          <a:p>
            <a:r>
              <a:rPr lang="en-US" dirty="0"/>
              <a:t>Given that some vertical applications have QoS and reliability requirements even higher than voice and video, can those use cases be addressed?   Maybe, but it depends on controlling the RF environment – if the spectrum is unusably congested, no QoS will be sufficient. </a:t>
            </a:r>
          </a:p>
          <a:p>
            <a:endParaRPr lang="en-US" dirty="0"/>
          </a:p>
          <a:p>
            <a:r>
              <a:rPr lang="en-US" dirty="0"/>
              <a:t>Updated comments in WP draft  updated version to upload: 24-19-0017-06-0000-ieee-802-solutions-for-vertical-applications</a:t>
            </a:r>
          </a:p>
          <a:p>
            <a:endParaRPr lang="en-US" dirty="0"/>
          </a:p>
        </p:txBody>
      </p:sp>
      <p:sp>
        <p:nvSpPr>
          <p:cNvPr id="4" name="Footer Placeholder 3">
            <a:extLst>
              <a:ext uri="{FF2B5EF4-FFF2-40B4-BE49-F238E27FC236}">
                <a16:creationId xmlns:a16="http://schemas.microsoft.com/office/drawing/2014/main" id="{382F76F5-E8ED-4504-A4DC-003D14A41FA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2B0F48E-DACF-4F5B-AD3B-4E7BB684957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2378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92500" lnSpcReduction="20000"/>
          </a:bodyPr>
          <a:lstStyle/>
          <a:p>
            <a:r>
              <a:rPr lang="en-US" dirty="0"/>
              <a:t>Joseph will extract key features from referenced documents. 11-20-13r15+</a:t>
            </a:r>
          </a:p>
          <a:p>
            <a:r>
              <a:rPr lang="en-US" dirty="0"/>
              <a:t>Identifying the relevant scope of vertical application from the technical report on Wi-Fi RAN convergence.</a:t>
            </a:r>
          </a:p>
          <a:p>
            <a:r>
              <a:rPr lang="en-US" dirty="0"/>
              <a:t>By September a solidified liaison statement may or may not be ready for return to WBA. It will show what we can expect from the response.  </a:t>
            </a:r>
          </a:p>
          <a:p>
            <a:pPr lvl="1"/>
            <a:r>
              <a:rPr lang="en-US" dirty="0"/>
              <a:t>A further request could be made to 802.11 if needed. </a:t>
            </a:r>
          </a:p>
          <a:p>
            <a:r>
              <a:rPr lang="en-US" dirty="0"/>
              <a:t>Plan 802.24 Sept meeting late in session, so this info could be known. Schedule after AANI in Sept. </a:t>
            </a:r>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a:t>
            </a:r>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IETF: Reliable and Available Wireless – keep tabs on this.</a:t>
            </a:r>
          </a:p>
          <a:p>
            <a:endParaRPr lang="en-US" dirty="0"/>
          </a:p>
          <a:p>
            <a:r>
              <a:rPr lang="en-US" dirty="0"/>
              <a:t>Other topics to consider for 2022</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transitioning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20000"/>
          </a:bodyPr>
          <a:lstStyle/>
          <a:p>
            <a:r>
              <a:rPr lang="en-US" dirty="0"/>
              <a:t>Action Items</a:t>
            </a:r>
          </a:p>
          <a:p>
            <a:pPr lvl="1"/>
            <a:r>
              <a:rPr lang="en-US" dirty="0"/>
              <a:t>Follow up on AANI and WBA response w.r.t "IEEE 802 Solutions for Vertical Applications“ white paper</a:t>
            </a:r>
          </a:p>
          <a:p>
            <a:pPr lvl="1"/>
            <a:endParaRPr lang="en-US" dirty="0"/>
          </a:p>
          <a:p>
            <a:r>
              <a:rPr lang="en-US" dirty="0"/>
              <a:t>Any New Business?</a:t>
            </a:r>
          </a:p>
          <a:p>
            <a:pPr lvl="1"/>
            <a:endParaRPr lang="en-US" dirty="0"/>
          </a:p>
          <a:p>
            <a:r>
              <a:rPr lang="en-US" dirty="0"/>
              <a:t>Next Meeting</a:t>
            </a:r>
          </a:p>
          <a:p>
            <a:pPr lvl="1"/>
            <a:r>
              <a:rPr lang="en-US" dirty="0"/>
              <a:t>Teleconference during September electronic interim</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3090</Words>
  <Application>Microsoft Office PowerPoint</Application>
  <PresentationFormat>Widescreen</PresentationFormat>
  <Paragraphs>320</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Discussion May 2021</vt:lpstr>
      <vt:lpstr>Discussion</vt:lpstr>
      <vt:lpstr>Next steps for "IEEE 802 Solutions for Vertical Applications“ White Paper </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74</cp:revision>
  <dcterms:created xsi:type="dcterms:W3CDTF">2020-10-13T15:01:18Z</dcterms:created>
  <dcterms:modified xsi:type="dcterms:W3CDTF">2021-07-19T21:27:34Z</dcterms:modified>
</cp:coreProperties>
</file>