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68" r:id="rId5"/>
    <p:sldId id="2013" r:id="rId6"/>
    <p:sldId id="2018" r:id="rId7"/>
    <p:sldId id="2014" r:id="rId8"/>
    <p:sldId id="2019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277"/>
    <a:srgbClr val="658D1B"/>
    <a:srgbClr val="75BD1C"/>
    <a:srgbClr val="0066A1"/>
    <a:srgbClr val="004578"/>
    <a:srgbClr val="CC0033"/>
    <a:srgbClr val="007452"/>
    <a:srgbClr val="EE7422"/>
    <a:srgbClr val="843380"/>
    <a:srgbClr val="6C10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25"/>
    <p:restoredTop sz="77557" autoAdjust="0"/>
  </p:normalViewPr>
  <p:slideViewPr>
    <p:cSldViewPr snapToGrid="0" snapToObjects="1">
      <p:cViewPr varScale="1">
        <p:scale>
          <a:sx n="133" d="100"/>
          <a:sy n="133" d="100"/>
        </p:scale>
        <p:origin x="120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39" d="100"/>
          <a:sy n="139" d="100"/>
        </p:scale>
        <p:origin x="5496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21D6AE-66C3-AF41-B51C-A46017F81A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BE8A59-2964-2546-BBDF-F34090D88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4EAFB-B641-E849-8FE7-3A230DD72114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6C77E2-1EFD-AE4F-B656-D3CB550042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CCF70F-415E-4C46-9A55-13D34EC6C3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28C2B-CFA7-E34A-988A-599AB938E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82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36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7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range of applications that the TAG is addressing:</a:t>
            </a:r>
          </a:p>
          <a:p>
            <a:endParaRPr lang="en-US" dirty="0"/>
          </a:p>
          <a:p>
            <a:r>
              <a:rPr lang="en-US" dirty="0"/>
              <a:t>How does the tag work?  </a:t>
            </a:r>
          </a:p>
          <a:p>
            <a:endParaRPr lang="en-US" dirty="0"/>
          </a:p>
          <a:p>
            <a:r>
              <a:rPr lang="en-US" dirty="0"/>
              <a:t>Reaching out to WGs and bring in experts.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38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91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53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gif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68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shutterstock_123800800_GREEN_368.png">
            <a:extLst>
              <a:ext uri="{FF2B5EF4-FFF2-40B4-BE49-F238E27FC236}">
                <a16:creationId xmlns:a16="http://schemas.microsoft.com/office/drawing/2014/main" id="{6C338820-D3FA-6D4A-94D4-D56BF5D59C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0" r="1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75BD1C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/>
            </a:pPr>
            <a:r>
              <a:rPr lang="en-US" dirty="0">
                <a:effectLst/>
              </a:rPr>
              <a:t>Subtitle here — Delete this slide and use the next slide shown if you would like to edit the cover slide imagery.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500" y="4298205"/>
            <a:ext cx="912799" cy="50946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1D72372-CDC5-114F-AD5B-CD3EA809D6B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0"/>
            <a:ext cx="9143986" cy="51167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52B3998-B65E-F94E-A0B7-7C96CBE870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 flipV="1">
            <a:off x="7" y="4631822"/>
            <a:ext cx="9143986" cy="5116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8235CF-F17E-F440-9604-9D4BC82C5A3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56115"/>
            <a:ext cx="1828800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72E15C-302D-DF4F-9FA7-9247A98080C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828800" y="656115"/>
            <a:ext cx="1828800" cy="1828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02FD71-B245-9947-9AAB-1F58C1C4CC5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57600" y="656115"/>
            <a:ext cx="1828800" cy="1828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EA8C12-4057-C542-93D4-F6F53C3F103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486400" y="656115"/>
            <a:ext cx="1828800" cy="182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1D4447-0975-2543-84FD-737973FAB9D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315200" y="656115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>
            <a:lvl1pPr>
              <a:defRPr>
                <a:solidFill>
                  <a:srgbClr val="75BD1C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1375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85779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75BD1C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1" y="1369219"/>
            <a:ext cx="3019523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6" y="1369219"/>
            <a:ext cx="4725775" cy="2844404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>
            <a:lvl1pPr>
              <a:defRPr>
                <a:solidFill>
                  <a:srgbClr val="75BD1C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91613"/>
            <a:ext cx="3886200" cy="62201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369219"/>
            <a:ext cx="3886200" cy="2222393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>
            <a:lvl1pPr>
              <a:defRPr>
                <a:solidFill>
                  <a:srgbClr val="75BD1C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128100"/>
            <a:ext cx="7886700" cy="1604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75888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3733015"/>
            <a:ext cx="7886700" cy="497168"/>
          </a:xfrm>
        </p:spPr>
        <p:txBody>
          <a:bodyPr>
            <a:normAutofit/>
          </a:bodyPr>
          <a:lstStyle>
            <a:lvl1pPr marL="0" indent="0">
              <a:buNone/>
              <a:defRPr sz="1500" b="1" i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>
            <a:lvl1pPr>
              <a:defRPr>
                <a:solidFill>
                  <a:srgbClr val="75BD1C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3004794"/>
            <a:ext cx="3886200" cy="1208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1556426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3004793"/>
            <a:ext cx="3886200" cy="1208829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>
            <a:lvl1pPr>
              <a:defRPr>
                <a:solidFill>
                  <a:srgbClr val="75BD1C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8"/>
            <a:ext cx="4970872" cy="21658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35051"/>
            <a:ext cx="4970872" cy="678571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3" y="1369219"/>
            <a:ext cx="2802707" cy="2844404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368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utterstock_123800800_GREEN_368.png">
            <a:extLst>
              <a:ext uri="{FF2B5EF4-FFF2-40B4-BE49-F238E27FC236}">
                <a16:creationId xmlns:a16="http://schemas.microsoft.com/office/drawing/2014/main" id="{398C72A7-2931-BA42-ADF5-5C94B5F25D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0" r="1"/>
          <a:stretch/>
        </p:blipFill>
        <p:spPr>
          <a:xfrm>
            <a:off x="-1" y="9523"/>
            <a:ext cx="9144001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010BDD-A320-EA47-8E8C-F26696CCFB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" y="0"/>
            <a:ext cx="9143986" cy="5116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829E09-0AC7-C348-A146-F34F493B1E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 flipV="1">
            <a:off x="7" y="4631822"/>
            <a:ext cx="9143986" cy="511678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BA2620-05E1-B341-AB9A-0BDD1E06D3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554213"/>
            <a:ext cx="904875" cy="2642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24DB69-FA1F-474F-81BD-15B43F3AB01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80393" y="178044"/>
            <a:ext cx="6383214" cy="478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72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36922"/>
            <a:ext cx="8572500" cy="54864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754380"/>
            <a:ext cx="8572500" cy="40462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16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36922"/>
            <a:ext cx="8572500" cy="54864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754380"/>
            <a:ext cx="8572500" cy="36347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FAA409-EC2B-4245-BB55-6C0CC85D75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3844" y="4457700"/>
            <a:ext cx="8572500" cy="41148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21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467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Editable Imagery 368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shutterstock_123800800_GREEN_368.png">
            <a:extLst>
              <a:ext uri="{FF2B5EF4-FFF2-40B4-BE49-F238E27FC236}">
                <a16:creationId xmlns:a16="http://schemas.microsoft.com/office/drawing/2014/main" id="{6C338820-D3FA-6D4A-94D4-D56BF5D59C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0" r="1"/>
          <a:stretch/>
        </p:blipFill>
        <p:spPr>
          <a:xfrm>
            <a:off x="-1" y="1"/>
            <a:ext cx="9144001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75BD1C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500" y="4298205"/>
            <a:ext cx="912799" cy="509469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EC0097D-5F65-7645-A2BB-015056BB7ED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652463"/>
            <a:ext cx="1828800" cy="1828800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2C259DA1-93DC-574F-861E-628F6AC00D0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657600" y="652463"/>
            <a:ext cx="1828800" cy="1828800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003A422B-25BA-C842-827B-4326025CE40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486400" y="652463"/>
            <a:ext cx="1828800" cy="1828800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2A4746B-00E8-BB49-8136-B20C952F6CE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5200" y="652463"/>
            <a:ext cx="1828800" cy="1828800"/>
          </a:xfr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71D72372-CDC5-114F-AD5B-CD3EA809D6B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" y="0"/>
            <a:ext cx="9143986" cy="51167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52B3998-B65E-F94E-A0B7-7C96CBE8703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flipH="1" flipV="1">
            <a:off x="7" y="4631822"/>
            <a:ext cx="9143986" cy="511678"/>
          </a:xfrm>
          <a:prstGeom prst="rect">
            <a:avLst/>
          </a:prstGeom>
        </p:spPr>
      </p:pic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61F2E1AB-3350-C44E-A040-52CB35DF2B9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828800" y="652463"/>
            <a:ext cx="1828800" cy="1828800"/>
          </a:xfr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547697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368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utterstock_123800800_GREEN_368.png">
            <a:extLst>
              <a:ext uri="{FF2B5EF4-FFF2-40B4-BE49-F238E27FC236}">
                <a16:creationId xmlns:a16="http://schemas.microsoft.com/office/drawing/2014/main" id="{398C72A7-2931-BA42-ADF5-5C94B5F25D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0" r="1"/>
          <a:stretch/>
        </p:blipFill>
        <p:spPr>
          <a:xfrm>
            <a:off x="-1" y="1"/>
            <a:ext cx="9144001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010BDD-A320-EA47-8E8C-F26696CCFB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" y="0"/>
            <a:ext cx="9143986" cy="5116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829E09-0AC7-C348-A146-F34F493B1E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 flipV="1">
            <a:off x="7" y="4631822"/>
            <a:ext cx="9143986" cy="5116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>
                <a:solidFill>
                  <a:srgbClr val="75BD1C"/>
                </a:solidFill>
              </a:defRPr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BA2620-05E1-B341-AB9A-0BDD1E06D3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554213"/>
            <a:ext cx="904875" cy="26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7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75BD1C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2957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75BD1C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75BD1C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2844563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75BD1C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44601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69219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>
            <a:lvl1pPr>
              <a:defRPr>
                <a:solidFill>
                  <a:srgbClr val="75BD1C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128102"/>
            <a:ext cx="3886200" cy="20856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>
            <a:lvl1pPr>
              <a:defRPr>
                <a:solidFill>
                  <a:srgbClr val="75BD1C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361923"/>
            <a:ext cx="3886200" cy="285169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128101"/>
            <a:ext cx="3886200" cy="20855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6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385321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554213"/>
            <a:ext cx="904875" cy="2642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E478475-AE14-4B46-8296-D5861B598855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0" y="0"/>
            <a:ext cx="9143986" cy="5116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CDE4C00-AD3D-C74A-B448-1B3B2873C2BE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 flipH="1" flipV="1">
            <a:off x="7" y="4638352"/>
            <a:ext cx="9143986" cy="51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63" r:id="rId3"/>
    <p:sldLayoutId id="2147483662" r:id="rId4"/>
    <p:sldLayoutId id="2147483675" r:id="rId5"/>
    <p:sldLayoutId id="2147483664" r:id="rId6"/>
    <p:sldLayoutId id="2147483674" r:id="rId7"/>
    <p:sldLayoutId id="2147483665" r:id="rId8"/>
    <p:sldLayoutId id="2147483676" r:id="rId9"/>
    <p:sldLayoutId id="2147483677" r:id="rId10"/>
    <p:sldLayoutId id="2147483678" r:id="rId11"/>
    <p:sldLayoutId id="2147483679" r:id="rId12"/>
    <p:sldLayoutId id="2147483667" r:id="rId13"/>
    <p:sldLayoutId id="2147483680" r:id="rId14"/>
    <p:sldLayoutId id="2147483682" r:id="rId15"/>
    <p:sldLayoutId id="2147483681" r:id="rId16"/>
    <p:sldLayoutId id="2147483685" r:id="rId17"/>
    <p:sldLayoutId id="2147483686" r:id="rId18"/>
    <p:sldLayoutId id="2147483687" r:id="rId1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>
          <a:solidFill>
            <a:srgbClr val="75BD1C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6A1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9B30C3-C847-6847-AA61-25FBEB4D544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25883C7-C6E2-BE46-98A7-C23AD78B41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3387443"/>
            <a:ext cx="8414359" cy="522983"/>
          </a:xfrm>
        </p:spPr>
        <p:txBody>
          <a:bodyPr>
            <a:normAutofit fontScale="90000"/>
          </a:bodyPr>
          <a:lstStyle/>
          <a:p>
            <a:r>
              <a:rPr lang="en-US" dirty="0"/>
              <a:t>802 Next Gen Coordination/Brainstorm Workshop</a:t>
            </a:r>
            <a:br>
              <a:rPr lang="en-US" dirty="0"/>
            </a:br>
            <a:r>
              <a:rPr lang="en-US" dirty="0"/>
              <a:t>Vertical Applications TAG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7D440080-9C3B-A74F-8BF0-1A010C9888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979482"/>
            <a:ext cx="7772400" cy="956810"/>
          </a:xfrm>
        </p:spPr>
        <p:txBody>
          <a:bodyPr>
            <a:normAutofit/>
          </a:bodyPr>
          <a:lstStyle/>
          <a:p>
            <a:r>
              <a:rPr lang="en-US" dirty="0"/>
              <a:t>Tim Godfrey</a:t>
            </a:r>
          </a:p>
          <a:p>
            <a:r>
              <a:rPr lang="en-US" dirty="0"/>
              <a:t>802.24 Chair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174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3D14ED27-40BF-4004-8E72-70DB5307DA00}"/>
              </a:ext>
            </a:extLst>
          </p:cNvPr>
          <p:cNvSpPr/>
          <p:nvPr/>
        </p:nvSpPr>
        <p:spPr>
          <a:xfrm>
            <a:off x="2525486" y="732003"/>
            <a:ext cx="6439504" cy="484632"/>
          </a:xfrm>
          <a:prstGeom prst="homePlate">
            <a:avLst/>
          </a:prstGeom>
          <a:solidFill>
            <a:srgbClr val="0172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Vertical Applications TAG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307894-584A-4E7F-8E64-07697D6F5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802.24 Vertical Applications TAG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6EB359-380D-4A40-9869-12990BD66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296240"/>
            <a:ext cx="8572500" cy="1162487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/>
              <a:t>“A vertical market is a market in which vendors offer goods and services specific to an industry, trade, profession, or other group of customers with specialized needs. </a:t>
            </a:r>
          </a:p>
          <a:p>
            <a:r>
              <a:rPr lang="en-US" i="1" dirty="0"/>
              <a:t>A horizontal market is a market in which a product or service meets a need of a wide range of buyers across different sectors of an economy”</a:t>
            </a:r>
            <a:r>
              <a:rPr lang="en-US" dirty="0"/>
              <a:t>. ---Wikipedia</a:t>
            </a:r>
          </a:p>
          <a:p>
            <a:r>
              <a:rPr lang="en-US" dirty="0"/>
              <a:t>Related to IEEE 802 Local and Metropolitan Area networking standards – Connectivity for Verticals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831FBF4-634F-4FE4-A002-F7C430C02E67}"/>
              </a:ext>
            </a:extLst>
          </p:cNvPr>
          <p:cNvSpPr/>
          <p:nvPr/>
        </p:nvSpPr>
        <p:spPr bwMode="auto">
          <a:xfrm>
            <a:off x="53220" y="2819596"/>
            <a:ext cx="5903321" cy="2069976"/>
          </a:xfrm>
          <a:prstGeom prst="ellipse">
            <a:avLst/>
          </a:prstGeom>
          <a:noFill/>
          <a:ln w="38100" cap="flat" cmpd="sng" algn="ctr">
            <a:solidFill>
              <a:srgbClr val="23959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0" fontAlgn="base" hangingPunct="0">
              <a:spcAft>
                <a:spcPct val="0"/>
              </a:spcAft>
            </a:pPr>
            <a:endParaRPr lang="en-US" sz="135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9BE2185-3D90-49AD-BBD5-CED23717FE58}"/>
              </a:ext>
            </a:extLst>
          </p:cNvPr>
          <p:cNvSpPr/>
          <p:nvPr/>
        </p:nvSpPr>
        <p:spPr bwMode="auto">
          <a:xfrm>
            <a:off x="3035507" y="2819595"/>
            <a:ext cx="6055273" cy="1979400"/>
          </a:xfrm>
          <a:prstGeom prst="ellipse">
            <a:avLst/>
          </a:prstGeom>
          <a:noFill/>
          <a:ln w="38100" cap="flat" cmpd="sng" algn="ctr">
            <a:solidFill>
              <a:srgbClr val="23959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0" fontAlgn="base" hangingPunct="0">
              <a:spcAft>
                <a:spcPct val="0"/>
              </a:spcAft>
            </a:pPr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DAC7A5-7365-41B2-9DD0-A4F926E6EB3A}"/>
              </a:ext>
            </a:extLst>
          </p:cNvPr>
          <p:cNvSpPr txBox="1"/>
          <p:nvPr/>
        </p:nvSpPr>
        <p:spPr>
          <a:xfrm>
            <a:off x="781664" y="3444250"/>
            <a:ext cx="2199000" cy="9925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Home networks</a:t>
            </a:r>
          </a:p>
          <a:p>
            <a:r>
              <a:rPr lang="en-US" sz="1500" dirty="0"/>
              <a:t>Enterprise networks</a:t>
            </a:r>
          </a:p>
          <a:p>
            <a:r>
              <a:rPr lang="en-US" sz="1500" dirty="0"/>
              <a:t>Internet Service Providers</a:t>
            </a:r>
          </a:p>
          <a:p>
            <a:endParaRPr lang="en-US" sz="13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466F20-A6EB-4688-A5C1-05705223DC67}"/>
              </a:ext>
            </a:extLst>
          </p:cNvPr>
          <p:cNvSpPr txBox="1"/>
          <p:nvPr/>
        </p:nvSpPr>
        <p:spPr>
          <a:xfrm>
            <a:off x="6011384" y="3204495"/>
            <a:ext cx="2470292" cy="168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SCADA (water, gas, electric)</a:t>
            </a:r>
          </a:p>
          <a:p>
            <a:r>
              <a:rPr lang="en-US" sz="1500" dirty="0"/>
              <a:t>Factory Automation</a:t>
            </a:r>
          </a:p>
          <a:p>
            <a:r>
              <a:rPr lang="en-US" sz="1500" dirty="0"/>
              <a:t>Smart Metering</a:t>
            </a:r>
          </a:p>
          <a:p>
            <a:r>
              <a:rPr lang="en-US" sz="1500" dirty="0"/>
              <a:t>Rail – positive train control</a:t>
            </a:r>
          </a:p>
          <a:p>
            <a:r>
              <a:rPr lang="en-US" sz="1500" dirty="0"/>
              <a:t>Distributed Energy Resources</a:t>
            </a:r>
          </a:p>
          <a:p>
            <a:endParaRPr lang="en-US" sz="1500" dirty="0"/>
          </a:p>
          <a:p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0A2F77-710F-433E-9820-478ADBB166BF}"/>
              </a:ext>
            </a:extLst>
          </p:cNvPr>
          <p:cNvSpPr txBox="1"/>
          <p:nvPr/>
        </p:nvSpPr>
        <p:spPr>
          <a:xfrm>
            <a:off x="3485191" y="3449611"/>
            <a:ext cx="2344488" cy="9925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Smart City</a:t>
            </a:r>
            <a:br>
              <a:rPr lang="en-US" sz="1500" dirty="0"/>
            </a:br>
            <a:r>
              <a:rPr lang="en-US" sz="1500" dirty="0"/>
              <a:t>Private Field Area Networks</a:t>
            </a:r>
          </a:p>
          <a:p>
            <a:r>
              <a:rPr lang="en-US" sz="1500" dirty="0"/>
              <a:t>Private Fiber Networks</a:t>
            </a:r>
          </a:p>
          <a:p>
            <a:endParaRPr lang="en-US" sz="135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FB25C84-2284-4978-AD16-4CD87B11AAD5}"/>
              </a:ext>
            </a:extLst>
          </p:cNvPr>
          <p:cNvSpPr txBox="1">
            <a:spLocks/>
          </p:cNvSpPr>
          <p:nvPr/>
        </p:nvSpPr>
        <p:spPr>
          <a:xfrm>
            <a:off x="274320" y="2373016"/>
            <a:ext cx="8572500" cy="411480"/>
          </a:xfrm>
          <a:prstGeom prst="rect">
            <a:avLst/>
          </a:prstGeom>
          <a:solidFill>
            <a:srgbClr val="017277"/>
          </a:solidFill>
        </p:spPr>
        <p:txBody>
          <a:bodyPr/>
          <a:lstStyle>
            <a:lvl1pPr marL="231775" indent="-23177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738" indent="-2794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855663" indent="-2238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3pPr>
            <a:lvl4pPr marL="1262063" indent="-2889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1538288" indent="-2254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5pPr>
            <a:lvl6pPr marL="19446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6pPr>
            <a:lvl7pPr marL="24018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7pPr>
            <a:lvl8pPr marL="28590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8pPr>
            <a:lvl9pPr marL="33162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kern="0" dirty="0">
                <a:solidFill>
                  <a:schemeClr val="bg1"/>
                </a:solidFill>
              </a:rPr>
              <a:t>Horizontal                             					Vertical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9E68983E-0C8B-4E7D-B604-89A22F7676BC}"/>
              </a:ext>
            </a:extLst>
          </p:cNvPr>
          <p:cNvSpPr/>
          <p:nvPr/>
        </p:nvSpPr>
        <p:spPr>
          <a:xfrm>
            <a:off x="347389" y="724748"/>
            <a:ext cx="2178097" cy="484632"/>
          </a:xfrm>
          <a:prstGeom prst="homePlate">
            <a:avLst/>
          </a:prstGeom>
          <a:solidFill>
            <a:srgbClr val="0172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Smart Grid TAG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023AD07A-1D02-404B-8B5C-BD1501831683}"/>
              </a:ext>
            </a:extLst>
          </p:cNvPr>
          <p:cNvSpPr/>
          <p:nvPr/>
        </p:nvSpPr>
        <p:spPr>
          <a:xfrm>
            <a:off x="2525487" y="732003"/>
            <a:ext cx="3217332" cy="250943"/>
          </a:xfrm>
          <a:prstGeom prst="homePlate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TG24.1 Smart Grid Task Group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B2B393A1-C8FC-4576-934F-26874413020D}"/>
              </a:ext>
            </a:extLst>
          </p:cNvPr>
          <p:cNvSpPr/>
          <p:nvPr/>
        </p:nvSpPr>
        <p:spPr>
          <a:xfrm>
            <a:off x="2525487" y="967065"/>
            <a:ext cx="3217331" cy="242316"/>
          </a:xfrm>
          <a:prstGeom prst="homePlate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TG24.2 IoT Task Group</a:t>
            </a:r>
          </a:p>
        </p:txBody>
      </p:sp>
    </p:spTree>
    <p:extLst>
      <p:ext uri="{BB962C8B-B14F-4D97-AF65-F5344CB8AC3E}">
        <p14:creationId xmlns:p14="http://schemas.microsoft.com/office/powerpoint/2010/main" val="2250801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loud 18">
            <a:extLst>
              <a:ext uri="{FF2B5EF4-FFF2-40B4-BE49-F238E27FC236}">
                <a16:creationId xmlns:a16="http://schemas.microsoft.com/office/drawing/2014/main" id="{BB2ED3EA-4F04-4F7F-9EEB-471011EF1741}"/>
              </a:ext>
            </a:extLst>
          </p:cNvPr>
          <p:cNvSpPr/>
          <p:nvPr/>
        </p:nvSpPr>
        <p:spPr bwMode="auto">
          <a:xfrm>
            <a:off x="1067414" y="1117993"/>
            <a:ext cx="3644696" cy="1150256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350" dirty="0"/>
              <a:t>In Plant IT/OT networks</a:t>
            </a:r>
            <a:br>
              <a:rPr lang="en-US" sz="1350" dirty="0"/>
            </a:br>
            <a:r>
              <a:rPr lang="en-US" sz="1350" dirty="0"/>
              <a:t>Industrial Automation</a:t>
            </a:r>
          </a:p>
          <a:p>
            <a:r>
              <a:rPr lang="en-US" sz="1350" dirty="0"/>
              <a:t>In-vehicle networks</a:t>
            </a: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3A2351E0-FC11-40F6-8B1A-EF7E4A97D302}"/>
              </a:ext>
            </a:extLst>
          </p:cNvPr>
          <p:cNvSpPr/>
          <p:nvPr/>
        </p:nvSpPr>
        <p:spPr bwMode="auto">
          <a:xfrm>
            <a:off x="4629150" y="1133221"/>
            <a:ext cx="4217194" cy="1307936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350" dirty="0"/>
              <a:t>Private Wide Area Networks</a:t>
            </a:r>
            <a:br>
              <a:rPr lang="en-US" sz="1350" dirty="0"/>
            </a:br>
            <a:r>
              <a:rPr lang="en-US" sz="1350" dirty="0"/>
              <a:t> SCADA, Sensors, Control, Monitoring, Voice, Workforce data, drone video</a:t>
            </a:r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29731805-E88F-477A-A844-895FF420056A}"/>
              </a:ext>
            </a:extLst>
          </p:cNvPr>
          <p:cNvSpPr/>
          <p:nvPr/>
        </p:nvSpPr>
        <p:spPr bwMode="auto">
          <a:xfrm>
            <a:off x="4572001" y="2670328"/>
            <a:ext cx="3972846" cy="1307936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350" dirty="0"/>
              <a:t>Transportation, energy production,</a:t>
            </a:r>
          </a:p>
          <a:p>
            <a:r>
              <a:rPr lang="en-US" sz="1350" dirty="0"/>
              <a:t>drone control</a:t>
            </a:r>
          </a:p>
          <a:p>
            <a:r>
              <a:rPr lang="en-US" sz="1350" dirty="0"/>
              <a:t>IoT Sensors</a:t>
            </a:r>
          </a:p>
          <a:p>
            <a:r>
              <a:rPr lang="en-US" sz="1350" dirty="0"/>
              <a:t>Smart City</a:t>
            </a: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1208C0A6-CF0F-4A38-B288-FDB814DFD032}"/>
              </a:ext>
            </a:extLst>
          </p:cNvPr>
          <p:cNvSpPr/>
          <p:nvPr/>
        </p:nvSpPr>
        <p:spPr bwMode="auto">
          <a:xfrm>
            <a:off x="812506" y="2707283"/>
            <a:ext cx="3899604" cy="1348338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350" dirty="0"/>
              <a:t>In Plant IoT, Sensors</a:t>
            </a:r>
          </a:p>
          <a:p>
            <a:r>
              <a:rPr lang="en-US" sz="1350" dirty="0"/>
              <a:t>Environmental Controls, Energy conservation</a:t>
            </a: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5C597681-388E-4929-A10F-B52BF359FBB2}"/>
              </a:ext>
            </a:extLst>
          </p:cNvPr>
          <p:cNvSpPr/>
          <p:nvPr/>
        </p:nvSpPr>
        <p:spPr bwMode="auto">
          <a:xfrm>
            <a:off x="1869915" y="891302"/>
            <a:ext cx="7037362" cy="303593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350" dirty="0"/>
              <a:t>            AR/VR/XR,                    telepresence, remote operation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D8DA4B-EE9C-47A2-B342-F3985B315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Connectivity for Verticals: Rate vs Range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EA8E0F-15C6-4AC8-B3F1-7275AD090DF9}"/>
              </a:ext>
            </a:extLst>
          </p:cNvPr>
          <p:cNvSpPr txBox="1"/>
          <p:nvPr/>
        </p:nvSpPr>
        <p:spPr>
          <a:xfrm>
            <a:off x="436921" y="2397850"/>
            <a:ext cx="9453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Body Area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E7675D-A2A8-4570-9EF0-713E4CB15E0B}"/>
              </a:ext>
            </a:extLst>
          </p:cNvPr>
          <p:cNvSpPr txBox="1"/>
          <p:nvPr/>
        </p:nvSpPr>
        <p:spPr>
          <a:xfrm>
            <a:off x="1730040" y="2397850"/>
            <a:ext cx="101271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Home Area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D18791-EB25-4F36-B678-7FC2FF5965F3}"/>
              </a:ext>
            </a:extLst>
          </p:cNvPr>
          <p:cNvSpPr txBox="1"/>
          <p:nvPr/>
        </p:nvSpPr>
        <p:spPr>
          <a:xfrm>
            <a:off x="5215398" y="2397850"/>
            <a:ext cx="1610634" cy="300082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350" dirty="0"/>
              <a:t>Neighborhood Area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C7BBBB-D22D-40CE-9B7E-E3EC423291DA}"/>
              </a:ext>
            </a:extLst>
          </p:cNvPr>
          <p:cNvSpPr txBox="1"/>
          <p:nvPr/>
        </p:nvSpPr>
        <p:spPr>
          <a:xfrm>
            <a:off x="7316178" y="2397850"/>
            <a:ext cx="9614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Wide Area </a:t>
            </a:r>
          </a:p>
        </p:txBody>
      </p:sp>
      <p:sp>
        <p:nvSpPr>
          <p:cNvPr id="10" name="Arrow: Up-Down 9">
            <a:extLst>
              <a:ext uri="{FF2B5EF4-FFF2-40B4-BE49-F238E27FC236}">
                <a16:creationId xmlns:a16="http://schemas.microsoft.com/office/drawing/2014/main" id="{8998EC89-5270-4482-AC09-704292C5313F}"/>
              </a:ext>
            </a:extLst>
          </p:cNvPr>
          <p:cNvSpPr/>
          <p:nvPr/>
        </p:nvSpPr>
        <p:spPr bwMode="auto">
          <a:xfrm>
            <a:off x="4223049" y="754380"/>
            <a:ext cx="801038" cy="3634740"/>
          </a:xfrm>
          <a:prstGeom prst="upDownArrow">
            <a:avLst>
              <a:gd name="adj1" fmla="val 53477"/>
              <a:gd name="adj2" fmla="val 23345"/>
            </a:avLst>
          </a:prstGeom>
          <a:solidFill>
            <a:schemeClr val="bg1">
              <a:alpha val="8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0" fontAlgn="base" hangingPunct="0">
              <a:spcAft>
                <a:spcPct val="0"/>
              </a:spcAft>
            </a:pPr>
            <a:endParaRPr lang="en-US" sz="13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CA19B2-C1EF-4BB1-87EC-43B12170AE8D}"/>
              </a:ext>
            </a:extLst>
          </p:cNvPr>
          <p:cNvSpPr txBox="1"/>
          <p:nvPr/>
        </p:nvSpPr>
        <p:spPr>
          <a:xfrm>
            <a:off x="4358473" y="1117993"/>
            <a:ext cx="5429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Gbps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E6F171-9264-4870-B347-CF5206E3FA10}"/>
              </a:ext>
            </a:extLst>
          </p:cNvPr>
          <p:cNvSpPr txBox="1"/>
          <p:nvPr/>
        </p:nvSpPr>
        <p:spPr>
          <a:xfrm>
            <a:off x="4320001" y="1884025"/>
            <a:ext cx="5813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Mbps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A7002D-94E0-4E99-92B4-A2F2C1240E32}"/>
              </a:ext>
            </a:extLst>
          </p:cNvPr>
          <p:cNvSpPr txBox="1"/>
          <p:nvPr/>
        </p:nvSpPr>
        <p:spPr>
          <a:xfrm>
            <a:off x="4359349" y="2951152"/>
            <a:ext cx="52367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Kbps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ADE0F6-98D2-492E-8943-CD5219D1B124}"/>
              </a:ext>
            </a:extLst>
          </p:cNvPr>
          <p:cNvSpPr txBox="1"/>
          <p:nvPr/>
        </p:nvSpPr>
        <p:spPr>
          <a:xfrm>
            <a:off x="4425882" y="3748507"/>
            <a:ext cx="43390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bps</a:t>
            </a:r>
          </a:p>
        </p:txBody>
      </p:sp>
      <p:sp>
        <p:nvSpPr>
          <p:cNvPr id="5" name="Arrow: Left-Right 4">
            <a:extLst>
              <a:ext uri="{FF2B5EF4-FFF2-40B4-BE49-F238E27FC236}">
                <a16:creationId xmlns:a16="http://schemas.microsoft.com/office/drawing/2014/main" id="{DC4FEDE5-1E54-4559-B15A-97536318512A}"/>
              </a:ext>
            </a:extLst>
          </p:cNvPr>
          <p:cNvSpPr/>
          <p:nvPr/>
        </p:nvSpPr>
        <p:spPr bwMode="auto">
          <a:xfrm>
            <a:off x="138267" y="2333933"/>
            <a:ext cx="8843501" cy="411480"/>
          </a:xfrm>
          <a:prstGeom prst="left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0" fontAlgn="base" hangingPunct="0">
              <a:spcAft>
                <a:spcPct val="0"/>
              </a:spcAft>
            </a:pPr>
            <a:endParaRPr lang="en-US" sz="13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1FBE71-8615-41B4-B0B9-DAE9FC911DBB}"/>
              </a:ext>
            </a:extLst>
          </p:cNvPr>
          <p:cNvSpPr txBox="1"/>
          <p:nvPr/>
        </p:nvSpPr>
        <p:spPr>
          <a:xfrm>
            <a:off x="3389074" y="2402730"/>
            <a:ext cx="116018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Building Area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FE19673-FC4A-468B-A295-0860ABEF47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Vertical Application Spaces</a:t>
            </a:r>
          </a:p>
        </p:txBody>
      </p:sp>
    </p:spTree>
    <p:extLst>
      <p:ext uri="{BB962C8B-B14F-4D97-AF65-F5344CB8AC3E}">
        <p14:creationId xmlns:p14="http://schemas.microsoft.com/office/powerpoint/2010/main" val="4215360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Left-Right 4">
            <a:extLst>
              <a:ext uri="{FF2B5EF4-FFF2-40B4-BE49-F238E27FC236}">
                <a16:creationId xmlns:a16="http://schemas.microsoft.com/office/drawing/2014/main" id="{DC4FEDE5-1E54-4559-B15A-97536318512A}"/>
              </a:ext>
            </a:extLst>
          </p:cNvPr>
          <p:cNvSpPr/>
          <p:nvPr/>
        </p:nvSpPr>
        <p:spPr bwMode="auto">
          <a:xfrm>
            <a:off x="138267" y="2333933"/>
            <a:ext cx="8843501" cy="411480"/>
          </a:xfrm>
          <a:prstGeom prst="left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0" fontAlgn="base" hangingPunct="0">
              <a:spcAft>
                <a:spcPct val="0"/>
              </a:spcAft>
            </a:pPr>
            <a:endParaRPr lang="en-US" sz="1350" dirty="0"/>
          </a:p>
        </p:txBody>
      </p:sp>
      <p:sp>
        <p:nvSpPr>
          <p:cNvPr id="30" name="Rounded Rectangle 40">
            <a:extLst>
              <a:ext uri="{FF2B5EF4-FFF2-40B4-BE49-F238E27FC236}">
                <a16:creationId xmlns:a16="http://schemas.microsoft.com/office/drawing/2014/main" id="{8FC5DBC0-1168-4860-88F1-30F2AB995DA9}"/>
              </a:ext>
            </a:extLst>
          </p:cNvPr>
          <p:cNvSpPr/>
          <p:nvPr/>
        </p:nvSpPr>
        <p:spPr bwMode="auto">
          <a:xfrm>
            <a:off x="8036028" y="2243417"/>
            <a:ext cx="1020535" cy="114952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Aft>
                <a:spcPct val="0"/>
              </a:spcAft>
            </a:pPr>
            <a:endParaRPr lang="en-US" sz="825" dirty="0">
              <a:solidFill>
                <a:srgbClr val="000000"/>
              </a:solidFill>
              <a:latin typeface="Arial" charset="0"/>
            </a:endParaRPr>
          </a:p>
          <a:p>
            <a:pPr defTabSz="685800" eaLnBrk="0" fontAlgn="base" hangingPunct="0">
              <a:spcAft>
                <a:spcPct val="0"/>
              </a:spcAft>
            </a:pPr>
            <a:endParaRPr lang="en-US" sz="825" dirty="0"/>
          </a:p>
          <a:p>
            <a:pPr defTabSz="685800" eaLnBrk="0" fontAlgn="base" hangingPunct="0">
              <a:spcAft>
                <a:spcPct val="0"/>
              </a:spcAft>
            </a:pPr>
            <a:endParaRPr lang="en-US" sz="825" dirty="0">
              <a:solidFill>
                <a:srgbClr val="000000"/>
              </a:solidFill>
              <a:latin typeface="Arial" charset="0"/>
            </a:endParaRPr>
          </a:p>
          <a:p>
            <a:pPr defTabSz="685800" eaLnBrk="0" fontAlgn="base" hangingPunct="0">
              <a:spcAft>
                <a:spcPct val="0"/>
              </a:spcAft>
            </a:pPr>
            <a:r>
              <a:rPr lang="en-US" sz="825" dirty="0">
                <a:solidFill>
                  <a:srgbClr val="000000"/>
                </a:solidFill>
                <a:latin typeface="Arial" charset="0"/>
              </a:rPr>
              <a:t>802.16s</a:t>
            </a:r>
          </a:p>
          <a:p>
            <a:pPr defTabSz="685800" eaLnBrk="0" fontAlgn="base" hangingPunct="0">
              <a:spcAft>
                <a:spcPct val="0"/>
              </a:spcAft>
            </a:pPr>
            <a:r>
              <a:rPr lang="en-US" sz="825" dirty="0">
                <a:solidFill>
                  <a:srgbClr val="000000"/>
                </a:solidFill>
                <a:latin typeface="Arial" charset="0"/>
              </a:rPr>
              <a:t>802.15.16t</a:t>
            </a:r>
          </a:p>
          <a:p>
            <a:pPr defTabSz="685800" eaLnBrk="0" fontAlgn="base" hangingPunct="0">
              <a:spcAft>
                <a:spcPct val="0"/>
              </a:spcAft>
            </a:pPr>
            <a:r>
              <a:rPr lang="en-US" sz="825" dirty="0">
                <a:solidFill>
                  <a:srgbClr val="000000"/>
                </a:solidFill>
                <a:latin typeface="Arial" charset="0"/>
              </a:rPr>
              <a:t>Licensed Narrowband</a:t>
            </a:r>
          </a:p>
        </p:txBody>
      </p:sp>
      <p:sp>
        <p:nvSpPr>
          <p:cNvPr id="20" name="Rounded Rectangle 23">
            <a:extLst>
              <a:ext uri="{FF2B5EF4-FFF2-40B4-BE49-F238E27FC236}">
                <a16:creationId xmlns:a16="http://schemas.microsoft.com/office/drawing/2014/main" id="{79922920-2F7F-4CF2-9E88-1A3B0058A83F}"/>
              </a:ext>
            </a:extLst>
          </p:cNvPr>
          <p:cNvSpPr/>
          <p:nvPr/>
        </p:nvSpPr>
        <p:spPr bwMode="auto">
          <a:xfrm>
            <a:off x="1249926" y="2243984"/>
            <a:ext cx="2932444" cy="914015"/>
          </a:xfrm>
          <a:prstGeom prst="round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Aft>
                <a:spcPct val="0"/>
              </a:spcAft>
            </a:pPr>
            <a:r>
              <a:rPr lang="en-US" sz="825" dirty="0">
                <a:solidFill>
                  <a:srgbClr val="000000"/>
                </a:solidFill>
                <a:latin typeface="Arial" charset="0"/>
              </a:rPr>
              <a:t>802.15.4 2.4 GHz</a:t>
            </a:r>
          </a:p>
        </p:txBody>
      </p:sp>
      <p:sp>
        <p:nvSpPr>
          <p:cNvPr id="34" name="Arrow: Up-Down 33">
            <a:extLst>
              <a:ext uri="{FF2B5EF4-FFF2-40B4-BE49-F238E27FC236}">
                <a16:creationId xmlns:a16="http://schemas.microsoft.com/office/drawing/2014/main" id="{E13F4DB8-46F9-40E6-9F80-9550E4B3140C}"/>
              </a:ext>
            </a:extLst>
          </p:cNvPr>
          <p:cNvSpPr/>
          <p:nvPr/>
        </p:nvSpPr>
        <p:spPr bwMode="auto">
          <a:xfrm>
            <a:off x="4223049" y="754380"/>
            <a:ext cx="801038" cy="3634740"/>
          </a:xfrm>
          <a:prstGeom prst="upDownArrow">
            <a:avLst>
              <a:gd name="adj1" fmla="val 53477"/>
              <a:gd name="adj2" fmla="val 23345"/>
            </a:avLst>
          </a:prstGeom>
          <a:solidFill>
            <a:schemeClr val="bg1">
              <a:alpha val="8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0" fontAlgn="base" hangingPunct="0">
              <a:spcAft>
                <a:spcPct val="0"/>
              </a:spcAft>
            </a:pPr>
            <a:endParaRPr lang="en-US" sz="1350" dirty="0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54B80B20-72B6-4681-A51E-AE2CFF34D20E}"/>
              </a:ext>
            </a:extLst>
          </p:cNvPr>
          <p:cNvSpPr/>
          <p:nvPr/>
        </p:nvSpPr>
        <p:spPr bwMode="auto">
          <a:xfrm>
            <a:off x="4745294" y="1496605"/>
            <a:ext cx="1482212" cy="276998"/>
          </a:xfrm>
          <a:prstGeom prst="rightArrow">
            <a:avLst/>
          </a:prstGeom>
          <a:solidFill>
            <a:srgbClr val="BAFEF6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0" numCol="1" rtlCol="0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900" dirty="0"/>
              <a:t>Wi-Fi mesh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08A7390-2ADB-4496-9E39-22369EEB305C}"/>
              </a:ext>
            </a:extLst>
          </p:cNvPr>
          <p:cNvSpPr/>
          <p:nvPr/>
        </p:nvSpPr>
        <p:spPr bwMode="auto">
          <a:xfrm>
            <a:off x="4502744" y="547534"/>
            <a:ext cx="4302044" cy="3827207"/>
          </a:xfrm>
          <a:custGeom>
            <a:avLst/>
            <a:gdLst>
              <a:gd name="connsiteX0" fmla="*/ 526094 w 8588299"/>
              <a:gd name="connsiteY0" fmla="*/ 0 h 5291666"/>
              <a:gd name="connsiteX1" fmla="*/ 791565 w 8588299"/>
              <a:gd name="connsiteY1" fmla="*/ 951271 h 5291666"/>
              <a:gd name="connsiteX2" fmla="*/ 8055146 w 8588299"/>
              <a:gd name="connsiteY2" fmla="*/ 4992329 h 5291666"/>
              <a:gd name="connsiteX3" fmla="*/ 8040397 w 8588299"/>
              <a:gd name="connsiteY3" fmla="*/ 4992329 h 5291666"/>
              <a:gd name="connsiteX0" fmla="*/ 295908 w 8358113"/>
              <a:gd name="connsiteY0" fmla="*/ 0 h 5291666"/>
              <a:gd name="connsiteX1" fmla="*/ 561379 w 8358113"/>
              <a:gd name="connsiteY1" fmla="*/ 951271 h 5291666"/>
              <a:gd name="connsiteX2" fmla="*/ 7824960 w 8358113"/>
              <a:gd name="connsiteY2" fmla="*/ 4992329 h 5291666"/>
              <a:gd name="connsiteX3" fmla="*/ 7810211 w 8358113"/>
              <a:gd name="connsiteY3" fmla="*/ 4992329 h 5291666"/>
              <a:gd name="connsiteX0" fmla="*/ 0 w 8062205"/>
              <a:gd name="connsiteY0" fmla="*/ 0 h 5291666"/>
              <a:gd name="connsiteX1" fmla="*/ 2698955 w 8062205"/>
              <a:gd name="connsiteY1" fmla="*/ 2809567 h 5291666"/>
              <a:gd name="connsiteX2" fmla="*/ 7529052 w 8062205"/>
              <a:gd name="connsiteY2" fmla="*/ 4992329 h 5291666"/>
              <a:gd name="connsiteX3" fmla="*/ 7514303 w 8062205"/>
              <a:gd name="connsiteY3" fmla="*/ 4992329 h 5291666"/>
              <a:gd name="connsiteX0" fmla="*/ 0 w 6948701"/>
              <a:gd name="connsiteY0" fmla="*/ 0 h 5225298"/>
              <a:gd name="connsiteX1" fmla="*/ 1585451 w 6948701"/>
              <a:gd name="connsiteY1" fmla="*/ 2743199 h 5225298"/>
              <a:gd name="connsiteX2" fmla="*/ 6415548 w 6948701"/>
              <a:gd name="connsiteY2" fmla="*/ 4925961 h 5225298"/>
              <a:gd name="connsiteX3" fmla="*/ 6400799 w 6948701"/>
              <a:gd name="connsiteY3" fmla="*/ 4925961 h 5225298"/>
              <a:gd name="connsiteX0" fmla="*/ 0 w 6908543"/>
              <a:gd name="connsiteY0" fmla="*/ 0 h 5141054"/>
              <a:gd name="connsiteX1" fmla="*/ 1585451 w 6908543"/>
              <a:gd name="connsiteY1" fmla="*/ 2743199 h 5141054"/>
              <a:gd name="connsiteX2" fmla="*/ 6415548 w 6908543"/>
              <a:gd name="connsiteY2" fmla="*/ 4925961 h 5141054"/>
              <a:gd name="connsiteX3" fmla="*/ 6231193 w 6908543"/>
              <a:gd name="connsiteY3" fmla="*/ 4476136 h 5141054"/>
              <a:gd name="connsiteX0" fmla="*/ 0 w 6231193"/>
              <a:gd name="connsiteY0" fmla="*/ 0 h 4476136"/>
              <a:gd name="connsiteX1" fmla="*/ 1585451 w 6231193"/>
              <a:gd name="connsiteY1" fmla="*/ 2743199 h 4476136"/>
              <a:gd name="connsiteX2" fmla="*/ 6231193 w 6231193"/>
              <a:gd name="connsiteY2" fmla="*/ 4476136 h 4476136"/>
              <a:gd name="connsiteX0" fmla="*/ 0 w 6400800"/>
              <a:gd name="connsiteY0" fmla="*/ 0 h 4911213"/>
              <a:gd name="connsiteX1" fmla="*/ 1585451 w 6400800"/>
              <a:gd name="connsiteY1" fmla="*/ 2743199 h 4911213"/>
              <a:gd name="connsiteX2" fmla="*/ 6400800 w 6400800"/>
              <a:gd name="connsiteY2" fmla="*/ 4911213 h 4911213"/>
              <a:gd name="connsiteX0" fmla="*/ 0 w 6400800"/>
              <a:gd name="connsiteY0" fmla="*/ 0 h 4911213"/>
              <a:gd name="connsiteX1" fmla="*/ 1873044 w 6400800"/>
              <a:gd name="connsiteY1" fmla="*/ 3259393 h 4911213"/>
              <a:gd name="connsiteX2" fmla="*/ 6400800 w 6400800"/>
              <a:gd name="connsiteY2" fmla="*/ 4911213 h 4911213"/>
              <a:gd name="connsiteX0" fmla="*/ 0 w 5331542"/>
              <a:gd name="connsiteY0" fmla="*/ 0 h 4837471"/>
              <a:gd name="connsiteX1" fmla="*/ 803786 w 5331542"/>
              <a:gd name="connsiteY1" fmla="*/ 3185651 h 4837471"/>
              <a:gd name="connsiteX2" fmla="*/ 5331542 w 5331542"/>
              <a:gd name="connsiteY2" fmla="*/ 4837471 h 4837471"/>
              <a:gd name="connsiteX0" fmla="*/ 0 w 5331542"/>
              <a:gd name="connsiteY0" fmla="*/ 0 h 4837471"/>
              <a:gd name="connsiteX1" fmla="*/ 803786 w 5331542"/>
              <a:gd name="connsiteY1" fmla="*/ 3185651 h 4837471"/>
              <a:gd name="connsiteX2" fmla="*/ 5331542 w 5331542"/>
              <a:gd name="connsiteY2" fmla="*/ 4837471 h 4837471"/>
              <a:gd name="connsiteX0" fmla="*/ 0 w 5331542"/>
              <a:gd name="connsiteY0" fmla="*/ 0 h 4837471"/>
              <a:gd name="connsiteX1" fmla="*/ 1659193 w 5331542"/>
              <a:gd name="connsiteY1" fmla="*/ 3075038 h 4837471"/>
              <a:gd name="connsiteX2" fmla="*/ 5331542 w 5331542"/>
              <a:gd name="connsiteY2" fmla="*/ 4837471 h 4837471"/>
              <a:gd name="connsiteX0" fmla="*/ 0 w 6422923"/>
              <a:gd name="connsiteY0" fmla="*/ 0 h 5102942"/>
              <a:gd name="connsiteX1" fmla="*/ 2750574 w 6422923"/>
              <a:gd name="connsiteY1" fmla="*/ 3340509 h 5102942"/>
              <a:gd name="connsiteX2" fmla="*/ 6422923 w 6422923"/>
              <a:gd name="connsiteY2" fmla="*/ 5102942 h 5102942"/>
              <a:gd name="connsiteX0" fmla="*/ 0 w 6422923"/>
              <a:gd name="connsiteY0" fmla="*/ 0 h 5102942"/>
              <a:gd name="connsiteX1" fmla="*/ 2750574 w 6422923"/>
              <a:gd name="connsiteY1" fmla="*/ 3340509 h 5102942"/>
              <a:gd name="connsiteX2" fmla="*/ 6422923 w 6422923"/>
              <a:gd name="connsiteY2" fmla="*/ 5102942 h 5102942"/>
              <a:gd name="connsiteX0" fmla="*/ 0 w 6422923"/>
              <a:gd name="connsiteY0" fmla="*/ 0 h 5102942"/>
              <a:gd name="connsiteX1" fmla="*/ 3097161 w 6422923"/>
              <a:gd name="connsiteY1" fmla="*/ 3193025 h 5102942"/>
              <a:gd name="connsiteX2" fmla="*/ 6422923 w 6422923"/>
              <a:gd name="connsiteY2" fmla="*/ 5102942 h 510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22923" h="5102942">
                <a:moveTo>
                  <a:pt x="0" y="0"/>
                </a:moveTo>
                <a:cubicBezTo>
                  <a:pt x="250107" y="900266"/>
                  <a:pt x="2026674" y="2342535"/>
                  <a:pt x="3097161" y="3193025"/>
                </a:cubicBezTo>
                <a:cubicBezTo>
                  <a:pt x="4167648" y="4043515"/>
                  <a:pt x="5455060" y="4741914"/>
                  <a:pt x="6422923" y="5102942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164306" indent="-164306" algn="ctr" defTabSz="6858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D8DA4B-EE9C-47A2-B342-F3985B315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Connectivity for Verticals: Rate vs Range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EA8E0F-15C6-4AC8-B3F1-7275AD090DF9}"/>
              </a:ext>
            </a:extLst>
          </p:cNvPr>
          <p:cNvSpPr txBox="1"/>
          <p:nvPr/>
        </p:nvSpPr>
        <p:spPr>
          <a:xfrm>
            <a:off x="436921" y="2397850"/>
            <a:ext cx="9453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Body Area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E7675D-A2A8-4570-9EF0-713E4CB15E0B}"/>
              </a:ext>
            </a:extLst>
          </p:cNvPr>
          <p:cNvSpPr txBox="1"/>
          <p:nvPr/>
        </p:nvSpPr>
        <p:spPr>
          <a:xfrm>
            <a:off x="1730040" y="2397850"/>
            <a:ext cx="101271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Home Area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D18791-EB25-4F36-B678-7FC2FF5965F3}"/>
              </a:ext>
            </a:extLst>
          </p:cNvPr>
          <p:cNvSpPr txBox="1"/>
          <p:nvPr/>
        </p:nvSpPr>
        <p:spPr>
          <a:xfrm>
            <a:off x="5215398" y="2397850"/>
            <a:ext cx="16106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Neighborhood Area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C7BBBB-D22D-40CE-9B7E-E3EC423291DA}"/>
              </a:ext>
            </a:extLst>
          </p:cNvPr>
          <p:cNvSpPr txBox="1"/>
          <p:nvPr/>
        </p:nvSpPr>
        <p:spPr>
          <a:xfrm>
            <a:off x="7316178" y="2397850"/>
            <a:ext cx="9614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Wide Area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CA19B2-C1EF-4BB1-87EC-43B12170AE8D}"/>
              </a:ext>
            </a:extLst>
          </p:cNvPr>
          <p:cNvSpPr txBox="1"/>
          <p:nvPr/>
        </p:nvSpPr>
        <p:spPr>
          <a:xfrm>
            <a:off x="4358473" y="1117993"/>
            <a:ext cx="5429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Gbps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E6F171-9264-4870-B347-CF5206E3FA10}"/>
              </a:ext>
            </a:extLst>
          </p:cNvPr>
          <p:cNvSpPr txBox="1"/>
          <p:nvPr/>
        </p:nvSpPr>
        <p:spPr>
          <a:xfrm>
            <a:off x="4320001" y="1884025"/>
            <a:ext cx="5813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Mbps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A7002D-94E0-4E99-92B4-A2F2C1240E32}"/>
              </a:ext>
            </a:extLst>
          </p:cNvPr>
          <p:cNvSpPr txBox="1"/>
          <p:nvPr/>
        </p:nvSpPr>
        <p:spPr>
          <a:xfrm>
            <a:off x="4359349" y="2951152"/>
            <a:ext cx="52367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Kbps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ADE0F6-98D2-492E-8943-CD5219D1B124}"/>
              </a:ext>
            </a:extLst>
          </p:cNvPr>
          <p:cNvSpPr txBox="1"/>
          <p:nvPr/>
        </p:nvSpPr>
        <p:spPr>
          <a:xfrm>
            <a:off x="4425882" y="3748507"/>
            <a:ext cx="43390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bps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5BDF06-3B10-415B-B4AA-C77490A87241}"/>
              </a:ext>
            </a:extLst>
          </p:cNvPr>
          <p:cNvSpPr txBox="1"/>
          <p:nvPr/>
        </p:nvSpPr>
        <p:spPr>
          <a:xfrm>
            <a:off x="6596269" y="3981179"/>
            <a:ext cx="198195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Unlicensed </a:t>
            </a:r>
            <a:br>
              <a:rPr lang="en-US" sz="1350" b="1" dirty="0">
                <a:solidFill>
                  <a:srgbClr val="FF0000"/>
                </a:solidFill>
              </a:rPr>
            </a:br>
            <a:r>
              <a:rPr lang="en-US" sz="1350" b="1" dirty="0">
                <a:solidFill>
                  <a:srgbClr val="FF0000"/>
                </a:solidFill>
              </a:rPr>
              <a:t>Spectrum RF Power Limit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1FBE71-8615-41B4-B0B9-DAE9FC911DBB}"/>
              </a:ext>
            </a:extLst>
          </p:cNvPr>
          <p:cNvSpPr txBox="1"/>
          <p:nvPr/>
        </p:nvSpPr>
        <p:spPr>
          <a:xfrm>
            <a:off x="3389074" y="2402730"/>
            <a:ext cx="116018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Building Area </a:t>
            </a:r>
          </a:p>
        </p:txBody>
      </p:sp>
      <p:sp>
        <p:nvSpPr>
          <p:cNvPr id="21" name="Rounded Rectangle 40">
            <a:extLst>
              <a:ext uri="{FF2B5EF4-FFF2-40B4-BE49-F238E27FC236}">
                <a16:creationId xmlns:a16="http://schemas.microsoft.com/office/drawing/2014/main" id="{4D39ECF7-5A14-4FE6-89D3-5C2D6802077B}"/>
              </a:ext>
            </a:extLst>
          </p:cNvPr>
          <p:cNvSpPr/>
          <p:nvPr/>
        </p:nvSpPr>
        <p:spPr bwMode="auto">
          <a:xfrm>
            <a:off x="3460983" y="2695029"/>
            <a:ext cx="2680668" cy="697912"/>
          </a:xfrm>
          <a:prstGeom prst="round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r" defTabSz="685800" eaLnBrk="0" fontAlgn="base" hangingPunct="0"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  <a:latin typeface="Arial" charset="0"/>
              </a:rPr>
              <a:t>802.15.4 SUN</a:t>
            </a:r>
          </a:p>
        </p:txBody>
      </p:sp>
      <p:sp>
        <p:nvSpPr>
          <p:cNvPr id="22" name="Rounded Rectangle 40">
            <a:extLst>
              <a:ext uri="{FF2B5EF4-FFF2-40B4-BE49-F238E27FC236}">
                <a16:creationId xmlns:a16="http://schemas.microsoft.com/office/drawing/2014/main" id="{F1549171-15C6-4F38-A9C2-971F1A287B38}"/>
              </a:ext>
            </a:extLst>
          </p:cNvPr>
          <p:cNvSpPr/>
          <p:nvPr/>
        </p:nvSpPr>
        <p:spPr bwMode="auto">
          <a:xfrm>
            <a:off x="6227506" y="3566787"/>
            <a:ext cx="1294171" cy="414392"/>
          </a:xfrm>
          <a:prstGeom prst="roundRect">
            <a:avLst/>
          </a:prstGeom>
          <a:solidFill>
            <a:srgbClr val="A8A8FA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Aft>
                <a:spcPct val="0"/>
              </a:spcAft>
            </a:pPr>
            <a:r>
              <a:rPr lang="en-US" sz="750" dirty="0">
                <a:solidFill>
                  <a:srgbClr val="000000"/>
                </a:solidFill>
                <a:latin typeface="Arial" charset="0"/>
              </a:rPr>
              <a:t>802.15.4k LECIM</a:t>
            </a:r>
          </a:p>
          <a:p>
            <a:pPr defTabSz="685800" eaLnBrk="0" fontAlgn="base" hangingPunct="0">
              <a:spcAft>
                <a:spcPct val="0"/>
              </a:spcAft>
            </a:pPr>
            <a:r>
              <a:rPr lang="en-US" sz="750" dirty="0">
                <a:solidFill>
                  <a:srgbClr val="000000"/>
                </a:solidFill>
                <a:latin typeface="Arial" charset="0"/>
              </a:rPr>
              <a:t>802.15.4w LPWA</a:t>
            </a:r>
          </a:p>
        </p:txBody>
      </p:sp>
      <p:sp>
        <p:nvSpPr>
          <p:cNvPr id="23" name="Rounded Rectangle 28">
            <a:extLst>
              <a:ext uri="{FF2B5EF4-FFF2-40B4-BE49-F238E27FC236}">
                <a16:creationId xmlns:a16="http://schemas.microsoft.com/office/drawing/2014/main" id="{A69A4550-9253-4697-A052-0687C0F1E053}"/>
              </a:ext>
            </a:extLst>
          </p:cNvPr>
          <p:cNvSpPr/>
          <p:nvPr/>
        </p:nvSpPr>
        <p:spPr bwMode="auto">
          <a:xfrm>
            <a:off x="273844" y="3192842"/>
            <a:ext cx="1371600" cy="171450"/>
          </a:xfrm>
          <a:prstGeom prst="roundRect">
            <a:avLst/>
          </a:prstGeom>
          <a:solidFill>
            <a:srgbClr val="A8A8FA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Aft>
                <a:spcPct val="0"/>
              </a:spcAft>
            </a:pPr>
            <a:r>
              <a:rPr lang="en-US" sz="750" dirty="0">
                <a:solidFill>
                  <a:srgbClr val="000000"/>
                </a:solidFill>
                <a:latin typeface="Arial" charset="0"/>
              </a:rPr>
              <a:t>802.15.6 BAN</a:t>
            </a:r>
          </a:p>
        </p:txBody>
      </p:sp>
      <p:sp>
        <p:nvSpPr>
          <p:cNvPr id="24" name="Rounded Rectangle 40">
            <a:extLst>
              <a:ext uri="{FF2B5EF4-FFF2-40B4-BE49-F238E27FC236}">
                <a16:creationId xmlns:a16="http://schemas.microsoft.com/office/drawing/2014/main" id="{86E73301-CA1C-43C7-B3C1-3679740A3B83}"/>
              </a:ext>
            </a:extLst>
          </p:cNvPr>
          <p:cNvSpPr/>
          <p:nvPr/>
        </p:nvSpPr>
        <p:spPr bwMode="auto">
          <a:xfrm>
            <a:off x="4849483" y="1756090"/>
            <a:ext cx="875612" cy="3429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Aft>
                <a:spcPct val="0"/>
              </a:spcAft>
            </a:pPr>
            <a:r>
              <a:rPr lang="en-US" sz="825" dirty="0">
                <a:solidFill>
                  <a:srgbClr val="000000"/>
                </a:solidFill>
                <a:latin typeface="Arial" charset="0"/>
              </a:rPr>
              <a:t>  802.22</a:t>
            </a:r>
          </a:p>
        </p:txBody>
      </p:sp>
      <p:sp>
        <p:nvSpPr>
          <p:cNvPr id="25" name="Rounded Rectangle 28">
            <a:extLst>
              <a:ext uri="{FF2B5EF4-FFF2-40B4-BE49-F238E27FC236}">
                <a16:creationId xmlns:a16="http://schemas.microsoft.com/office/drawing/2014/main" id="{30BF4618-77F5-4468-A0E8-85E091361C07}"/>
              </a:ext>
            </a:extLst>
          </p:cNvPr>
          <p:cNvSpPr/>
          <p:nvPr/>
        </p:nvSpPr>
        <p:spPr bwMode="auto">
          <a:xfrm>
            <a:off x="273844" y="1524599"/>
            <a:ext cx="1371600" cy="515481"/>
          </a:xfrm>
          <a:prstGeom prst="roundRect">
            <a:avLst/>
          </a:prstGeom>
          <a:solidFill>
            <a:srgbClr val="A8A8FA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Aft>
                <a:spcPct val="0"/>
              </a:spcAft>
            </a:pPr>
            <a:r>
              <a:rPr lang="en-US" sz="750" dirty="0">
                <a:solidFill>
                  <a:srgbClr val="000000"/>
                </a:solidFill>
                <a:latin typeface="Arial" charset="0"/>
              </a:rPr>
              <a:t>802.15.7</a:t>
            </a:r>
            <a:br>
              <a:rPr lang="en-US" sz="750" dirty="0">
                <a:solidFill>
                  <a:srgbClr val="000000"/>
                </a:solidFill>
                <a:latin typeface="Arial" charset="0"/>
              </a:rPr>
            </a:br>
            <a:r>
              <a:rPr lang="en-US" sz="750" dirty="0">
                <a:solidFill>
                  <a:srgbClr val="000000"/>
                </a:solidFill>
                <a:latin typeface="Arial" charset="0"/>
              </a:rPr>
              <a:t>VLC</a:t>
            </a:r>
          </a:p>
        </p:txBody>
      </p:sp>
      <p:sp>
        <p:nvSpPr>
          <p:cNvPr id="26" name="Rounded Rectangle 28">
            <a:extLst>
              <a:ext uri="{FF2B5EF4-FFF2-40B4-BE49-F238E27FC236}">
                <a16:creationId xmlns:a16="http://schemas.microsoft.com/office/drawing/2014/main" id="{ABA712F7-27A4-4AC4-8D18-771EABA8862B}"/>
              </a:ext>
            </a:extLst>
          </p:cNvPr>
          <p:cNvSpPr/>
          <p:nvPr/>
        </p:nvSpPr>
        <p:spPr bwMode="auto">
          <a:xfrm>
            <a:off x="300845" y="1040305"/>
            <a:ext cx="727854" cy="264137"/>
          </a:xfrm>
          <a:prstGeom prst="roundRect">
            <a:avLst/>
          </a:prstGeom>
          <a:solidFill>
            <a:srgbClr val="A8A8FA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Aft>
                <a:spcPct val="0"/>
              </a:spcAft>
            </a:pPr>
            <a:r>
              <a:rPr lang="en-US" sz="750" dirty="0">
                <a:solidFill>
                  <a:srgbClr val="000000"/>
                </a:solidFill>
                <a:latin typeface="Arial" charset="0"/>
              </a:rPr>
              <a:t>802.15.3 THz</a:t>
            </a:r>
          </a:p>
        </p:txBody>
      </p:sp>
      <p:sp>
        <p:nvSpPr>
          <p:cNvPr id="27" name="Rounded Rectangle 28">
            <a:extLst>
              <a:ext uri="{FF2B5EF4-FFF2-40B4-BE49-F238E27FC236}">
                <a16:creationId xmlns:a16="http://schemas.microsoft.com/office/drawing/2014/main" id="{4A3C5F3B-1EC6-4FE6-B204-73A829CA09EE}"/>
              </a:ext>
            </a:extLst>
          </p:cNvPr>
          <p:cNvSpPr/>
          <p:nvPr/>
        </p:nvSpPr>
        <p:spPr bwMode="auto">
          <a:xfrm>
            <a:off x="959644" y="2939598"/>
            <a:ext cx="2640806" cy="171450"/>
          </a:xfrm>
          <a:prstGeom prst="round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Aft>
                <a:spcPct val="0"/>
              </a:spcAft>
            </a:pPr>
            <a:r>
              <a:rPr lang="en-US" sz="750" dirty="0">
                <a:solidFill>
                  <a:srgbClr val="000000"/>
                </a:solidFill>
                <a:latin typeface="Arial" charset="0"/>
              </a:rPr>
              <a:t>802.15.4f, 4z UWB</a:t>
            </a:r>
          </a:p>
        </p:txBody>
      </p:sp>
      <p:sp>
        <p:nvSpPr>
          <p:cNvPr id="28" name="Cloud 27">
            <a:extLst>
              <a:ext uri="{FF2B5EF4-FFF2-40B4-BE49-F238E27FC236}">
                <a16:creationId xmlns:a16="http://schemas.microsoft.com/office/drawing/2014/main" id="{15ABF7F7-E357-45EA-AB68-7720A909C745}"/>
              </a:ext>
            </a:extLst>
          </p:cNvPr>
          <p:cNvSpPr/>
          <p:nvPr/>
        </p:nvSpPr>
        <p:spPr bwMode="auto">
          <a:xfrm>
            <a:off x="6631244" y="1647008"/>
            <a:ext cx="2184038" cy="685800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0" fontAlgn="base" hangingPunct="0">
              <a:spcAft>
                <a:spcPct val="0"/>
              </a:spcAft>
            </a:pPr>
            <a:r>
              <a:rPr lang="en-US" sz="1350" dirty="0"/>
              <a:t>4G</a:t>
            </a:r>
          </a:p>
        </p:txBody>
      </p:sp>
      <p:sp>
        <p:nvSpPr>
          <p:cNvPr id="29" name="Cloud 28">
            <a:extLst>
              <a:ext uri="{FF2B5EF4-FFF2-40B4-BE49-F238E27FC236}">
                <a16:creationId xmlns:a16="http://schemas.microsoft.com/office/drawing/2014/main" id="{682DF2CE-EA67-46BC-9211-00D16BCB68ED}"/>
              </a:ext>
            </a:extLst>
          </p:cNvPr>
          <p:cNvSpPr/>
          <p:nvPr/>
        </p:nvSpPr>
        <p:spPr bwMode="auto">
          <a:xfrm>
            <a:off x="6548284" y="1147005"/>
            <a:ext cx="2298060" cy="685800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0" fontAlgn="base" hangingPunct="0">
              <a:spcAft>
                <a:spcPct val="0"/>
              </a:spcAft>
            </a:pPr>
            <a:r>
              <a:rPr lang="en-US" sz="1350" dirty="0"/>
              <a:t>5G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7859802E-EDAC-4BBD-B195-3D251B31DD0F}"/>
              </a:ext>
            </a:extLst>
          </p:cNvPr>
          <p:cNvSpPr/>
          <p:nvPr/>
        </p:nvSpPr>
        <p:spPr bwMode="auto">
          <a:xfrm>
            <a:off x="6139675" y="2705127"/>
            <a:ext cx="1509866" cy="683129"/>
          </a:xfrm>
          <a:prstGeom prst="rightArrow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825" dirty="0"/>
              <a:t>            Wi-SUN mesh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0A82143F-18D7-4530-9020-96C8B26951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3844" y="4457700"/>
            <a:ext cx="8572500" cy="411480"/>
          </a:xfrm>
        </p:spPr>
        <p:txBody>
          <a:bodyPr/>
          <a:lstStyle/>
          <a:p>
            <a:pPr algn="ctr"/>
            <a:r>
              <a:rPr lang="en-US" dirty="0">
                <a:sym typeface="Wingdings" panose="05000000000000000000" pitchFamily="2" charset="2"/>
              </a:rPr>
              <a:t> </a:t>
            </a:r>
            <a:r>
              <a:rPr lang="en-US" dirty="0"/>
              <a:t>IEEE 802 Wired Standards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sp>
        <p:nvSpPr>
          <p:cNvPr id="19" name="Rounded Rectangle 20">
            <a:extLst>
              <a:ext uri="{FF2B5EF4-FFF2-40B4-BE49-F238E27FC236}">
                <a16:creationId xmlns:a16="http://schemas.microsoft.com/office/drawing/2014/main" id="{9A6FFB45-6829-4145-9448-B3C8E8B5249F}"/>
              </a:ext>
            </a:extLst>
          </p:cNvPr>
          <p:cNvSpPr/>
          <p:nvPr/>
        </p:nvSpPr>
        <p:spPr bwMode="auto">
          <a:xfrm>
            <a:off x="1178027" y="1132992"/>
            <a:ext cx="3567267" cy="1028033"/>
          </a:xfrm>
          <a:prstGeom prst="roundRect">
            <a:avLst/>
          </a:prstGeom>
          <a:solidFill>
            <a:srgbClr val="BAFEF6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</a:rPr>
              <a:t>802.11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55E29D-33C0-4906-8126-26B109595761}"/>
              </a:ext>
            </a:extLst>
          </p:cNvPr>
          <p:cNvSpPr/>
          <p:nvPr/>
        </p:nvSpPr>
        <p:spPr>
          <a:xfrm>
            <a:off x="1556307" y="67097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276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0A843-B9B5-4CB2-BCE9-D78E4EA68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4BC39-C896-49FD-8183-60316BF51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White Paper Development</a:t>
            </a:r>
          </a:p>
          <a:p>
            <a:pPr lvl="1"/>
            <a:r>
              <a:rPr lang="en-US" sz="1400" dirty="0"/>
              <a:t>Highlighting Vertical Applications that integrate IEEE 802 standards from more than one Working Group</a:t>
            </a:r>
          </a:p>
          <a:p>
            <a:pPr lvl="1"/>
            <a:r>
              <a:rPr lang="en-US" sz="1400" dirty="0"/>
              <a:t>Goal is to communicate how the suite of IEEE 802 standards provides solutions for vertical industry connectivity requirements.</a:t>
            </a:r>
          </a:p>
          <a:p>
            <a:pPr lvl="1"/>
            <a:endParaRPr lang="en-US" sz="1400" dirty="0"/>
          </a:p>
          <a:p>
            <a:r>
              <a:rPr lang="en-US" sz="1800" dirty="0"/>
              <a:t>Vertical Industry Standardization Outreach </a:t>
            </a:r>
          </a:p>
          <a:p>
            <a:pPr lvl="1"/>
            <a:r>
              <a:rPr lang="en-US" sz="1400" dirty="0"/>
              <a:t>Which vertical industries have “standards gaps” appropriate to the scope of IEEE 802?</a:t>
            </a:r>
          </a:p>
          <a:p>
            <a:pPr lvl="1"/>
            <a:r>
              <a:rPr lang="en-US" sz="1400" dirty="0"/>
              <a:t>Are representatives of these groups already involved in IEEE 802, or is some form of outreach needed?</a:t>
            </a:r>
          </a:p>
          <a:p>
            <a:pPr lvl="1"/>
            <a:r>
              <a:rPr lang="en-US" sz="1400" dirty="0"/>
              <a:t>Make it public that 802.24 is a venue for stakeholders to initiate standardization – through other IEEE conferences and activities. </a:t>
            </a:r>
          </a:p>
          <a:p>
            <a:pPr lvl="1"/>
            <a:endParaRPr lang="en-US" sz="1400" dirty="0"/>
          </a:p>
          <a:p>
            <a:r>
              <a:rPr lang="en-US" sz="1700" dirty="0"/>
              <a:t>“Success story” – launch of 802.15 TG16t project from outside group of stakeholders</a:t>
            </a:r>
          </a:p>
          <a:p>
            <a:pPr lvl="1"/>
            <a:r>
              <a:rPr lang="en-US" sz="1400" dirty="0"/>
              <a:t>802.24 provided a forum to develop PAR that was assigned to 802.15 WG approved in November 2019</a:t>
            </a:r>
          </a:p>
          <a:p>
            <a:endParaRPr lang="en-US" sz="1700" dirty="0"/>
          </a:p>
          <a:p>
            <a:endParaRPr lang="en-US" sz="17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864A42-D229-479F-9265-A790448148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Get involved in 802.24 to define new networking capabilities</a:t>
            </a:r>
          </a:p>
        </p:txBody>
      </p:sp>
    </p:spTree>
    <p:extLst>
      <p:ext uri="{BB962C8B-B14F-4D97-AF65-F5344CB8AC3E}">
        <p14:creationId xmlns:p14="http://schemas.microsoft.com/office/powerpoint/2010/main" val="3576123061"/>
      </p:ext>
    </p:extLst>
  </p:cSld>
  <p:clrMapOvr>
    <a:masterClrMapping/>
  </p:clrMapOvr>
</p:sld>
</file>

<file path=ppt/theme/theme1.xml><?xml version="1.0" encoding="utf-8"?>
<a:theme xmlns:a="http://schemas.openxmlformats.org/drawingml/2006/main" name="Wedge Bar with Ru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6AA257A829EB4AAAFD1A3EE2C44969" ma:contentTypeVersion="12" ma:contentTypeDescription="Create a new document." ma:contentTypeScope="" ma:versionID="13d8039649faa2a647fb91971565e33a">
  <xsd:schema xmlns:xsd="http://www.w3.org/2001/XMLSchema" xmlns:xs="http://www.w3.org/2001/XMLSchema" xmlns:p="http://schemas.microsoft.com/office/2006/metadata/properties" xmlns:ns3="73094fd1-11e2-4afc-a02f-a6334cb05792" xmlns:ns4="7b22e170-f4b5-43a8-a560-4748302f56be" targetNamespace="http://schemas.microsoft.com/office/2006/metadata/properties" ma:root="true" ma:fieldsID="53e359813de8d4015a224d64eade11a0" ns3:_="" ns4:_="">
    <xsd:import namespace="73094fd1-11e2-4afc-a02f-a6334cb05792"/>
    <xsd:import namespace="7b22e170-f4b5-43a8-a560-4748302f56b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094fd1-11e2-4afc-a02f-a6334cb0579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22e170-f4b5-43a8-a560-4748302f56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1C2072-0C7B-4AF0-9314-8B2DF13A91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BEB1B6-2F84-4113-99EC-FE33A3A8A4D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7F98DC8-224C-41AE-B837-5AF6E2EDB0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094fd1-11e2-4afc-a02f-a6334cb05792"/>
    <ds:schemaRef ds:uri="7b22e170-f4b5-43a8-a560-4748302f56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479</Words>
  <Application>Microsoft Office PowerPoint</Application>
  <PresentationFormat>On-screen Show (16:9)</PresentationFormat>
  <Paragraphs>100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Courier New</vt:lpstr>
      <vt:lpstr>LucidaGrande</vt:lpstr>
      <vt:lpstr>Wingdings</vt:lpstr>
      <vt:lpstr>Wedge Bar with Rule</vt:lpstr>
      <vt:lpstr>802 Next Gen Coordination/Brainstorm Workshop Vertical Applications TAG</vt:lpstr>
      <vt:lpstr>802.24 Vertical Applications TAG</vt:lpstr>
      <vt:lpstr>Connectivity for Verticals: Rate vs Range</vt:lpstr>
      <vt:lpstr>Connectivity for Verticals: Rate vs Range</vt:lpstr>
      <vt:lpstr>Ongoing Activities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Virtual Tech Talk: IEEE 802 Networking Standards – 2020 Ethernet Bandwidth Assessment</dc:title>
  <dc:creator>John DAmbrosia</dc:creator>
  <cp:lastModifiedBy>Godfrey, Tim</cp:lastModifiedBy>
  <cp:revision>46</cp:revision>
  <dcterms:created xsi:type="dcterms:W3CDTF">2020-07-29T23:19:31Z</dcterms:created>
  <dcterms:modified xsi:type="dcterms:W3CDTF">2021-10-29T21:19:09Z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0x010100C26AA257A829EB4AAAFD1A3EE2C44969</vt:lpwstr>
  </property>
</Properties>
</file>