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5"/>
  </p:notesMasterIdLst>
  <p:handoutMasterIdLst>
    <p:handoutMasterId r:id="rId26"/>
  </p:handoutMasterIdLst>
  <p:sldIdLst>
    <p:sldId id="258" r:id="rId2"/>
    <p:sldId id="523" r:id="rId3"/>
    <p:sldId id="500" r:id="rId4"/>
    <p:sldId id="285" r:id="rId5"/>
    <p:sldId id="414" r:id="rId6"/>
    <p:sldId id="283" r:id="rId7"/>
    <p:sldId id="284" r:id="rId8"/>
    <p:sldId id="287" r:id="rId9"/>
    <p:sldId id="288" r:id="rId10"/>
    <p:sldId id="289" r:id="rId11"/>
    <p:sldId id="259" r:id="rId12"/>
    <p:sldId id="270" r:id="rId13"/>
    <p:sldId id="495" r:id="rId14"/>
    <p:sldId id="475" r:id="rId15"/>
    <p:sldId id="488" r:id="rId16"/>
    <p:sldId id="521" r:id="rId17"/>
    <p:sldId id="522" r:id="rId18"/>
    <p:sldId id="529" r:id="rId19"/>
    <p:sldId id="486" r:id="rId20"/>
    <p:sldId id="528" r:id="rId21"/>
    <p:sldId id="524" r:id="rId22"/>
    <p:sldId id="474" r:id="rId23"/>
    <p:sldId id="391"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23"/>
            <p14:sldId id="500"/>
            <p14:sldId id="285"/>
            <p14:sldId id="414"/>
            <p14:sldId id="283"/>
            <p14:sldId id="284"/>
            <p14:sldId id="287"/>
            <p14:sldId id="288"/>
            <p14:sldId id="289"/>
            <p14:sldId id="259"/>
            <p14:sldId id="270"/>
            <p14:sldId id="495"/>
            <p14:sldId id="475"/>
            <p14:sldId id="488"/>
            <p14:sldId id="521"/>
            <p14:sldId id="522"/>
            <p14:sldId id="529"/>
            <p14:sldId id="486"/>
            <p14:sldId id="528"/>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128" d="100"/>
          <a:sy n="128" d="100"/>
        </p:scale>
        <p:origin x="138" y="82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802.24-21-0016r0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 2021</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24/dcn/19/24-19-0003-08-0000-low-latency-communication-white-paper.docx" TargetMode="External"/><Relationship Id="rId2" Type="http://schemas.openxmlformats.org/officeDocument/2006/relationships/hyperlink" Target="https://mentor.ieee.org/802.24/dcn/19/24-19-0003-09-0000-low-latency-communication-white-paper.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19/24-19-0003-11-0000-low-latency-communication-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24282813241@epri.webex.com" TargetMode="External"/><Relationship Id="rId2" Type="http://schemas.openxmlformats.org/officeDocument/2006/relationships/hyperlink" Target="https://epri.webex.com/epri/j.php?MTID=m70c47251fa47b2577e0e96d35add292c" TargetMode="External"/><Relationship Id="rId1" Type="http://schemas.openxmlformats.org/officeDocument/2006/relationships/slideLayout" Target="../slideLayouts/slideLayout2.xml"/><Relationship Id="rId6" Type="http://schemas.openxmlformats.org/officeDocument/2006/relationships/hyperlink" Target="https://help.webex.com/docs/DOC-5412" TargetMode="External"/><Relationship Id="rId5" Type="http://schemas.openxmlformats.org/officeDocument/2006/relationships/hyperlink" Target="https://www.webex.com/pdf/tollfree_restrictions.pdf" TargetMode="External"/><Relationship Id="rId4" Type="http://schemas.openxmlformats.org/officeDocument/2006/relationships/hyperlink" Target="https://epri.webex.com/epri/globalcallin.php?MTID=me01442a5a253f80b132c77b9c5f2d7e9"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November 10, 2021</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85000" lnSpcReduction="20000"/>
          </a:bodyPr>
          <a:lstStyle/>
          <a:p>
            <a:endParaRPr lang="en-US" dirty="0"/>
          </a:p>
          <a:p>
            <a:r>
              <a:rPr lang="en-US" dirty="0"/>
              <a:t>Approve September TAG teleconference minutes</a:t>
            </a:r>
          </a:p>
          <a:p>
            <a:pPr lvl="1"/>
            <a:r>
              <a:rPr lang="en-US" dirty="0"/>
              <a:t>802.24-21-0014r0 </a:t>
            </a:r>
          </a:p>
          <a:p>
            <a:pPr lvl="1"/>
            <a:endParaRPr lang="en-US" dirty="0"/>
          </a:p>
          <a:p>
            <a:pPr lvl="1"/>
            <a:endParaRPr lang="en-US" dirty="0"/>
          </a:p>
          <a:p>
            <a:pPr lvl="2"/>
            <a:endParaRPr lang="en-US" dirty="0"/>
          </a:p>
          <a:p>
            <a:pPr lvl="1"/>
            <a:endParaRPr lang="en-US" dirty="0"/>
          </a:p>
          <a:p>
            <a:r>
              <a:rPr lang="en-US" dirty="0"/>
              <a:t>Action Items from September  – </a:t>
            </a:r>
          </a:p>
          <a:p>
            <a:pPr lvl="1"/>
            <a:r>
              <a:rPr lang="en-US" dirty="0"/>
              <a:t>Alan will make a submission to kick off discussion on IoT topic</a:t>
            </a:r>
          </a:p>
          <a:p>
            <a:pPr lvl="1"/>
            <a:r>
              <a:rPr lang="en-US" dirty="0"/>
              <a:t>Tim: clean copy of Low Latency </a:t>
            </a:r>
            <a:r>
              <a:rPr lang="en-US"/>
              <a:t>White Paper – done – 2019-0003r11</a:t>
            </a:r>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pPr lvl="1"/>
            <a:r>
              <a:rPr lang="en-US" sz="2000" dirty="0"/>
              <a:t>Status unknown as of July 2021</a:t>
            </a:r>
          </a:p>
          <a:p>
            <a:r>
              <a:rPr lang="en-US" sz="2400" dirty="0"/>
              <a:t>ATIS TOPS 				Farrokh </a:t>
            </a:r>
            <a:r>
              <a:rPr lang="en-US" sz="2400" dirty="0" err="1"/>
              <a:t>Khatibi</a:t>
            </a:r>
            <a:endParaRPr lang="en-US" sz="2400" dirty="0"/>
          </a:p>
          <a:p>
            <a:r>
              <a:rPr lang="en-US" sz="2400" dirty="0"/>
              <a:t>Wi-Fi Alliance (Informal)			Alan Berkema</a:t>
            </a:r>
          </a:p>
          <a:p>
            <a:r>
              <a:rPr lang="en-US" sz="2400" dirty="0"/>
              <a:t>ZigBee Alliance / CSA (Informal)	Ruben Salazar</a:t>
            </a:r>
          </a:p>
          <a:p>
            <a:pPr lvl="1"/>
            <a:r>
              <a:rPr lang="en-US" sz="2000" dirty="0"/>
              <a:t>“Chip” project changed to “Matter”</a:t>
            </a:r>
          </a:p>
          <a:p>
            <a:r>
              <a:rPr lang="en-US" sz="2400" dirty="0"/>
              <a:t>Industrial Internet Consortium		Chris </a:t>
            </a:r>
            <a:r>
              <a:rPr lang="en-US" sz="2400" dirty="0" err="1"/>
              <a:t>DiMinico</a:t>
            </a:r>
            <a:endParaRPr lang="en-US" sz="2400" dirty="0"/>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802.24-19-0003r10.</a:t>
            </a:r>
            <a:r>
              <a:rPr lang="en-US" dirty="0">
                <a:hlinkClick r:id="rId3"/>
              </a:rPr>
              <a:t>  </a:t>
            </a:r>
            <a:r>
              <a:rPr lang="en-US" dirty="0"/>
              <a:t>(May 2021)</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Current status and 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a:bodyPr>
          <a:lstStyle/>
          <a:p>
            <a:r>
              <a:rPr lang="en-US" dirty="0"/>
              <a:t>Latest version with accepted revisions and open items highlighted:  </a:t>
            </a:r>
            <a:r>
              <a:rPr lang="en-US" dirty="0">
                <a:hlinkClick r:id="rId2"/>
              </a:rPr>
              <a:t>802.24-19-0003r11</a:t>
            </a:r>
            <a:r>
              <a:rPr lang="en-US" dirty="0"/>
              <a:t> </a:t>
            </a:r>
          </a:p>
          <a:p>
            <a:r>
              <a:rPr lang="en-US" dirty="0"/>
              <a:t>Participants are requested to review open items for November, move into finalization</a:t>
            </a:r>
          </a:p>
          <a:p>
            <a:pPr marL="857250" lvl="2" indent="0">
              <a:buNone/>
            </a:pPr>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lnSpcReduction="20000"/>
          </a:bodyPr>
          <a:lstStyle/>
          <a:p>
            <a:r>
              <a:rPr lang="en-US" dirty="0"/>
              <a:t>Status and development of IoT White paper</a:t>
            </a:r>
          </a:p>
          <a:p>
            <a:pPr lvl="1"/>
            <a:r>
              <a:rPr lang="en-US" dirty="0">
                <a:hlinkClick r:id="rId2"/>
              </a:rPr>
              <a:t>802.24-17-0036r3</a:t>
            </a:r>
            <a:endParaRPr lang="en-US" dirty="0"/>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Next Steps to progress work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lnSpcReduction="10000"/>
          </a:bodyPr>
          <a:lstStyle/>
          <a:p>
            <a:r>
              <a:rPr lang="en-US" dirty="0"/>
              <a:t>Expand IoT task group and broader engagement  - including </a:t>
            </a:r>
          </a:p>
          <a:p>
            <a:pPr lvl="1"/>
            <a:r>
              <a:rPr lang="en-US" dirty="0"/>
              <a:t>802.15.4 – Wi-SUN includes broader IoT use cases (Phil Beecher?)</a:t>
            </a:r>
          </a:p>
          <a:p>
            <a:pPr lvl="1"/>
            <a:r>
              <a:rPr lang="en-US" dirty="0"/>
              <a:t>802.11ah (</a:t>
            </a:r>
            <a:r>
              <a:rPr lang="en-US" dirty="0" err="1"/>
              <a:t>Halow</a:t>
            </a:r>
            <a:r>
              <a:rPr lang="en-US" dirty="0"/>
              <a:t>) and Wi-Fi Alliance IoT MSTG</a:t>
            </a:r>
          </a:p>
          <a:p>
            <a:r>
              <a:rPr lang="en-US" dirty="0"/>
              <a:t>Can we find volunteers to contribute to IoT white paper?</a:t>
            </a:r>
          </a:p>
          <a:p>
            <a:pPr lvl="1"/>
            <a:r>
              <a:rPr lang="en-US" dirty="0"/>
              <a:t>Content from WFA HaLow white paper?</a:t>
            </a:r>
          </a:p>
          <a:p>
            <a:pPr lvl="1"/>
            <a:r>
              <a:rPr lang="en-US" dirty="0"/>
              <a:t>Seeking co-chairs for 24.2 – someone from 802.11, someone from 802.15.4.  </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575436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33B38-701B-4878-B24F-CB5C8EFA56BF}"/>
              </a:ext>
            </a:extLst>
          </p:cNvPr>
          <p:cNvSpPr>
            <a:spLocks noGrp="1"/>
          </p:cNvSpPr>
          <p:nvPr>
            <p:ph type="title"/>
          </p:nvPr>
        </p:nvSpPr>
        <p:spPr/>
        <p:txBody>
          <a:bodyPr/>
          <a:lstStyle/>
          <a:p>
            <a:r>
              <a:rPr lang="en-US" dirty="0"/>
              <a:t>September: Discussion on “what is IoT”?</a:t>
            </a:r>
          </a:p>
        </p:txBody>
      </p:sp>
      <p:sp>
        <p:nvSpPr>
          <p:cNvPr id="3" name="Content Placeholder 2">
            <a:extLst>
              <a:ext uri="{FF2B5EF4-FFF2-40B4-BE49-F238E27FC236}">
                <a16:creationId xmlns:a16="http://schemas.microsoft.com/office/drawing/2014/main" id="{961343BF-4AA0-4F12-9EBA-484DFE75048B}"/>
              </a:ext>
            </a:extLst>
          </p:cNvPr>
          <p:cNvSpPr>
            <a:spLocks noGrp="1"/>
          </p:cNvSpPr>
          <p:nvPr>
            <p:ph idx="1"/>
          </p:nvPr>
        </p:nvSpPr>
        <p:spPr/>
        <p:txBody>
          <a:bodyPr>
            <a:normAutofit fontScale="85000" lnSpcReduction="10000"/>
          </a:bodyPr>
          <a:lstStyle/>
          <a:p>
            <a:r>
              <a:rPr lang="en-US" dirty="0"/>
              <a:t>Is any connected device IoT – even phones and computers? </a:t>
            </a:r>
          </a:p>
          <a:p>
            <a:r>
              <a:rPr lang="en-US" dirty="0"/>
              <a:t>Or is it only “machine to machine”</a:t>
            </a:r>
          </a:p>
          <a:p>
            <a:r>
              <a:rPr lang="en-US" dirty="0"/>
              <a:t>Is it any “thing” that can generate or consume data?</a:t>
            </a:r>
          </a:p>
          <a:p>
            <a:r>
              <a:rPr lang="en-US" dirty="0"/>
              <a:t>Two axes to differentiate  IoT vs non-IoT:   richness of user interface, and capacity of connection.</a:t>
            </a:r>
          </a:p>
          <a:p>
            <a:r>
              <a:rPr lang="en-US" dirty="0"/>
              <a:t>Topic November for discussion – use the results to re-frame our IoT White Paper.  These conclusion then take us to the IEEE 802 technologies that can support IoT…</a:t>
            </a:r>
          </a:p>
          <a:p>
            <a:pPr lvl="1"/>
            <a:r>
              <a:rPr lang="en-US" dirty="0"/>
              <a:t>Alan will make a submission to kick off discussion</a:t>
            </a:r>
          </a:p>
          <a:p>
            <a:endParaRPr lang="en-US" dirty="0"/>
          </a:p>
        </p:txBody>
      </p:sp>
      <p:sp>
        <p:nvSpPr>
          <p:cNvPr id="4" name="Footer Placeholder 3">
            <a:extLst>
              <a:ext uri="{FF2B5EF4-FFF2-40B4-BE49-F238E27FC236}">
                <a16:creationId xmlns:a16="http://schemas.microsoft.com/office/drawing/2014/main" id="{347A7EFF-2ED5-4D64-ADCF-7E6F795C988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A86CD32-1841-43B1-A5DE-C0D10756B06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42821408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a:bodyPr>
          <a:lstStyle/>
          <a:p>
            <a:r>
              <a:rPr lang="en-US" dirty="0"/>
              <a:t>The 802 Solutions for Verticals could be a reason why 3GPP should care about IEEE 802 </a:t>
            </a:r>
          </a:p>
          <a:p>
            <a:r>
              <a:rPr lang="en-US" dirty="0"/>
              <a:t>Guidelines for editing:</a:t>
            </a:r>
          </a:p>
          <a:p>
            <a:pPr lvl="1"/>
            <a:r>
              <a:rPr lang="en-US" dirty="0"/>
              <a:t>Don’t try to compare to cellular </a:t>
            </a:r>
          </a:p>
          <a:p>
            <a:pPr lvl="1"/>
            <a:r>
              <a:rPr lang="en-US" dirty="0"/>
              <a:t>Focus on application requirements – expand the list of requirements at end of Section 2. Then answer the requirements with the information below. </a:t>
            </a:r>
          </a:p>
          <a:p>
            <a:pPr lvl="1"/>
            <a:r>
              <a:rPr lang="en-US" dirty="0"/>
              <a:t>Make it clearer “why” 802 is beneficial. </a:t>
            </a:r>
          </a:p>
          <a:p>
            <a:pPr lvl="1"/>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p:txBody>
          <a:bodyPr/>
          <a:lstStyle/>
          <a:p>
            <a:r>
              <a:rPr lang="en-US" dirty="0"/>
              <a:t>WebEx Information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p:txBody>
          <a:bodyPr>
            <a:normAutofit fontScale="77500" lnSpcReduction="20000"/>
          </a:bodyPr>
          <a:lstStyle/>
          <a:p>
            <a:r>
              <a:rPr lang="en-US" sz="2600" u="sng" dirty="0">
                <a:solidFill>
                  <a:srgbClr val="00AFF9"/>
                </a:solidFill>
                <a:effectLst/>
                <a:latin typeface="Arial" panose="020B0604020202020204" pitchFamily="34" charset="0"/>
                <a:ea typeface="Calibri" panose="020F0502020204030204" pitchFamily="34" charset="0"/>
                <a:hlinkClick r:id="rId2"/>
              </a:rPr>
              <a:t>Join WebEx meeting</a:t>
            </a:r>
            <a:r>
              <a:rPr lang="en-US" sz="2600" dirty="0">
                <a:effectLst/>
                <a:latin typeface="Arial" panose="020B0604020202020204" pitchFamily="34" charset="0"/>
                <a:ea typeface="Calibri" panose="020F0502020204030204" pitchFamily="34" charset="0"/>
              </a:rPr>
              <a:t>   </a:t>
            </a:r>
          </a:p>
          <a:p>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2428 281 3241</a:t>
            </a:r>
            <a:r>
              <a:rPr lang="en-US" sz="1800" dirty="0">
                <a:effectLst/>
                <a:latin typeface="Arial" panose="020B0604020202020204" pitchFamily="34" charset="0"/>
                <a:ea typeface="Calibri" panose="020F0502020204030204" pitchFamily="34" charset="0"/>
              </a:rPr>
              <a:t>  Meeting password: chVpRc8RF97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dirty="0">
                <a:solidFill>
                  <a:srgbClr val="999999"/>
                </a:solidFill>
                <a:effectLst/>
                <a:latin typeface="Arial" panose="020B0604020202020204" pitchFamily="34" charset="0"/>
                <a:ea typeface="Calibri" panose="020F0502020204030204" pitchFamily="34" charset="0"/>
              </a:rPr>
              <a:t>Join from a video conferencing system or application</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Dial</a:t>
            </a:r>
            <a:r>
              <a:rPr lang="en-US" sz="1800" dirty="0">
                <a:effectLst/>
                <a:latin typeface="Arial" panose="020B0604020202020204" pitchFamily="34" charset="0"/>
                <a:ea typeface="Calibri" panose="020F0502020204030204" pitchFamily="34" charset="0"/>
              </a:rPr>
              <a:t> </a:t>
            </a:r>
            <a:r>
              <a:rPr lang="en-US" sz="1800" u="sng" dirty="0">
                <a:solidFill>
                  <a:srgbClr val="049FD9"/>
                </a:solidFill>
                <a:effectLst/>
                <a:latin typeface="Arial" panose="020B0604020202020204" pitchFamily="34" charset="0"/>
                <a:ea typeface="Calibri" panose="020F0502020204030204" pitchFamily="34" charset="0"/>
                <a:hlinkClick r:id="rId3"/>
              </a:rPr>
              <a:t>24282813241@epri.webex.com</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You can also dial 173.243.2.68 and enter your meeting number.</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2428 281 3241</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4"/>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5"/>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AFF9"/>
                </a:solidFill>
                <a:effectLst/>
                <a:latin typeface="Arial" panose="020B0604020202020204" pitchFamily="34" charset="0"/>
                <a:ea typeface="Calibri" panose="020F0502020204030204" pitchFamily="34" charset="0"/>
                <a:hlinkClick r:id="rId6"/>
              </a:rPr>
              <a:t>Can't join the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br>
              <a:rPr lang="en-US" dirty="0"/>
            </a:br>
            <a:r>
              <a:rPr lang="en-US" dirty="0"/>
              <a:t>  </a:t>
            </a:r>
            <a:br>
              <a:rPr lang="en-US" dirty="0"/>
            </a:br>
            <a:r>
              <a:rPr lang="en-US" dirty="0"/>
              <a:t> </a:t>
            </a: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104149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29C49-DA42-4E85-A6B2-DB0485039632}"/>
              </a:ext>
            </a:extLst>
          </p:cNvPr>
          <p:cNvSpPr>
            <a:spLocks noGrp="1"/>
          </p:cNvSpPr>
          <p:nvPr>
            <p:ph type="title"/>
          </p:nvPr>
        </p:nvSpPr>
        <p:spPr/>
        <p:txBody>
          <a:bodyPr/>
          <a:lstStyle/>
          <a:p>
            <a:r>
              <a:rPr lang="en-US" dirty="0"/>
              <a:t>Next steps for "IEEE 802 Solutions for Vertical Applications“ White Paper </a:t>
            </a:r>
          </a:p>
        </p:txBody>
      </p:sp>
      <p:sp>
        <p:nvSpPr>
          <p:cNvPr id="3" name="Content Placeholder 2">
            <a:extLst>
              <a:ext uri="{FF2B5EF4-FFF2-40B4-BE49-F238E27FC236}">
                <a16:creationId xmlns:a16="http://schemas.microsoft.com/office/drawing/2014/main" id="{CC2192A7-177A-4672-913C-1D10CC81A541}"/>
              </a:ext>
            </a:extLst>
          </p:cNvPr>
          <p:cNvSpPr>
            <a:spLocks noGrp="1"/>
          </p:cNvSpPr>
          <p:nvPr>
            <p:ph idx="1"/>
          </p:nvPr>
        </p:nvSpPr>
        <p:spPr/>
        <p:txBody>
          <a:bodyPr>
            <a:normAutofit/>
          </a:bodyPr>
          <a:lstStyle/>
          <a:p>
            <a:r>
              <a:rPr lang="en-US" dirty="0"/>
              <a:t>Joseph Levy will extract key features from referenced documents. 11-20-13r15+</a:t>
            </a:r>
          </a:p>
          <a:p>
            <a:pPr lvl="1"/>
            <a:r>
              <a:rPr lang="en-US" dirty="0"/>
              <a:t>Identifying the relevant scope of vertical application from the technical report on Wi-Fi RAN convergence.</a:t>
            </a:r>
          </a:p>
          <a:p>
            <a:r>
              <a:rPr lang="en-US" dirty="0"/>
              <a:t>WBA liaison review in November </a:t>
            </a:r>
          </a:p>
        </p:txBody>
      </p:sp>
      <p:sp>
        <p:nvSpPr>
          <p:cNvPr id="4" name="Footer Placeholder 3">
            <a:extLst>
              <a:ext uri="{FF2B5EF4-FFF2-40B4-BE49-F238E27FC236}">
                <a16:creationId xmlns:a16="http://schemas.microsoft.com/office/drawing/2014/main" id="{B7A8EA3D-41D8-48FB-A36E-6B1BB53304C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39AE129-BC9E-4F79-8DFF-20B1A25EDC9F}"/>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745016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752600"/>
            <a:ext cx="10363200" cy="4572000"/>
          </a:xfrm>
        </p:spPr>
        <p:txBody>
          <a:bodyPr>
            <a:normAutofit fontScale="55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r>
              <a:rPr lang="en-US" dirty="0"/>
              <a:t>Are representatives of these groups already involved in IEEE 802, or is some form of outreach needed? </a:t>
            </a:r>
          </a:p>
          <a:p>
            <a:r>
              <a:rPr lang="en-US" dirty="0"/>
              <a:t>Discussion / Ideas List</a:t>
            </a:r>
          </a:p>
          <a:p>
            <a:pPr lvl="1"/>
            <a:r>
              <a:rPr lang="en-US" dirty="0"/>
              <a:t>Location Services are cross-cutting in many vertical markets.  Medical/Geriatrics – could apply to 802.11az, 802.11bf,  and 802.15.4 UWB (4z, 4ab, and successors)</a:t>
            </a:r>
          </a:p>
          <a:p>
            <a:pPr lvl="1"/>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pPr lvl="1"/>
            <a:r>
              <a:rPr lang="en-US" dirty="0"/>
              <a:t>The “lost step” of certification – not just the standards. </a:t>
            </a:r>
          </a:p>
          <a:p>
            <a:pPr lvl="1"/>
            <a:r>
              <a:rPr lang="en-US" dirty="0"/>
              <a:t>Home health care? Emerging market, new companies entering.  Strong tie-in with IoT, with data-gathering devices.  (implications on reliability, security) </a:t>
            </a:r>
          </a:p>
          <a:p>
            <a:r>
              <a:rPr lang="en-US" dirty="0"/>
              <a:t>Continue to promote that 802.24 is a venue for vertical stakeholders to initiate standardization</a:t>
            </a:r>
          </a:p>
          <a:p>
            <a:r>
              <a:rPr lang="en-US" dirty="0"/>
              <a:t>802.24 would function as an all-802 TIG for identifying and clarifying standardization needs for vertical markets</a:t>
            </a:r>
          </a:p>
          <a:p>
            <a:endParaRPr lang="en-US" dirty="0"/>
          </a:p>
          <a:p>
            <a:r>
              <a:rPr lang="en-US" dirty="0"/>
              <a:t>Review of IEEE 802 New </a:t>
            </a:r>
            <a:r>
              <a:rPr lang="en-US" dirty="0" err="1"/>
              <a:t>Activites</a:t>
            </a:r>
            <a:r>
              <a:rPr lang="en-US" dirty="0"/>
              <a:t> Brainstorming meeting from Nov 3, 2021. </a:t>
            </a:r>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77500" lnSpcReduction="20000"/>
          </a:bodyPr>
          <a:lstStyle/>
          <a:p>
            <a:r>
              <a:rPr lang="en-US" dirty="0"/>
              <a:t>Keep a prioritized list revisit when F2F meetings resume</a:t>
            </a:r>
          </a:p>
          <a:p>
            <a:endParaRPr lang="en-US" dirty="0"/>
          </a:p>
          <a:p>
            <a:r>
              <a:rPr lang="en-US" dirty="0"/>
              <a:t>A whitepaper/document for application-specific use cases of Sub 1GHz standards 802.15.4g and 802.11ah. How use mechanisms in 802.19.3</a:t>
            </a:r>
          </a:p>
          <a:p>
            <a:pPr lvl="1"/>
            <a:r>
              <a:rPr lang="en-US" dirty="0"/>
              <a:t>Can this also include applying 802.15.4s in sub-1GHz spectrum?</a:t>
            </a:r>
          </a:p>
          <a:p>
            <a:pPr lvl="1"/>
            <a:endParaRPr lang="en-US" dirty="0"/>
          </a:p>
          <a:p>
            <a:r>
              <a:rPr lang="en-US" dirty="0"/>
              <a:t>IETF: Reliable and Available Wireless – keep tabs on this</a:t>
            </a:r>
          </a:p>
          <a:p>
            <a:endParaRPr lang="en-US" dirty="0"/>
          </a:p>
          <a:p>
            <a:r>
              <a:rPr lang="en-US" dirty="0"/>
              <a:t>802.24 white paper on IoT and P2413  </a:t>
            </a:r>
          </a:p>
          <a:p>
            <a:pPr lvl="1"/>
            <a:endParaRPr lang="en-US" dirty="0"/>
          </a:p>
          <a:p>
            <a:r>
              <a:rPr lang="en-US" dirty="0"/>
              <a:t>Update of first Smart Grid white paper to address latest amendments of 802.15.4 u, v, w, x, y, </a:t>
            </a:r>
            <a:r>
              <a:rPr lang="en-US" dirty="0" err="1"/>
              <a:t>Revmd</a:t>
            </a:r>
            <a:r>
              <a:rPr lang="en-US" dirty="0"/>
              <a:t>, transition to 802.15.15</a:t>
            </a:r>
          </a:p>
          <a:p>
            <a:pPr lvl="2"/>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92500" lnSpcReduction="10000"/>
          </a:bodyPr>
          <a:lstStyle/>
          <a:p>
            <a:r>
              <a:rPr lang="en-US" dirty="0"/>
              <a:t>Action Items</a:t>
            </a:r>
          </a:p>
          <a:p>
            <a:pPr lvl="1"/>
            <a:endParaRPr lang="en-US" dirty="0"/>
          </a:p>
          <a:p>
            <a:r>
              <a:rPr lang="en-US" dirty="0"/>
              <a:t>Any New Business?</a:t>
            </a:r>
          </a:p>
          <a:p>
            <a:pPr lvl="1"/>
            <a:endParaRPr lang="en-US" dirty="0"/>
          </a:p>
          <a:p>
            <a:r>
              <a:rPr lang="en-US" dirty="0"/>
              <a:t>Next Meeting</a:t>
            </a:r>
          </a:p>
          <a:p>
            <a:pPr lvl="1"/>
            <a:r>
              <a:rPr lang="en-US" dirty="0"/>
              <a:t>Do we want to meet in January, or defer to F2F meeting in March?</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3</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85000" lnSpcReduction="10000"/>
          </a:bodyPr>
          <a:lstStyle/>
          <a:p>
            <a:pPr fontAlgn="t"/>
            <a:r>
              <a:rPr lang="en-US" dirty="0"/>
              <a:t>Call session to order, present “Guidelines for IEEE SA meetings”</a:t>
            </a:r>
          </a:p>
          <a:p>
            <a:pPr fontAlgn="t"/>
            <a:r>
              <a:rPr lang="en-US" dirty="0"/>
              <a:t>Review of Agenda / Approval of Agenda</a:t>
            </a:r>
          </a:p>
          <a:p>
            <a:pPr fontAlgn="t"/>
            <a:r>
              <a:rPr lang="en-US" dirty="0"/>
              <a:t>Approve minutes from prior TAG meeting</a:t>
            </a:r>
          </a:p>
          <a:p>
            <a:pPr fontAlgn="t"/>
            <a:r>
              <a:rPr lang="en-US" dirty="0"/>
              <a:t>Introduction/meeting objectives / Review action items from previous meeting / Liaison Updates</a:t>
            </a:r>
          </a:p>
          <a:p>
            <a:pPr fontAlgn="t"/>
            <a:r>
              <a:rPr lang="en-US" dirty="0"/>
              <a:t>Low Latency White Paper</a:t>
            </a:r>
          </a:p>
          <a:p>
            <a:pPr fontAlgn="b"/>
            <a:r>
              <a:rPr lang="en-US" dirty="0"/>
              <a:t>Review of IoT white paper development</a:t>
            </a:r>
          </a:p>
          <a:p>
            <a:pPr fontAlgn="t"/>
            <a:r>
              <a:rPr lang="en-US" dirty="0"/>
              <a:t>"IEEE 802 Solutions for Vertical Applications" White Paper</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1055</TotalTime>
  <Words>2364</Words>
  <Application>Microsoft Office PowerPoint</Application>
  <PresentationFormat>Widescreen</PresentationFormat>
  <Paragraphs>245</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Helvetica</vt:lpstr>
      <vt:lpstr>Monotype Sorts</vt:lpstr>
      <vt:lpstr>Times New Roman</vt:lpstr>
      <vt:lpstr>802-24-Theme1</vt:lpstr>
      <vt:lpstr>802.24 Vertical Applications TAG</vt:lpstr>
      <vt:lpstr>WebEx Information</vt:lpstr>
      <vt:lpstr>802.24 Overview</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Liaison Review</vt:lpstr>
      <vt:lpstr>“Low latency” White Paper</vt:lpstr>
      <vt:lpstr>Current status and next Steps</vt:lpstr>
      <vt:lpstr>802.24.2 White Paper</vt:lpstr>
      <vt:lpstr>Next Steps to progress work in TG2 IoT</vt:lpstr>
      <vt:lpstr>September: Discussion on “what is IoT”?</vt:lpstr>
      <vt:lpstr>"IEEE 802 Solutions for Vertical Applications"</vt:lpstr>
      <vt:lpstr>Next steps for "IEEE 802 Solutions for Vertical Applications“ White Paper </vt:lpstr>
      <vt:lpstr>Vertical Applications – Industry Standards</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95</cp:revision>
  <dcterms:created xsi:type="dcterms:W3CDTF">2020-10-13T15:01:18Z</dcterms:created>
  <dcterms:modified xsi:type="dcterms:W3CDTF">2021-11-05T15:24:41Z</dcterms:modified>
</cp:coreProperties>
</file>