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69" r:id="rId1"/>
  </p:sldMasterIdLst>
  <p:notesMasterIdLst>
    <p:notesMasterId r:id="rId27"/>
  </p:notesMasterIdLst>
  <p:handoutMasterIdLst>
    <p:handoutMasterId r:id="rId28"/>
  </p:handoutMasterIdLst>
  <p:sldIdLst>
    <p:sldId id="258" r:id="rId2"/>
    <p:sldId id="523" r:id="rId3"/>
    <p:sldId id="500" r:id="rId4"/>
    <p:sldId id="285" r:id="rId5"/>
    <p:sldId id="414" r:id="rId6"/>
    <p:sldId id="283" r:id="rId7"/>
    <p:sldId id="284" r:id="rId8"/>
    <p:sldId id="287" r:id="rId9"/>
    <p:sldId id="288" r:id="rId10"/>
    <p:sldId id="289" r:id="rId11"/>
    <p:sldId id="259" r:id="rId12"/>
    <p:sldId id="270" r:id="rId13"/>
    <p:sldId id="530" r:id="rId14"/>
    <p:sldId id="495" r:id="rId15"/>
    <p:sldId id="475" r:id="rId16"/>
    <p:sldId id="488" r:id="rId17"/>
    <p:sldId id="521" r:id="rId18"/>
    <p:sldId id="522" r:id="rId19"/>
    <p:sldId id="529" r:id="rId20"/>
    <p:sldId id="531" r:id="rId21"/>
    <p:sldId id="486" r:id="rId22"/>
    <p:sldId id="528" r:id="rId23"/>
    <p:sldId id="524" r:id="rId24"/>
    <p:sldId id="474" r:id="rId25"/>
    <p:sldId id="391" r:id="rId26"/>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521415D9-36F7-43E2-AB2F-B90AF26B5E84}">
      <p14:sectionLst xmlns:p14="http://schemas.microsoft.com/office/powerpoint/2010/main">
        <p14:section name="Default Section" id="{FDC62493-49E5-4F60-86E9-F555B970C0E0}">
          <p14:sldIdLst>
            <p14:sldId id="258"/>
            <p14:sldId id="523"/>
            <p14:sldId id="500"/>
            <p14:sldId id="285"/>
            <p14:sldId id="414"/>
            <p14:sldId id="283"/>
            <p14:sldId id="284"/>
            <p14:sldId id="287"/>
            <p14:sldId id="288"/>
            <p14:sldId id="289"/>
            <p14:sldId id="259"/>
            <p14:sldId id="270"/>
            <p14:sldId id="530"/>
            <p14:sldId id="495"/>
            <p14:sldId id="475"/>
            <p14:sldId id="488"/>
            <p14:sldId id="521"/>
            <p14:sldId id="522"/>
            <p14:sldId id="529"/>
            <p14:sldId id="531"/>
            <p14:sldId id="486"/>
            <p14:sldId id="528"/>
            <p14:sldId id="524"/>
            <p14:sldId id="474"/>
            <p14:sldId id="391"/>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823" autoAdjust="0"/>
    <p:restoredTop sz="94099" autoAdjust="0"/>
  </p:normalViewPr>
  <p:slideViewPr>
    <p:cSldViewPr>
      <p:cViewPr varScale="1">
        <p:scale>
          <a:sx n="131" d="100"/>
          <a:sy n="131" d="100"/>
        </p:scale>
        <p:origin x="156" y="750"/>
      </p:cViewPr>
      <p:guideLst>
        <p:guide orient="horz" pos="2160"/>
        <p:guide pos="3840"/>
      </p:guideLst>
    </p:cSldViewPr>
  </p:slideViewPr>
  <p:outlineViewPr>
    <p:cViewPr>
      <p:scale>
        <a:sx n="33" d="100"/>
        <a:sy n="33" d="100"/>
      </p:scale>
      <p:origin x="0" y="-3869"/>
    </p:cViewPr>
  </p:outlineViewPr>
  <p:notesTextViewPr>
    <p:cViewPr>
      <p:scale>
        <a:sx n="1" d="1"/>
        <a:sy n="1" d="1"/>
      </p:scale>
      <p:origin x="0" y="0"/>
    </p:cViewPr>
  </p:notesTextViewPr>
  <p:sorterViewPr>
    <p:cViewPr>
      <p:scale>
        <a:sx n="100" d="100"/>
        <a:sy n="100" d="100"/>
      </p:scale>
      <p:origin x="0" y="-156"/>
    </p:cViewPr>
  </p:sorterViewPr>
  <p:notesViewPr>
    <p:cSldViewPr>
      <p:cViewPr varScale="1">
        <p:scale>
          <a:sx n="114" d="100"/>
          <a:sy n="114" d="100"/>
        </p:scale>
        <p:origin x="2899" y="101"/>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802.24</a:t>
            </a:r>
          </a:p>
        </p:txBody>
      </p:sp>
      <p:sp>
        <p:nvSpPr>
          <p:cNvPr id="3075" name="Rectangle 3"/>
          <p:cNvSpPr>
            <a:spLocks noGrp="1" noChangeArrowheads="1"/>
          </p:cNvSpPr>
          <p:nvPr>
            <p:ph type="dt" sz="quarter" idx="1"/>
          </p:nvPr>
        </p:nvSpPr>
        <p:spPr bwMode="auto">
          <a:xfrm>
            <a:off x="695325" y="175081"/>
            <a:ext cx="2309813"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dirty="0"/>
              <a:t>July 2020</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Tim Godfrey (EPRI)</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F05CCD38-E3BA-4351-86DA-0A746BC4558B}" type="slidenum">
              <a:rPr lang="en-US" altLang="en-US"/>
              <a:pPr/>
              <a:t>‹#›</a:t>
            </a:fld>
            <a:endParaRPr lang="en-US" alt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39339129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802.24</a:t>
            </a:r>
          </a:p>
        </p:txBody>
      </p:sp>
      <p:sp>
        <p:nvSpPr>
          <p:cNvPr id="2051" name="Rectangle 3"/>
          <p:cNvSpPr>
            <a:spLocks noGrp="1" noChangeArrowheads="1"/>
          </p:cNvSpPr>
          <p:nvPr>
            <p:ph type="dt" idx="1"/>
          </p:nvPr>
        </p:nvSpPr>
        <p:spPr bwMode="auto">
          <a:xfrm>
            <a:off x="654050" y="95706"/>
            <a:ext cx="273685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dirty="0"/>
              <a:t>July 2020</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Tim Godfrey (EPRI)</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F9031878-2613-4CF8-8C8B-1C8D0CA1FB2E}" type="slidenum">
              <a:rPr lang="en-US" altLang="en-US"/>
              <a:pPr/>
              <a:t>‹#›</a:t>
            </a:fld>
            <a:endParaRPr lang="en-US" alt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11622071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802.24</a:t>
            </a:r>
          </a:p>
        </p:txBody>
      </p:sp>
      <p:sp>
        <p:nvSpPr>
          <p:cNvPr id="5" name="Rectangle 3"/>
          <p:cNvSpPr>
            <a:spLocks noGrp="1" noChangeArrowheads="1"/>
          </p:cNvSpPr>
          <p:nvPr>
            <p:ph type="dt" idx="1"/>
          </p:nvPr>
        </p:nvSpPr>
        <p:spPr>
          <a:xfrm>
            <a:off x="654050" y="95706"/>
            <a:ext cx="2736850" cy="215444"/>
          </a:xfrm>
          <a:ln/>
        </p:spPr>
        <p:txBody>
          <a:bodyPr/>
          <a:lstStyle/>
          <a:p>
            <a:r>
              <a:rPr lang="en-US" altLang="en-US" dirty="0"/>
              <a:t>July 2020</a:t>
            </a:r>
          </a:p>
        </p:txBody>
      </p:sp>
      <p:sp>
        <p:nvSpPr>
          <p:cNvPr id="6" name="Rectangle 6"/>
          <p:cNvSpPr>
            <a:spLocks noGrp="1" noChangeArrowheads="1"/>
          </p:cNvSpPr>
          <p:nvPr>
            <p:ph type="ftr" sz="quarter" idx="4"/>
          </p:nvPr>
        </p:nvSpPr>
        <p:spPr>
          <a:ln/>
        </p:spPr>
        <p:txBody>
          <a:bodyPr/>
          <a:lstStyle/>
          <a:p>
            <a:pPr lvl="4"/>
            <a:r>
              <a:rPr lang="en-US" altLang="en-US"/>
              <a:t>Tim Godfrey (EPRI)</a:t>
            </a:r>
          </a:p>
        </p:txBody>
      </p:sp>
      <p:sp>
        <p:nvSpPr>
          <p:cNvPr id="7" name="Rectangle 7"/>
          <p:cNvSpPr>
            <a:spLocks noGrp="1" noChangeArrowheads="1"/>
          </p:cNvSpPr>
          <p:nvPr>
            <p:ph type="sldNum" sz="quarter" idx="5"/>
          </p:nvPr>
        </p:nvSpPr>
        <p:spPr>
          <a:ln/>
        </p:spPr>
        <p:txBody>
          <a:bodyPr/>
          <a:lstStyle/>
          <a:p>
            <a:r>
              <a:rPr lang="en-US" altLang="en-US"/>
              <a:t>Page </a:t>
            </a:r>
            <a:fld id="{CEDB8187-817F-4946-82F7-CCFC76068F71}" type="slidenum">
              <a:rPr lang="en-US" altLang="en-US"/>
              <a:pPr/>
              <a:t>3</a:t>
            </a:fld>
            <a:endParaRPr lang="en-US" altLang="en-US"/>
          </a:p>
        </p:txBody>
      </p:sp>
      <p:sp>
        <p:nvSpPr>
          <p:cNvPr id="24578" name="Rectangle 2"/>
          <p:cNvSpPr>
            <a:spLocks noGrp="1" noRot="1" noChangeAspect="1" noChangeArrowheads="1" noTextEdit="1"/>
          </p:cNvSpPr>
          <p:nvPr>
            <p:ph type="sldImg"/>
          </p:nvPr>
        </p:nvSpPr>
        <p:spPr>
          <a:xfrm>
            <a:off x="384175" y="701675"/>
            <a:ext cx="6165850"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173685864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a:extLst>
              <a:ext uri="{FF2B5EF4-FFF2-40B4-BE49-F238E27FC236}">
                <a16:creationId xmlns:a16="http://schemas.microsoft.com/office/drawing/2014/main" id="{152FD06B-10FB-4CC0-9DFF-E15C04D30AD5}"/>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defRPr sz="2400">
                <a:solidFill>
                  <a:schemeClr val="tx1"/>
                </a:solidFill>
                <a:latin typeface="Times New Roman" panose="02020603050405020304" pitchFamily="18" charset="0"/>
              </a:defRPr>
            </a:lvl1pPr>
            <a:lvl2pPr marL="742950" indent="-285750" defTabSz="966788">
              <a:defRPr sz="2400">
                <a:solidFill>
                  <a:schemeClr val="tx1"/>
                </a:solidFill>
                <a:latin typeface="Times New Roman" panose="02020603050405020304" pitchFamily="18" charset="0"/>
              </a:defRPr>
            </a:lvl2pPr>
            <a:lvl3pPr marL="1143000" indent="-228600" defTabSz="966788">
              <a:defRPr sz="2400">
                <a:solidFill>
                  <a:schemeClr val="tx1"/>
                </a:solidFill>
                <a:latin typeface="Times New Roman" panose="02020603050405020304" pitchFamily="18" charset="0"/>
              </a:defRPr>
            </a:lvl3pPr>
            <a:lvl4pPr marL="1600200" indent="-228600" defTabSz="966788">
              <a:defRPr sz="2400">
                <a:solidFill>
                  <a:schemeClr val="tx1"/>
                </a:solidFill>
                <a:latin typeface="Times New Roman" panose="02020603050405020304" pitchFamily="18" charset="0"/>
              </a:defRPr>
            </a:lvl4pPr>
            <a:lvl5pPr marL="2057400" indent="-228600" defTabSz="966788">
              <a:defRPr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sz="2400">
                <a:solidFill>
                  <a:schemeClr val="tx1"/>
                </a:solidFill>
                <a:latin typeface="Times New Roman" panose="02020603050405020304" pitchFamily="18" charset="0"/>
              </a:defRPr>
            </a:lvl9pPr>
          </a:lstStyle>
          <a:p>
            <a:fld id="{DA942F09-CE82-418D-8E31-B9F050E9E440}" type="slidenum">
              <a:rPr lang="en-US" altLang="en-US" sz="1300"/>
              <a:pPr/>
              <a:t>5</a:t>
            </a:fld>
            <a:endParaRPr lang="en-US" altLang="en-US" sz="1300"/>
          </a:p>
        </p:txBody>
      </p:sp>
      <p:sp>
        <p:nvSpPr>
          <p:cNvPr id="17411" name="Rectangle 2">
            <a:extLst>
              <a:ext uri="{FF2B5EF4-FFF2-40B4-BE49-F238E27FC236}">
                <a16:creationId xmlns:a16="http://schemas.microsoft.com/office/drawing/2014/main" id="{AC693646-7038-437B-90C6-350ECB1F89EB}"/>
              </a:ext>
            </a:extLst>
          </p:cNvPr>
          <p:cNvSpPr>
            <a:spLocks noGrp="1" noRot="1" noChangeAspect="1" noChangeArrowheads="1" noTextEdit="1"/>
          </p:cNvSpPr>
          <p:nvPr>
            <p:ph type="sldImg"/>
          </p:nvPr>
        </p:nvSpPr>
        <p:spPr>
          <a:xfrm>
            <a:off x="384175" y="701675"/>
            <a:ext cx="6165850" cy="3468688"/>
          </a:xfrm>
          <a:ln/>
        </p:spPr>
      </p:sp>
      <p:sp>
        <p:nvSpPr>
          <p:cNvPr id="17412" name="Rectangle 3">
            <a:extLst>
              <a:ext uri="{FF2B5EF4-FFF2-40B4-BE49-F238E27FC236}">
                <a16:creationId xmlns:a16="http://schemas.microsoft.com/office/drawing/2014/main" id="{EE43C536-E771-4160-9DA4-3D762947B8B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latin typeface="Times New Roman" panose="02020603050405020304" pitchFamily="18" charset="0"/>
            </a:endParaRPr>
          </a:p>
        </p:txBody>
      </p:sp>
    </p:spTree>
    <p:extLst>
      <p:ext uri="{BB962C8B-B14F-4D97-AF65-F5344CB8AC3E}">
        <p14:creationId xmlns:p14="http://schemas.microsoft.com/office/powerpoint/2010/main" val="7199739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5" name="Footer Placeholder 4"/>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869219CD-136A-40C3-85E0-D9FA436669C2}" type="slidenum">
              <a:rPr lang="en-US" altLang="en-US" smtClean="0"/>
              <a:pPr/>
              <a:t>‹#›</a:t>
            </a:fld>
            <a:endParaRPr lang="en-US" altLang="en-US"/>
          </a:p>
        </p:txBody>
      </p:sp>
    </p:spTree>
    <p:extLst>
      <p:ext uri="{BB962C8B-B14F-4D97-AF65-F5344CB8AC3E}">
        <p14:creationId xmlns:p14="http://schemas.microsoft.com/office/powerpoint/2010/main" val="24806932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D2793805-6678-4F90-9549-7863581D2258}" type="slidenum">
              <a:rPr lang="en-US" altLang="en-US" smtClean="0"/>
              <a:pPr/>
              <a:t>‹#›</a:t>
            </a:fld>
            <a:endParaRPr lang="en-US" altLang="en-US"/>
          </a:p>
        </p:txBody>
      </p:sp>
    </p:spTree>
    <p:extLst>
      <p:ext uri="{BB962C8B-B14F-4D97-AF65-F5344CB8AC3E}">
        <p14:creationId xmlns:p14="http://schemas.microsoft.com/office/powerpoint/2010/main" val="13605539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41"/>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1" y="4589466"/>
            <a:ext cx="105156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Edit Master text styles</a:t>
            </a:r>
          </a:p>
        </p:txBody>
      </p:sp>
      <p:sp>
        <p:nvSpPr>
          <p:cNvPr id="5" name="Footer Placeholder 4"/>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A42A6F1F-89D0-4C7C-88C0-E46BC40C428C}" type="slidenum">
              <a:rPr lang="en-US" altLang="en-US" smtClean="0"/>
              <a:pPr/>
              <a:t>‹#›</a:t>
            </a:fld>
            <a:endParaRPr lang="en-US" altLang="en-US"/>
          </a:p>
        </p:txBody>
      </p:sp>
    </p:spTree>
    <p:extLst>
      <p:ext uri="{BB962C8B-B14F-4D97-AF65-F5344CB8AC3E}">
        <p14:creationId xmlns:p14="http://schemas.microsoft.com/office/powerpoint/2010/main" val="22689928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14400" y="1981200"/>
            <a:ext cx="50800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7" name="Slide Number Placeholder 6"/>
          <p:cNvSpPr>
            <a:spLocks noGrp="1"/>
          </p:cNvSpPr>
          <p:nvPr>
            <p:ph type="sldNum" sz="quarter" idx="12"/>
          </p:nvPr>
        </p:nvSpPr>
        <p:spPr/>
        <p:txBody>
          <a:bodyPr/>
          <a:lstStyle>
            <a:lvl1pPr>
              <a:defRPr/>
            </a:lvl1pPr>
          </a:lstStyle>
          <a:p>
            <a:r>
              <a:rPr lang="en-US" altLang="en-US"/>
              <a:t>Slide </a:t>
            </a:r>
            <a:fld id="{43D6F4AB-797C-4E10-8BE8-7E7A0FDF1173}" type="slidenum">
              <a:rPr lang="en-US" altLang="en-US" smtClean="0"/>
              <a:pPr/>
              <a:t>‹#›</a:t>
            </a:fld>
            <a:endParaRPr lang="en-US" altLang="en-US"/>
          </a:p>
        </p:txBody>
      </p:sp>
    </p:spTree>
    <p:extLst>
      <p:ext uri="{BB962C8B-B14F-4D97-AF65-F5344CB8AC3E}">
        <p14:creationId xmlns:p14="http://schemas.microsoft.com/office/powerpoint/2010/main" val="1531594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40317" y="365128"/>
            <a:ext cx="10515600" cy="1325563"/>
          </a:xfrm>
        </p:spPr>
        <p:txBody>
          <a:bodyPr/>
          <a:lstStyle/>
          <a:p>
            <a:r>
              <a:rPr lang="en-US"/>
              <a:t>Click to edit Master title style</a:t>
            </a:r>
          </a:p>
        </p:txBody>
      </p:sp>
      <p:sp>
        <p:nvSpPr>
          <p:cNvPr id="3" name="Text Placeholder 2"/>
          <p:cNvSpPr>
            <a:spLocks noGrp="1"/>
          </p:cNvSpPr>
          <p:nvPr>
            <p:ph type="body" idx="1"/>
          </p:nvPr>
        </p:nvSpPr>
        <p:spPr>
          <a:xfrm>
            <a:off x="840319"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40319" y="2505075"/>
            <a:ext cx="5158316"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71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9" name="Slide Number Placeholder 8"/>
          <p:cNvSpPr>
            <a:spLocks noGrp="1"/>
          </p:cNvSpPr>
          <p:nvPr>
            <p:ph type="sldNum" sz="quarter" idx="12"/>
          </p:nvPr>
        </p:nvSpPr>
        <p:spPr/>
        <p:txBody>
          <a:bodyPr/>
          <a:lstStyle>
            <a:lvl1pPr>
              <a:defRPr/>
            </a:lvl1pPr>
          </a:lstStyle>
          <a:p>
            <a:r>
              <a:rPr lang="en-US" altLang="en-US"/>
              <a:t>Slide </a:t>
            </a:r>
            <a:fld id="{EFA497F3-03E4-43CE-BA28-C5FC5BC2AE2C}" type="slidenum">
              <a:rPr lang="en-US" altLang="en-US" smtClean="0"/>
              <a:pPr/>
              <a:t>‹#›</a:t>
            </a:fld>
            <a:endParaRPr lang="en-US" altLang="en-US"/>
          </a:p>
        </p:txBody>
      </p:sp>
    </p:spTree>
    <p:extLst>
      <p:ext uri="{BB962C8B-B14F-4D97-AF65-F5344CB8AC3E}">
        <p14:creationId xmlns:p14="http://schemas.microsoft.com/office/powerpoint/2010/main" val="27084043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Footer Placeholder 3"/>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lvl1pPr>
              <a:defRPr/>
            </a:lvl1pPr>
          </a:lstStyle>
          <a:p>
            <a:r>
              <a:rPr lang="en-US" altLang="en-US"/>
              <a:t>Slide </a:t>
            </a:r>
            <a:fld id="{71B338A4-ED28-4298-8247-49C20A64E3B7}" type="slidenum">
              <a:rPr lang="en-US" altLang="en-US" smtClean="0"/>
              <a:pPr/>
              <a:t>‹#›</a:t>
            </a:fld>
            <a:endParaRPr lang="en-US" altLang="en-US"/>
          </a:p>
        </p:txBody>
      </p:sp>
    </p:spTree>
    <p:extLst>
      <p:ext uri="{BB962C8B-B14F-4D97-AF65-F5344CB8AC3E}">
        <p14:creationId xmlns:p14="http://schemas.microsoft.com/office/powerpoint/2010/main" val="32350403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4" name="Slide Number Placeholder 3"/>
          <p:cNvSpPr>
            <a:spLocks noGrp="1"/>
          </p:cNvSpPr>
          <p:nvPr>
            <p:ph type="sldNum" sz="quarter" idx="12"/>
          </p:nvPr>
        </p:nvSpPr>
        <p:spPr/>
        <p:txBody>
          <a:bodyPr/>
          <a:lstStyle>
            <a:lvl1pPr>
              <a:defRPr/>
            </a:lvl1pPr>
          </a:lstStyle>
          <a:p>
            <a:r>
              <a:rPr lang="en-US" altLang="en-US"/>
              <a:t>Slide </a:t>
            </a:r>
            <a:fld id="{10F6A3D7-DD84-42AF-989C-56ECD19EC4B5}" type="slidenum">
              <a:rPr lang="en-US" altLang="en-US" smtClean="0"/>
              <a:pPr/>
              <a:t>‹#›</a:t>
            </a:fld>
            <a:endParaRPr lang="en-US" altLang="en-US"/>
          </a:p>
        </p:txBody>
      </p:sp>
    </p:spTree>
    <p:extLst>
      <p:ext uri="{BB962C8B-B14F-4D97-AF65-F5344CB8AC3E}">
        <p14:creationId xmlns:p14="http://schemas.microsoft.com/office/powerpoint/2010/main" val="26267166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9" y="457200"/>
            <a:ext cx="393276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717" y="987428"/>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40319"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914400" y="378281"/>
            <a:ext cx="2133600" cy="215444"/>
          </a:xfrm>
          <a:prstGeom prst="rect">
            <a:avLst/>
          </a:prstGeom>
        </p:spPr>
        <p:txBody>
          <a:bodyPr/>
          <a:lstStyle>
            <a:lvl1pPr>
              <a:defRPr/>
            </a:lvl1pPr>
          </a:lstStyle>
          <a:p>
            <a:r>
              <a:rPr lang="en-US" altLang="en-US"/>
              <a:t>&lt;month year&gt;</a:t>
            </a:r>
          </a:p>
        </p:txBody>
      </p:sp>
      <p:sp>
        <p:nvSpPr>
          <p:cNvPr id="6" name="Footer Placeholder 5"/>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7" name="Slide Number Placeholder 6"/>
          <p:cNvSpPr>
            <a:spLocks noGrp="1"/>
          </p:cNvSpPr>
          <p:nvPr>
            <p:ph type="sldNum" sz="quarter" idx="12"/>
          </p:nvPr>
        </p:nvSpPr>
        <p:spPr/>
        <p:txBody>
          <a:bodyPr/>
          <a:lstStyle>
            <a:lvl1pPr>
              <a:defRPr/>
            </a:lvl1pPr>
          </a:lstStyle>
          <a:p>
            <a:r>
              <a:rPr lang="en-US" altLang="en-US"/>
              <a:t>Slide </a:t>
            </a:r>
            <a:fld id="{68D59594-AA2E-416C-8D6D-4EAE56C9B638}" type="slidenum">
              <a:rPr lang="en-US" altLang="en-US" smtClean="0"/>
              <a:pPr/>
              <a:t>‹#›</a:t>
            </a:fld>
            <a:endParaRPr lang="en-US" altLang="en-US"/>
          </a:p>
        </p:txBody>
      </p:sp>
    </p:spTree>
    <p:extLst>
      <p:ext uri="{BB962C8B-B14F-4D97-AF65-F5344CB8AC3E}">
        <p14:creationId xmlns:p14="http://schemas.microsoft.com/office/powerpoint/2010/main" val="12118374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a:t>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9" name="Rectangle 5"/>
          <p:cNvSpPr>
            <a:spLocks noGrp="1" noChangeArrowheads="1"/>
          </p:cNvSpPr>
          <p:nvPr>
            <p:ph type="ftr" sz="quarter" idx="3"/>
          </p:nvPr>
        </p:nvSpPr>
        <p:spPr bwMode="auto">
          <a:xfrm>
            <a:off x="7315200" y="6475413"/>
            <a:ext cx="4165600"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a:t>Tim Godfrey, EPRI</a:t>
            </a:r>
            <a:endParaRPr lang="en-US" altLang="en-US" dirty="0"/>
          </a:p>
        </p:txBody>
      </p:sp>
      <p:sp>
        <p:nvSpPr>
          <p:cNvPr id="1030" name="Rectangle 6"/>
          <p:cNvSpPr>
            <a:spLocks noGrp="1" noChangeArrowheads="1"/>
          </p:cNvSpPr>
          <p:nvPr>
            <p:ph type="sldNum" sz="quarter" idx="4"/>
          </p:nvPr>
        </p:nvSpPr>
        <p:spPr bwMode="auto">
          <a:xfrm>
            <a:off x="5717198" y="6475413"/>
            <a:ext cx="859211"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4CFCE8D9-1B5D-49FC-8389-90980ECCA564}" type="slidenum">
              <a:rPr lang="en-US" altLang="en-US" smtClean="0"/>
              <a:pPr/>
              <a:t>‹#›</a:t>
            </a:fld>
            <a:endParaRPr lang="en-US" altLang="en-US"/>
          </a:p>
        </p:txBody>
      </p:sp>
      <p:sp>
        <p:nvSpPr>
          <p:cNvPr id="1031" name="Rectangle 7"/>
          <p:cNvSpPr>
            <a:spLocks noChangeArrowheads="1"/>
          </p:cNvSpPr>
          <p:nvPr/>
        </p:nvSpPr>
        <p:spPr bwMode="auto">
          <a:xfrm>
            <a:off x="5689600" y="394156"/>
            <a:ext cx="55880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IEEE 802.24-21-0016r1</a:t>
            </a:r>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dirty="0"/>
          </a:p>
        </p:txBody>
      </p:sp>
      <p:sp>
        <p:nvSpPr>
          <p:cNvPr id="1033" name="Rectangle 9"/>
          <p:cNvSpPr>
            <a:spLocks noChangeArrowheads="1"/>
          </p:cNvSpPr>
          <p:nvPr/>
        </p:nvSpPr>
        <p:spPr bwMode="auto">
          <a:xfrm>
            <a:off x="914400" y="6475413"/>
            <a:ext cx="948267"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sz="1200"/>
              <a:t>Submission</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a:p>
        </p:txBody>
      </p:sp>
      <p:sp>
        <p:nvSpPr>
          <p:cNvPr id="11" name="Rectangle 7"/>
          <p:cNvSpPr>
            <a:spLocks noChangeArrowheads="1"/>
          </p:cNvSpPr>
          <p:nvPr/>
        </p:nvSpPr>
        <p:spPr bwMode="auto">
          <a:xfrm>
            <a:off x="914400" y="381000"/>
            <a:ext cx="5791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marL="0" lvl="4" algn="l"/>
            <a:r>
              <a:rPr lang="en-US" altLang="en-US" sz="1400" b="1" dirty="0"/>
              <a:t>Nov 2021</a:t>
            </a:r>
          </a:p>
        </p:txBody>
      </p:sp>
    </p:spTree>
    <p:extLst>
      <p:ext uri="{BB962C8B-B14F-4D97-AF65-F5344CB8AC3E}">
        <p14:creationId xmlns:p14="http://schemas.microsoft.com/office/powerpoint/2010/main" val="2260470787"/>
      </p:ext>
    </p:extLst>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Lst>
  <p:hf hd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s://epri.webex.com/epri/j.php?MTID=m63b3d50be18817711ee9825b556c28fa"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mailto:stds-802-all@listserv.ieee.org" TargetMode="External"/><Relationship Id="rId2" Type="http://schemas.openxmlformats.org/officeDocument/2006/relationships/hyperlink" Target="http://mentor.ieee.org/802.24/documents"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mentor.ieee.org/802.24/dcn/21/24-21-0017-00-IoTg-what-is-the-iot.pptx"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mentor.ieee.org/802.24/dcn/19/24-19-0003-11-0000-low-latency-communication-white-paper.docx"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mentor.ieee.org/802.24/dcn/19/24-19-0003-11-0000-low-latency-communication-white-paper.docx"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s://mentor.ieee.org/802.24/dcn/15/24-15-0036-03-IoTg-internet-of-things-iot-overview-white-paper-draft.docx"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s://mentor.ieee.org/802.24/dcn/21/24-21-0017-00-IoTg-what-is-the-iot.pptx"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sip:24282813241@epri.webex.com" TargetMode="External"/><Relationship Id="rId2" Type="http://schemas.openxmlformats.org/officeDocument/2006/relationships/hyperlink" Target="https://epri.webex.com/epri/j.php?MTID=m70c47251fa47b2577e0e96d35add292c" TargetMode="External"/><Relationship Id="rId1" Type="http://schemas.openxmlformats.org/officeDocument/2006/relationships/slideLayout" Target="../slideLayouts/slideLayout2.xml"/><Relationship Id="rId6" Type="http://schemas.openxmlformats.org/officeDocument/2006/relationships/hyperlink" Target="https://help.webex.com/docs/DOC-5412" TargetMode="External"/><Relationship Id="rId5" Type="http://schemas.openxmlformats.org/officeDocument/2006/relationships/hyperlink" Target="https://www.webex.com/pdf/tollfree_restrictions.pdf" TargetMode="External"/><Relationship Id="rId4" Type="http://schemas.openxmlformats.org/officeDocument/2006/relationships/hyperlink" Target="https://epri.webex.com/epri/globalcallin.php?MTID=me01442a5a253f80b132c77b9c5f2d7e9"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hyperlink" Target="https://mentor.ieee.org/802.24/dcn/19/24-19-0003-11-0000-low-latency-communication-white-paper.docx"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ctrTitle"/>
          </p:nvPr>
        </p:nvSpPr>
        <p:spPr/>
        <p:txBody>
          <a:bodyPr anchor="ctr"/>
          <a:lstStyle/>
          <a:p>
            <a:r>
              <a:rPr lang="en-US" altLang="en-US" sz="3600" dirty="0"/>
              <a:t>802.24 Vertical Applications TAG</a:t>
            </a:r>
          </a:p>
        </p:txBody>
      </p:sp>
      <p:sp>
        <p:nvSpPr>
          <p:cNvPr id="2" name="Subtitle 1"/>
          <p:cNvSpPr>
            <a:spLocks noGrp="1"/>
          </p:cNvSpPr>
          <p:nvPr>
            <p:ph type="subTitle" idx="1"/>
          </p:nvPr>
        </p:nvSpPr>
        <p:spPr/>
        <p:txBody>
          <a:bodyPr/>
          <a:lstStyle/>
          <a:p>
            <a:r>
              <a:rPr lang="en-US" dirty="0"/>
              <a:t>November 10, 2021</a:t>
            </a:r>
          </a:p>
          <a:p>
            <a:endParaRPr lang="en-US" dirty="0"/>
          </a:p>
          <a:p>
            <a:r>
              <a:rPr lang="en-US" dirty="0">
                <a:hlinkClick r:id="rId2"/>
              </a:rPr>
              <a:t>Electronic Meeting</a:t>
            </a:r>
            <a:endParaRPr lang="en-US" dirty="0"/>
          </a:p>
        </p:txBody>
      </p:sp>
      <p:sp>
        <p:nvSpPr>
          <p:cNvPr id="5" name="Footer Placeholder 4"/>
          <p:cNvSpPr>
            <a:spLocks noGrp="1"/>
          </p:cNvSpPr>
          <p:nvPr>
            <p:ph type="ftr" sz="quarter" idx="11"/>
          </p:nvPr>
        </p:nvSpPr>
        <p:spPr/>
        <p:txBody>
          <a:bodyPr/>
          <a:lstStyle/>
          <a:p>
            <a:r>
              <a:rPr lang="en-US" altLang="en-US" dirty="0"/>
              <a:t>Tim Godfrey, EPRI</a:t>
            </a:r>
          </a:p>
        </p:txBody>
      </p:sp>
      <p:sp>
        <p:nvSpPr>
          <p:cNvPr id="6" name="Slide Number Placeholder 5"/>
          <p:cNvSpPr>
            <a:spLocks noGrp="1"/>
          </p:cNvSpPr>
          <p:nvPr>
            <p:ph type="sldNum" sz="quarter" idx="12"/>
          </p:nvPr>
        </p:nvSpPr>
        <p:spPr>
          <a:xfrm>
            <a:off x="5930398" y="6475413"/>
            <a:ext cx="432811" cy="184666"/>
          </a:xfrm>
        </p:spPr>
        <p:txBody>
          <a:bodyPr/>
          <a:lstStyle/>
          <a:p>
            <a:r>
              <a:rPr lang="en-US" altLang="en-US"/>
              <a:t>Slide </a:t>
            </a:r>
            <a:fld id="{FB77950E-B72B-4A4A-976E-ED1B46E90826}" type="slidenum">
              <a:rPr lang="en-US" altLang="en-US"/>
              <a:pPr/>
              <a:t>1</a:t>
            </a:fld>
            <a:endParaRPr lang="en-US" alt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5">
                    <a:lumMod val="50000"/>
                  </a:schemeClr>
                </a:solidFill>
              </a:rPr>
              <a:t>IEEE-SA standards activities shall allow the fair &amp;</a:t>
            </a:r>
            <a:br>
              <a:rPr lang="en-US" dirty="0">
                <a:solidFill>
                  <a:schemeClr val="accent5">
                    <a:lumMod val="50000"/>
                  </a:schemeClr>
                </a:solidFill>
              </a:rPr>
            </a:br>
            <a:r>
              <a:rPr lang="en-US" dirty="0">
                <a:solidFill>
                  <a:schemeClr val="accent5">
                    <a:lumMod val="50000"/>
                  </a:schemeClr>
                </a:solidFill>
              </a:rPr>
              <a:t>equitable consideration of all viewpoints</a:t>
            </a:r>
          </a:p>
        </p:txBody>
      </p:sp>
      <p:sp>
        <p:nvSpPr>
          <p:cNvPr id="3" name="Content Placeholder 2"/>
          <p:cNvSpPr>
            <a:spLocks noGrp="1"/>
          </p:cNvSpPr>
          <p:nvPr>
            <p:ph idx="1"/>
          </p:nvPr>
        </p:nvSpPr>
        <p:spPr>
          <a:xfrm>
            <a:off x="914400" y="1981200"/>
            <a:ext cx="10363200" cy="4419600"/>
          </a:xfrm>
        </p:spPr>
        <p:txBody>
          <a:bodyPr>
            <a:normAutofit fontScale="85000" lnSpcReduction="10000"/>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Administration</a:t>
            </a:r>
          </a:p>
        </p:txBody>
      </p:sp>
      <p:sp>
        <p:nvSpPr>
          <p:cNvPr id="3" name="Content Placeholder 2"/>
          <p:cNvSpPr>
            <a:spLocks noGrp="1"/>
          </p:cNvSpPr>
          <p:nvPr>
            <p:ph idx="1"/>
          </p:nvPr>
        </p:nvSpPr>
        <p:spPr>
          <a:xfrm>
            <a:off x="914400" y="1676400"/>
            <a:ext cx="10566400" cy="4495800"/>
          </a:xfrm>
        </p:spPr>
        <p:txBody>
          <a:bodyPr>
            <a:normAutofit fontScale="62500" lnSpcReduction="20000"/>
          </a:bodyPr>
          <a:lstStyle/>
          <a:p>
            <a:r>
              <a:rPr lang="en-US" dirty="0"/>
              <a:t>Attendance take on IMAT</a:t>
            </a:r>
          </a:p>
          <a:p>
            <a:pPr lvl="1"/>
            <a:r>
              <a:rPr lang="en-US" dirty="0"/>
              <a:t>Reciprocal rights for most WGs</a:t>
            </a:r>
          </a:p>
          <a:p>
            <a:r>
              <a:rPr lang="en-US" dirty="0"/>
              <a:t>Web page</a:t>
            </a:r>
          </a:p>
          <a:p>
            <a:pPr lvl="1"/>
            <a:r>
              <a:rPr lang="en-US" dirty="0"/>
              <a:t>http://www.ieee802.org/24</a:t>
            </a:r>
          </a:p>
          <a:p>
            <a:r>
              <a:rPr lang="en-US" dirty="0"/>
              <a:t>Mailing list</a:t>
            </a:r>
          </a:p>
          <a:p>
            <a:pPr lvl="1"/>
            <a:r>
              <a:rPr lang="en-US" dirty="0"/>
              <a:t>stds-802-24@listserv.ieee.org</a:t>
            </a:r>
          </a:p>
          <a:p>
            <a:pPr lvl="1"/>
            <a:r>
              <a:rPr lang="en-US" dirty="0"/>
              <a:t>802-24-voters@listserv.ieee.org (voters list)</a:t>
            </a:r>
          </a:p>
          <a:p>
            <a:r>
              <a:rPr lang="en-US" dirty="0"/>
              <a:t>Document archive</a:t>
            </a:r>
          </a:p>
          <a:p>
            <a:pPr lvl="1"/>
            <a:r>
              <a:rPr lang="en-US" dirty="0"/>
              <a:t> </a:t>
            </a:r>
            <a:r>
              <a:rPr lang="en-US" dirty="0">
                <a:hlinkClick r:id="rId2"/>
              </a:rPr>
              <a:t>http://mentor.ieee.org/802.24/documents</a:t>
            </a:r>
            <a:endParaRPr lang="en-US" dirty="0"/>
          </a:p>
          <a:p>
            <a:pPr lvl="1"/>
            <a:endParaRPr lang="en-US" dirty="0"/>
          </a:p>
          <a:p>
            <a:r>
              <a:rPr lang="en-US" dirty="0"/>
              <a:t>IEEE 802 announcement reflector, </a:t>
            </a:r>
            <a:r>
              <a:rPr lang="en-US" dirty="0">
                <a:hlinkClick r:id="rId3"/>
              </a:rPr>
              <a:t>stds-802-all@listserv.ieee.org</a:t>
            </a:r>
            <a:endParaRPr lang="en-US" dirty="0"/>
          </a:p>
          <a:p>
            <a:pPr lvl="1"/>
            <a:r>
              <a:rPr lang="en-US" dirty="0"/>
              <a:t>Send email to listserv@listserv.ieee.org with no subject and with the </a:t>
            </a:r>
          </a:p>
          <a:p>
            <a:pPr lvl="1"/>
            <a:r>
              <a:rPr lang="en-US" dirty="0"/>
              <a:t>following 2 lines appearing first in the body of the message</a:t>
            </a:r>
          </a:p>
          <a:p>
            <a:pPr marL="0" indent="0">
              <a:buNone/>
            </a:pPr>
            <a:r>
              <a:rPr lang="en-US" sz="2900" dirty="0">
                <a:latin typeface="+mj-lt"/>
              </a:rPr>
              <a:t>		Subscribe stds-802-all</a:t>
            </a:r>
          </a:p>
          <a:p>
            <a:pPr marL="0" indent="0">
              <a:buNone/>
            </a:pPr>
            <a:r>
              <a:rPr lang="en-US" sz="2900" dirty="0">
                <a:latin typeface="+mj-lt"/>
              </a:rPr>
              <a:t>		end</a:t>
            </a:r>
          </a:p>
          <a:p>
            <a:pPr marL="0" indent="0">
              <a:buNone/>
            </a:pPr>
            <a:endParaRPr lang="en-US" dirty="0"/>
          </a:p>
        </p:txBody>
      </p:sp>
      <p:sp>
        <p:nvSpPr>
          <p:cNvPr id="5" name="Footer Placeholder 4"/>
          <p:cNvSpPr>
            <a:spLocks noGrp="1"/>
          </p:cNvSpPr>
          <p:nvPr>
            <p:ph type="ftr" sz="quarter" idx="11"/>
          </p:nvPr>
        </p:nvSpPr>
        <p:spPr/>
        <p:txBody>
          <a:bodyPr/>
          <a:lstStyle/>
          <a:p>
            <a:r>
              <a:rPr lang="en-US" altLang="en-US"/>
              <a:t>Tim Godfrey, EPRI</a:t>
            </a:r>
            <a:endParaRPr lang="en-US" altLang="en-US" dirty="0"/>
          </a:p>
        </p:txBody>
      </p:sp>
      <p:sp>
        <p:nvSpPr>
          <p:cNvPr id="6" name="Slide Number Placeholder 5"/>
          <p:cNvSpPr>
            <a:spLocks noGrp="1"/>
          </p:cNvSpPr>
          <p:nvPr>
            <p:ph type="sldNum" sz="quarter" idx="12"/>
          </p:nvPr>
        </p:nvSpPr>
        <p:spPr>
          <a:xfrm>
            <a:off x="5930398" y="6475413"/>
            <a:ext cx="432811" cy="184666"/>
          </a:xfrm>
        </p:spPr>
        <p:txBody>
          <a:bodyPr/>
          <a:lstStyle/>
          <a:p>
            <a:r>
              <a:rPr lang="en-US" altLang="en-US"/>
              <a:t>Slide </a:t>
            </a:r>
            <a:fld id="{D2793805-6678-4F90-9549-7863581D2258}" type="slidenum">
              <a:rPr lang="en-US" altLang="en-US" smtClean="0"/>
              <a:pPr/>
              <a:t>11</a:t>
            </a:fld>
            <a:endParaRPr lang="en-US" altLang="en-US"/>
          </a:p>
        </p:txBody>
      </p:sp>
    </p:spTree>
    <p:extLst>
      <p:ext uri="{BB962C8B-B14F-4D97-AF65-F5344CB8AC3E}">
        <p14:creationId xmlns:p14="http://schemas.microsoft.com/office/powerpoint/2010/main" val="316305593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802.24 TAG</a:t>
            </a:r>
          </a:p>
        </p:txBody>
      </p:sp>
      <p:sp>
        <p:nvSpPr>
          <p:cNvPr id="3" name="Content Placeholder 2"/>
          <p:cNvSpPr>
            <a:spLocks noGrp="1"/>
          </p:cNvSpPr>
          <p:nvPr>
            <p:ph idx="1"/>
          </p:nvPr>
        </p:nvSpPr>
        <p:spPr>
          <a:xfrm>
            <a:off x="914400" y="1828800"/>
            <a:ext cx="10566400" cy="4114800"/>
          </a:xfrm>
        </p:spPr>
        <p:txBody>
          <a:bodyPr>
            <a:normAutofit fontScale="85000" lnSpcReduction="20000"/>
          </a:bodyPr>
          <a:lstStyle/>
          <a:p>
            <a:endParaRPr lang="en-US" dirty="0"/>
          </a:p>
          <a:p>
            <a:r>
              <a:rPr lang="en-US" dirty="0"/>
              <a:t>Approve September TAG teleconference minutes</a:t>
            </a:r>
          </a:p>
          <a:p>
            <a:pPr lvl="1"/>
            <a:r>
              <a:rPr lang="en-US" dirty="0"/>
              <a:t>802.24-21-0014r0 </a:t>
            </a:r>
          </a:p>
          <a:p>
            <a:pPr lvl="1"/>
            <a:endParaRPr lang="en-US" dirty="0"/>
          </a:p>
          <a:p>
            <a:pPr lvl="1"/>
            <a:endParaRPr lang="en-US" dirty="0"/>
          </a:p>
          <a:p>
            <a:pPr lvl="2"/>
            <a:endParaRPr lang="en-US" dirty="0"/>
          </a:p>
          <a:p>
            <a:pPr lvl="1"/>
            <a:endParaRPr lang="en-US" dirty="0"/>
          </a:p>
          <a:p>
            <a:r>
              <a:rPr lang="en-US" dirty="0"/>
              <a:t>Action Items from September  – </a:t>
            </a:r>
          </a:p>
          <a:p>
            <a:pPr lvl="1"/>
            <a:r>
              <a:rPr lang="en-US" dirty="0"/>
              <a:t>Alan submission to kick off discussion on IoT topic - done</a:t>
            </a:r>
          </a:p>
          <a:p>
            <a:pPr lvl="2"/>
            <a:r>
              <a:rPr lang="en-US" dirty="0">
                <a:hlinkClick r:id="rId2"/>
              </a:rPr>
              <a:t>802.24-21-0017r0</a:t>
            </a:r>
            <a:endParaRPr lang="en-US" dirty="0"/>
          </a:p>
          <a:p>
            <a:pPr lvl="1"/>
            <a:r>
              <a:rPr lang="en-US" dirty="0"/>
              <a:t>Tim: clean copy of Low Latency White Paper – done – 2019-0003r11</a:t>
            </a:r>
          </a:p>
          <a:p>
            <a:pPr lvl="1"/>
            <a:endParaRPr lang="en-US" dirty="0"/>
          </a:p>
          <a:p>
            <a:pPr marL="0" indent="0">
              <a:buNone/>
            </a:pPr>
            <a:endParaRPr lang="en-US" dirty="0"/>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a:xfrm>
            <a:off x="5930398" y="6475413"/>
            <a:ext cx="432811" cy="184666"/>
          </a:xfrm>
        </p:spPr>
        <p:txBody>
          <a:bodyPr/>
          <a:lstStyle/>
          <a:p>
            <a:r>
              <a:rPr lang="en-US" altLang="en-US"/>
              <a:t>Slide </a:t>
            </a:r>
            <a:fld id="{D2793805-6678-4F90-9549-7863581D2258}" type="slidenum">
              <a:rPr lang="en-US" altLang="en-US" smtClean="0"/>
              <a:pPr/>
              <a:t>12</a:t>
            </a:fld>
            <a:endParaRPr lang="en-US" altLang="en-US"/>
          </a:p>
        </p:txBody>
      </p:sp>
    </p:spTree>
    <p:extLst>
      <p:ext uri="{BB962C8B-B14F-4D97-AF65-F5344CB8AC3E}">
        <p14:creationId xmlns:p14="http://schemas.microsoft.com/office/powerpoint/2010/main" val="44761717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355DF5-1E01-4EBC-B2DA-ADD9A3ED1882}"/>
              </a:ext>
            </a:extLst>
          </p:cNvPr>
          <p:cNvSpPr>
            <a:spLocks noGrp="1"/>
          </p:cNvSpPr>
          <p:nvPr>
            <p:ph type="title"/>
          </p:nvPr>
        </p:nvSpPr>
        <p:spPr>
          <a:xfrm>
            <a:off x="914400" y="685800"/>
            <a:ext cx="10363200" cy="762000"/>
          </a:xfrm>
        </p:spPr>
        <p:txBody>
          <a:bodyPr/>
          <a:lstStyle/>
          <a:p>
            <a:r>
              <a:rPr lang="en-US" dirty="0"/>
              <a:t>Straw Poll on March 2022 meeting</a:t>
            </a:r>
          </a:p>
        </p:txBody>
      </p:sp>
      <p:sp>
        <p:nvSpPr>
          <p:cNvPr id="3" name="Content Placeholder 2">
            <a:extLst>
              <a:ext uri="{FF2B5EF4-FFF2-40B4-BE49-F238E27FC236}">
                <a16:creationId xmlns:a16="http://schemas.microsoft.com/office/drawing/2014/main" id="{9630E0C3-21B4-40D2-B80E-B59C778837EB}"/>
              </a:ext>
            </a:extLst>
          </p:cNvPr>
          <p:cNvSpPr>
            <a:spLocks noGrp="1"/>
          </p:cNvSpPr>
          <p:nvPr>
            <p:ph idx="1"/>
          </p:nvPr>
        </p:nvSpPr>
        <p:spPr>
          <a:xfrm>
            <a:off x="914400" y="1447800"/>
            <a:ext cx="10566400" cy="4191000"/>
          </a:xfrm>
        </p:spPr>
        <p:txBody>
          <a:bodyPr/>
          <a:lstStyle/>
          <a:p>
            <a:r>
              <a:rPr lang="en-US" dirty="0"/>
              <a:t>1. If the 2022 March Plenary Session is held in Orlando, Florida as an in-person only session, will you attend?  Yes – 6 / No 1 / did not answer 4</a:t>
            </a:r>
          </a:p>
          <a:p>
            <a:r>
              <a:rPr lang="en-US" dirty="0"/>
              <a:t>2. If the 2022 March Plenary Session is held in Orlando, Florida as a mixed-mode session, will you attend:</a:t>
            </a:r>
          </a:p>
          <a:p>
            <a:pPr lvl="1"/>
            <a:r>
              <a:rPr lang="en-US" dirty="0"/>
              <a:t>a) Attend In-person - 7</a:t>
            </a:r>
          </a:p>
          <a:p>
            <a:pPr lvl="1"/>
            <a:r>
              <a:rPr lang="en-US" dirty="0"/>
              <a:t>b) Attend Virtually (remotely) 1</a:t>
            </a:r>
          </a:p>
          <a:p>
            <a:pPr lvl="1"/>
            <a:r>
              <a:rPr lang="en-US" dirty="0"/>
              <a:t>c) Will not attend plenary 0</a:t>
            </a:r>
          </a:p>
          <a:p>
            <a:pPr lvl="1"/>
            <a:r>
              <a:rPr lang="en-US" dirty="0"/>
              <a:t> Did not answer 3</a:t>
            </a:r>
          </a:p>
        </p:txBody>
      </p:sp>
      <p:sp>
        <p:nvSpPr>
          <p:cNvPr id="4" name="Footer Placeholder 3">
            <a:extLst>
              <a:ext uri="{FF2B5EF4-FFF2-40B4-BE49-F238E27FC236}">
                <a16:creationId xmlns:a16="http://schemas.microsoft.com/office/drawing/2014/main" id="{339D02EB-F988-4B2B-8E5D-91E538D50294}"/>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E6A3543F-E13D-4288-A9B8-131327AE8C43}"/>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13</a:t>
            </a:fld>
            <a:endParaRPr lang="en-US" altLang="en-US"/>
          </a:p>
        </p:txBody>
      </p:sp>
      <p:sp>
        <p:nvSpPr>
          <p:cNvPr id="9" name="TextBox 8">
            <a:extLst>
              <a:ext uri="{FF2B5EF4-FFF2-40B4-BE49-F238E27FC236}">
                <a16:creationId xmlns:a16="http://schemas.microsoft.com/office/drawing/2014/main" id="{30063013-DF05-45D4-B416-895527E96EF4}"/>
              </a:ext>
            </a:extLst>
          </p:cNvPr>
          <p:cNvSpPr txBox="1"/>
          <p:nvPr/>
        </p:nvSpPr>
        <p:spPr>
          <a:xfrm>
            <a:off x="1171626" y="6085057"/>
            <a:ext cx="9091143" cy="400110"/>
          </a:xfrm>
          <a:prstGeom prst="rect">
            <a:avLst/>
          </a:prstGeom>
          <a:noFill/>
        </p:spPr>
        <p:txBody>
          <a:bodyPr wrap="none" rtlCol="0">
            <a:spAutoFit/>
          </a:bodyPr>
          <a:lstStyle/>
          <a:p>
            <a:r>
              <a:rPr lang="en-US" sz="2000" dirty="0"/>
              <a:t>* The plan is for the registration fee to be the same for in-person or remote participants</a:t>
            </a:r>
          </a:p>
        </p:txBody>
      </p:sp>
    </p:spTree>
    <p:extLst>
      <p:ext uri="{BB962C8B-B14F-4D97-AF65-F5344CB8AC3E}">
        <p14:creationId xmlns:p14="http://schemas.microsoft.com/office/powerpoint/2010/main" val="31008296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211DC3-D0B7-46F3-AA2D-4A0A21B8970D}"/>
              </a:ext>
            </a:extLst>
          </p:cNvPr>
          <p:cNvSpPr>
            <a:spLocks noGrp="1"/>
          </p:cNvSpPr>
          <p:nvPr>
            <p:ph type="title"/>
          </p:nvPr>
        </p:nvSpPr>
        <p:spPr/>
        <p:txBody>
          <a:bodyPr/>
          <a:lstStyle/>
          <a:p>
            <a:r>
              <a:rPr lang="en-US" dirty="0"/>
              <a:t>Liaison Review</a:t>
            </a:r>
          </a:p>
        </p:txBody>
      </p:sp>
      <p:sp>
        <p:nvSpPr>
          <p:cNvPr id="3" name="Content Placeholder 2">
            <a:extLst>
              <a:ext uri="{FF2B5EF4-FFF2-40B4-BE49-F238E27FC236}">
                <a16:creationId xmlns:a16="http://schemas.microsoft.com/office/drawing/2014/main" id="{B6FBFB69-2387-49A0-A9B5-4BD601FC9935}"/>
              </a:ext>
            </a:extLst>
          </p:cNvPr>
          <p:cNvSpPr>
            <a:spLocks noGrp="1"/>
          </p:cNvSpPr>
          <p:nvPr>
            <p:ph idx="1"/>
          </p:nvPr>
        </p:nvSpPr>
        <p:spPr/>
        <p:txBody>
          <a:bodyPr/>
          <a:lstStyle/>
          <a:p>
            <a:r>
              <a:rPr lang="en-US" sz="2400" dirty="0"/>
              <a:t>P2413					Ludwig Winkel</a:t>
            </a:r>
          </a:p>
          <a:p>
            <a:pPr lvl="1"/>
            <a:r>
              <a:rPr lang="en-US" sz="2000" dirty="0"/>
              <a:t>Status unknown as of July 2021</a:t>
            </a:r>
          </a:p>
          <a:p>
            <a:r>
              <a:rPr lang="en-US" sz="2400" dirty="0"/>
              <a:t>ATIS TOPS 				Farrokh </a:t>
            </a:r>
            <a:r>
              <a:rPr lang="en-US" sz="2400" dirty="0" err="1"/>
              <a:t>Khatibi</a:t>
            </a:r>
            <a:endParaRPr lang="en-US" sz="2400" dirty="0"/>
          </a:p>
          <a:p>
            <a:r>
              <a:rPr lang="en-US" sz="2400" dirty="0"/>
              <a:t>Wi-Fi Alliance (Informal)			Alan Berkema</a:t>
            </a:r>
          </a:p>
          <a:p>
            <a:r>
              <a:rPr lang="en-US" sz="2400" dirty="0"/>
              <a:t>ZigBee Alliance / CSA (Informal)	Ruben Salazar</a:t>
            </a:r>
          </a:p>
          <a:p>
            <a:pPr lvl="1"/>
            <a:r>
              <a:rPr lang="en-US" sz="2000" dirty="0"/>
              <a:t>“Chip” project changed to “Matter”</a:t>
            </a:r>
          </a:p>
          <a:p>
            <a:r>
              <a:rPr lang="en-US" sz="2400" dirty="0"/>
              <a:t>Industrial Internet Consortium		Chris </a:t>
            </a:r>
            <a:r>
              <a:rPr lang="en-US" sz="2400" dirty="0" err="1"/>
              <a:t>DiMinico</a:t>
            </a:r>
            <a:endParaRPr lang="en-US" sz="2400" dirty="0"/>
          </a:p>
          <a:p>
            <a:endParaRPr lang="en-US" sz="2400" dirty="0"/>
          </a:p>
          <a:p>
            <a:endParaRPr lang="en-US" sz="2400" dirty="0"/>
          </a:p>
        </p:txBody>
      </p:sp>
      <p:sp>
        <p:nvSpPr>
          <p:cNvPr id="4" name="Footer Placeholder 3">
            <a:extLst>
              <a:ext uri="{FF2B5EF4-FFF2-40B4-BE49-F238E27FC236}">
                <a16:creationId xmlns:a16="http://schemas.microsoft.com/office/drawing/2014/main" id="{611074C8-E6EE-4E6A-85A6-19469732984A}"/>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ED85F0CE-BE1D-4DB7-92D4-80CD70EB12B0}"/>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14</a:t>
            </a:fld>
            <a:endParaRPr lang="en-US" altLang="en-US"/>
          </a:p>
        </p:txBody>
      </p:sp>
    </p:spTree>
    <p:extLst>
      <p:ext uri="{BB962C8B-B14F-4D97-AF65-F5344CB8AC3E}">
        <p14:creationId xmlns:p14="http://schemas.microsoft.com/office/powerpoint/2010/main" val="185831923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9B0C0A-4CF0-4BE5-A8BA-E99B82019517}"/>
              </a:ext>
            </a:extLst>
          </p:cNvPr>
          <p:cNvSpPr>
            <a:spLocks noGrp="1"/>
          </p:cNvSpPr>
          <p:nvPr>
            <p:ph type="title"/>
          </p:nvPr>
        </p:nvSpPr>
        <p:spPr/>
        <p:txBody>
          <a:bodyPr/>
          <a:lstStyle/>
          <a:p>
            <a:r>
              <a:rPr lang="en-US" dirty="0"/>
              <a:t>“Low latency” White Paper</a:t>
            </a:r>
          </a:p>
        </p:txBody>
      </p:sp>
      <p:sp>
        <p:nvSpPr>
          <p:cNvPr id="3" name="Content Placeholder 2">
            <a:extLst>
              <a:ext uri="{FF2B5EF4-FFF2-40B4-BE49-F238E27FC236}">
                <a16:creationId xmlns:a16="http://schemas.microsoft.com/office/drawing/2014/main" id="{98CDD10A-D17A-4D19-ACDF-E56AB68C17C6}"/>
              </a:ext>
            </a:extLst>
          </p:cNvPr>
          <p:cNvSpPr>
            <a:spLocks noGrp="1"/>
          </p:cNvSpPr>
          <p:nvPr>
            <p:ph idx="1"/>
          </p:nvPr>
        </p:nvSpPr>
        <p:spPr>
          <a:xfrm>
            <a:off x="914400" y="1981200"/>
            <a:ext cx="10515600" cy="4114800"/>
          </a:xfrm>
        </p:spPr>
        <p:txBody>
          <a:bodyPr>
            <a:normAutofit fontScale="77500" lnSpcReduction="20000"/>
          </a:bodyPr>
          <a:lstStyle/>
          <a:p>
            <a:r>
              <a:rPr lang="en-US" dirty="0"/>
              <a:t>Achieving low latency with IEEE 802 standards</a:t>
            </a:r>
          </a:p>
          <a:p>
            <a:pPr lvl="1"/>
            <a:r>
              <a:rPr lang="en-US" dirty="0"/>
              <a:t>Including wired and wireless communications</a:t>
            </a:r>
          </a:p>
          <a:p>
            <a:pPr lvl="1"/>
            <a:r>
              <a:rPr lang="en-US" dirty="0"/>
              <a:t>An alternative (or complement) to 5G URLLC</a:t>
            </a:r>
          </a:p>
          <a:p>
            <a:r>
              <a:rPr lang="en-US" dirty="0"/>
              <a:t>A set of vertical applications enabled by low latency</a:t>
            </a:r>
          </a:p>
          <a:p>
            <a:r>
              <a:rPr lang="en-US" dirty="0"/>
              <a:t>The challenges of reliable low latency in unlicensed spectrum.  </a:t>
            </a:r>
          </a:p>
          <a:p>
            <a:pPr lvl="1"/>
            <a:r>
              <a:rPr lang="en-US" dirty="0"/>
              <a:t>Adapting TSN’s “FRER” feature</a:t>
            </a:r>
          </a:p>
          <a:p>
            <a:pPr lvl="1"/>
            <a:r>
              <a:rPr lang="en-US" dirty="0"/>
              <a:t>Adapting 802 wireless to licensed spectrum?</a:t>
            </a:r>
          </a:p>
          <a:p>
            <a:pPr lvl="1"/>
            <a:r>
              <a:rPr lang="en-US" dirty="0"/>
              <a:t>Operating over multiple bands or channels?</a:t>
            </a:r>
          </a:p>
          <a:p>
            <a:r>
              <a:rPr lang="en-US" dirty="0"/>
              <a:t>Special cases for high data rates for immersive video</a:t>
            </a:r>
          </a:p>
          <a:p>
            <a:endParaRPr lang="en-US" dirty="0"/>
          </a:p>
          <a:p>
            <a:r>
              <a:rPr lang="en-US" dirty="0"/>
              <a:t>Latest Draft is </a:t>
            </a:r>
            <a:r>
              <a:rPr lang="en-US" dirty="0">
                <a:hlinkClick r:id="rId2"/>
              </a:rPr>
              <a:t>802.24-19-0003r11</a:t>
            </a:r>
            <a:r>
              <a:rPr lang="en-US" dirty="0"/>
              <a:t> </a:t>
            </a:r>
          </a:p>
          <a:p>
            <a:endParaRPr lang="en-US" dirty="0"/>
          </a:p>
          <a:p>
            <a:endParaRPr lang="en-US" dirty="0"/>
          </a:p>
          <a:p>
            <a:endParaRPr lang="en-US" dirty="0"/>
          </a:p>
          <a:p>
            <a:endParaRPr lang="en-US" dirty="0"/>
          </a:p>
        </p:txBody>
      </p:sp>
      <p:sp>
        <p:nvSpPr>
          <p:cNvPr id="4" name="Footer Placeholder 3">
            <a:extLst>
              <a:ext uri="{FF2B5EF4-FFF2-40B4-BE49-F238E27FC236}">
                <a16:creationId xmlns:a16="http://schemas.microsoft.com/office/drawing/2014/main" id="{3543921C-5A9E-4DC6-A37F-41CCD028BB40}"/>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22EB8714-5E0B-4F8F-992B-5DCC1227A6C3}"/>
              </a:ext>
            </a:extLst>
          </p:cNvPr>
          <p:cNvSpPr>
            <a:spLocks noGrp="1"/>
          </p:cNvSpPr>
          <p:nvPr>
            <p:ph type="sldNum" sz="quarter" idx="12"/>
          </p:nvPr>
        </p:nvSpPr>
        <p:spPr>
          <a:xfrm>
            <a:off x="5891926" y="6475413"/>
            <a:ext cx="509755" cy="184666"/>
          </a:xfrm>
        </p:spPr>
        <p:txBody>
          <a:bodyPr/>
          <a:lstStyle/>
          <a:p>
            <a:r>
              <a:rPr lang="en-US" altLang="en-US"/>
              <a:t>Slide </a:t>
            </a:r>
            <a:fld id="{D2793805-6678-4F90-9549-7863581D2258}" type="slidenum">
              <a:rPr lang="en-US" altLang="en-US" smtClean="0"/>
              <a:pPr/>
              <a:t>15</a:t>
            </a:fld>
            <a:endParaRPr lang="en-US" altLang="en-US"/>
          </a:p>
        </p:txBody>
      </p:sp>
    </p:spTree>
    <p:extLst>
      <p:ext uri="{BB962C8B-B14F-4D97-AF65-F5344CB8AC3E}">
        <p14:creationId xmlns:p14="http://schemas.microsoft.com/office/powerpoint/2010/main" val="53063944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62F315-F810-4D64-A691-A55E9D45772C}"/>
              </a:ext>
            </a:extLst>
          </p:cNvPr>
          <p:cNvSpPr>
            <a:spLocks noGrp="1"/>
          </p:cNvSpPr>
          <p:nvPr>
            <p:ph type="title"/>
          </p:nvPr>
        </p:nvSpPr>
        <p:spPr/>
        <p:txBody>
          <a:bodyPr/>
          <a:lstStyle/>
          <a:p>
            <a:r>
              <a:rPr lang="en-US" dirty="0"/>
              <a:t>Current status and next Steps</a:t>
            </a:r>
          </a:p>
        </p:txBody>
      </p:sp>
      <p:sp>
        <p:nvSpPr>
          <p:cNvPr id="3" name="Content Placeholder 2">
            <a:extLst>
              <a:ext uri="{FF2B5EF4-FFF2-40B4-BE49-F238E27FC236}">
                <a16:creationId xmlns:a16="http://schemas.microsoft.com/office/drawing/2014/main" id="{D146FED7-F909-48D0-B0F1-1F32F3555FDE}"/>
              </a:ext>
            </a:extLst>
          </p:cNvPr>
          <p:cNvSpPr>
            <a:spLocks noGrp="1"/>
          </p:cNvSpPr>
          <p:nvPr>
            <p:ph idx="1"/>
          </p:nvPr>
        </p:nvSpPr>
        <p:spPr/>
        <p:txBody>
          <a:bodyPr>
            <a:normAutofit lnSpcReduction="10000"/>
          </a:bodyPr>
          <a:lstStyle/>
          <a:p>
            <a:r>
              <a:rPr lang="en-US" dirty="0"/>
              <a:t>Latest version with accepted revisions and open items highlighted:  </a:t>
            </a:r>
            <a:r>
              <a:rPr lang="en-US" dirty="0">
                <a:hlinkClick r:id="rId2"/>
              </a:rPr>
              <a:t>802.24-19-0003r11</a:t>
            </a:r>
            <a:r>
              <a:rPr lang="en-US" dirty="0"/>
              <a:t> </a:t>
            </a:r>
          </a:p>
          <a:p>
            <a:r>
              <a:rPr lang="en-US" dirty="0"/>
              <a:t>Participants are requested to review open items for November, move into finalization</a:t>
            </a:r>
          </a:p>
          <a:p>
            <a:endParaRPr lang="en-US" dirty="0"/>
          </a:p>
          <a:p>
            <a:r>
              <a:rPr lang="en-US" dirty="0"/>
              <a:t>Action items embedded</a:t>
            </a:r>
          </a:p>
          <a:p>
            <a:r>
              <a:rPr lang="en-US" dirty="0"/>
              <a:t>Tim will reach out to 802.11 for contributions on 11be and 11bd</a:t>
            </a:r>
          </a:p>
          <a:p>
            <a:pPr lvl="1"/>
            <a:endParaRPr lang="en-US" dirty="0"/>
          </a:p>
          <a:p>
            <a:pPr lvl="1"/>
            <a:endParaRPr lang="en-US" dirty="0"/>
          </a:p>
          <a:p>
            <a:pPr lvl="1"/>
            <a:endParaRPr lang="en-US" dirty="0"/>
          </a:p>
          <a:p>
            <a:pPr lvl="1"/>
            <a:endParaRPr lang="en-US" dirty="0"/>
          </a:p>
          <a:p>
            <a:pPr lvl="1"/>
            <a:endParaRPr lang="en-US" dirty="0"/>
          </a:p>
          <a:p>
            <a:endParaRPr lang="en-US" dirty="0"/>
          </a:p>
        </p:txBody>
      </p:sp>
      <p:sp>
        <p:nvSpPr>
          <p:cNvPr id="4" name="Footer Placeholder 3">
            <a:extLst>
              <a:ext uri="{FF2B5EF4-FFF2-40B4-BE49-F238E27FC236}">
                <a16:creationId xmlns:a16="http://schemas.microsoft.com/office/drawing/2014/main" id="{F342D73E-05D6-4960-93E8-46A865A33D72}"/>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5429D234-ABE2-4202-8EA6-6EEB2D0E1B57}"/>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16</a:t>
            </a:fld>
            <a:endParaRPr lang="en-US" altLang="en-US"/>
          </a:p>
        </p:txBody>
      </p:sp>
    </p:spTree>
    <p:extLst>
      <p:ext uri="{BB962C8B-B14F-4D97-AF65-F5344CB8AC3E}">
        <p14:creationId xmlns:p14="http://schemas.microsoft.com/office/powerpoint/2010/main" val="268314911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802.24.2 White Paper</a:t>
            </a:r>
          </a:p>
        </p:txBody>
      </p:sp>
      <p:sp>
        <p:nvSpPr>
          <p:cNvPr id="3" name="Content Placeholder 2"/>
          <p:cNvSpPr>
            <a:spLocks noGrp="1"/>
          </p:cNvSpPr>
          <p:nvPr>
            <p:ph idx="1"/>
          </p:nvPr>
        </p:nvSpPr>
        <p:spPr>
          <a:xfrm>
            <a:off x="1066800" y="1752600"/>
            <a:ext cx="10210800" cy="4343400"/>
          </a:xfrm>
        </p:spPr>
        <p:txBody>
          <a:bodyPr>
            <a:normAutofit fontScale="92500" lnSpcReduction="20000"/>
          </a:bodyPr>
          <a:lstStyle/>
          <a:p>
            <a:r>
              <a:rPr lang="en-US" dirty="0"/>
              <a:t>Status and development of IoT White paper</a:t>
            </a:r>
          </a:p>
          <a:p>
            <a:pPr lvl="1"/>
            <a:r>
              <a:rPr lang="en-US" dirty="0">
                <a:hlinkClick r:id="rId2"/>
              </a:rPr>
              <a:t>802.24-17-0036r3</a:t>
            </a:r>
            <a:endParaRPr lang="en-US" dirty="0"/>
          </a:p>
          <a:p>
            <a:pPr lvl="1"/>
            <a:r>
              <a:rPr lang="en-US" dirty="0"/>
              <a:t>Single Pair Ethernet and PODL </a:t>
            </a:r>
          </a:p>
          <a:p>
            <a:pPr lvl="1"/>
            <a:r>
              <a:rPr lang="en-US" dirty="0"/>
              <a:t>These will be included in the overall IoT White Paper</a:t>
            </a:r>
          </a:p>
          <a:p>
            <a:pPr lvl="1"/>
            <a:endParaRPr lang="en-US" dirty="0"/>
          </a:p>
          <a:p>
            <a:r>
              <a:rPr lang="en-US" dirty="0"/>
              <a:t>Update on P2413 and IEC topics (Ludwig)</a:t>
            </a:r>
          </a:p>
          <a:p>
            <a:pPr lvl="1"/>
            <a:r>
              <a:rPr lang="en-US" dirty="0"/>
              <a:t>We will continue to re-structure and advance with more wireless WG materials. </a:t>
            </a:r>
          </a:p>
          <a:p>
            <a:pPr lvl="1"/>
            <a:r>
              <a:rPr lang="en-US" dirty="0"/>
              <a:t>New PAR for 2413.1</a:t>
            </a:r>
          </a:p>
          <a:p>
            <a:pPr lvl="1"/>
            <a:r>
              <a:rPr lang="en-US" dirty="0"/>
              <a:t>New PAR 2413.2  Power Distribution IoT. </a:t>
            </a:r>
          </a:p>
          <a:p>
            <a:pPr lvl="1"/>
            <a:endParaRPr lang="en-US" dirty="0"/>
          </a:p>
        </p:txBody>
      </p:sp>
      <p:sp>
        <p:nvSpPr>
          <p:cNvPr id="4" name="Footer Placeholder 3"/>
          <p:cNvSpPr>
            <a:spLocks noGrp="1"/>
          </p:cNvSpPr>
          <p:nvPr>
            <p:ph type="ftr" sz="quarter" idx="11"/>
          </p:nvPr>
        </p:nvSpPr>
        <p:spPr>
          <a:xfrm>
            <a:off x="7315200" y="6475413"/>
            <a:ext cx="4165600" cy="184666"/>
          </a:xfrm>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a:xfrm>
            <a:off x="5891926" y="6475413"/>
            <a:ext cx="509755" cy="184666"/>
          </a:xfrm>
        </p:spPr>
        <p:txBody>
          <a:bodyPr/>
          <a:lstStyle/>
          <a:p>
            <a:r>
              <a:rPr lang="en-US" altLang="en-US"/>
              <a:t>Slide </a:t>
            </a:r>
            <a:fld id="{D2793805-6678-4F90-9549-7863581D2258}" type="slidenum">
              <a:rPr lang="en-US" altLang="en-US" smtClean="0"/>
              <a:pPr/>
              <a:t>17</a:t>
            </a:fld>
            <a:endParaRPr lang="en-US" altLang="en-US"/>
          </a:p>
        </p:txBody>
      </p:sp>
    </p:spTree>
    <p:extLst>
      <p:ext uri="{BB962C8B-B14F-4D97-AF65-F5344CB8AC3E}">
        <p14:creationId xmlns:p14="http://schemas.microsoft.com/office/powerpoint/2010/main" val="145173566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E7F1B7-3D33-442D-B5D3-777E6F16A6CB}"/>
              </a:ext>
            </a:extLst>
          </p:cNvPr>
          <p:cNvSpPr>
            <a:spLocks noGrp="1"/>
          </p:cNvSpPr>
          <p:nvPr>
            <p:ph type="title"/>
          </p:nvPr>
        </p:nvSpPr>
        <p:spPr/>
        <p:txBody>
          <a:bodyPr/>
          <a:lstStyle/>
          <a:p>
            <a:r>
              <a:rPr lang="en-US" dirty="0"/>
              <a:t>Next Steps to progress work in TG2 IoT</a:t>
            </a:r>
          </a:p>
        </p:txBody>
      </p:sp>
      <p:sp>
        <p:nvSpPr>
          <p:cNvPr id="3" name="Content Placeholder 2">
            <a:extLst>
              <a:ext uri="{FF2B5EF4-FFF2-40B4-BE49-F238E27FC236}">
                <a16:creationId xmlns:a16="http://schemas.microsoft.com/office/drawing/2014/main" id="{C0210C3B-E035-45EA-A195-255328F6C358}"/>
              </a:ext>
            </a:extLst>
          </p:cNvPr>
          <p:cNvSpPr>
            <a:spLocks noGrp="1"/>
          </p:cNvSpPr>
          <p:nvPr>
            <p:ph idx="1"/>
          </p:nvPr>
        </p:nvSpPr>
        <p:spPr/>
        <p:txBody>
          <a:bodyPr>
            <a:normAutofit fontScale="92500" lnSpcReduction="10000"/>
          </a:bodyPr>
          <a:lstStyle/>
          <a:p>
            <a:r>
              <a:rPr lang="en-US" dirty="0"/>
              <a:t>Expand IoT task group and broader engagement  - including </a:t>
            </a:r>
          </a:p>
          <a:p>
            <a:pPr lvl="1"/>
            <a:r>
              <a:rPr lang="en-US" dirty="0"/>
              <a:t>802.15.4 – Wi-SUN includes broader IoT use cases (Phil Beecher?)</a:t>
            </a:r>
          </a:p>
          <a:p>
            <a:pPr lvl="1"/>
            <a:r>
              <a:rPr lang="en-US" dirty="0"/>
              <a:t>802.11ah (</a:t>
            </a:r>
            <a:r>
              <a:rPr lang="en-US" dirty="0" err="1"/>
              <a:t>Halow</a:t>
            </a:r>
            <a:r>
              <a:rPr lang="en-US" dirty="0"/>
              <a:t>) and Wi-Fi Alliance IoT MSTG</a:t>
            </a:r>
          </a:p>
          <a:p>
            <a:r>
              <a:rPr lang="en-US" dirty="0"/>
              <a:t>Can we find volunteers to contribute to IoT white paper?</a:t>
            </a:r>
          </a:p>
          <a:p>
            <a:pPr lvl="1"/>
            <a:r>
              <a:rPr lang="en-US" dirty="0"/>
              <a:t>Content from WFA HaLow white paper?</a:t>
            </a:r>
          </a:p>
          <a:p>
            <a:pPr lvl="1"/>
            <a:r>
              <a:rPr lang="en-US" dirty="0"/>
              <a:t>Seeking co-chairs for 24.2 – someone from 802.11, someone from 802.15.4.  </a:t>
            </a:r>
          </a:p>
        </p:txBody>
      </p:sp>
      <p:sp>
        <p:nvSpPr>
          <p:cNvPr id="4" name="Footer Placeholder 3">
            <a:extLst>
              <a:ext uri="{FF2B5EF4-FFF2-40B4-BE49-F238E27FC236}">
                <a16:creationId xmlns:a16="http://schemas.microsoft.com/office/drawing/2014/main" id="{4319C60E-93D7-40F3-970F-022FE91963A9}"/>
              </a:ext>
            </a:extLst>
          </p:cNvPr>
          <p:cNvSpPr>
            <a:spLocks noGrp="1"/>
          </p:cNvSpPr>
          <p:nvPr>
            <p:ph type="ftr" sz="quarter" idx="11"/>
          </p:nvPr>
        </p:nvSpPr>
        <p:spPr>
          <a:xfrm>
            <a:off x="7315200" y="6475413"/>
            <a:ext cx="4165600" cy="184666"/>
          </a:xfrm>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2335CB93-42E2-403B-9D03-68B8D89124BC}"/>
              </a:ext>
            </a:extLst>
          </p:cNvPr>
          <p:cNvSpPr>
            <a:spLocks noGrp="1"/>
          </p:cNvSpPr>
          <p:nvPr>
            <p:ph type="sldNum" sz="quarter" idx="12"/>
          </p:nvPr>
        </p:nvSpPr>
        <p:spPr>
          <a:xfrm>
            <a:off x="5891926" y="6475413"/>
            <a:ext cx="509755" cy="184666"/>
          </a:xfrm>
        </p:spPr>
        <p:txBody>
          <a:bodyPr/>
          <a:lstStyle/>
          <a:p>
            <a:r>
              <a:rPr lang="en-US" altLang="en-US"/>
              <a:t>Slide </a:t>
            </a:r>
            <a:fld id="{D2793805-6678-4F90-9549-7863581D2258}" type="slidenum">
              <a:rPr lang="en-US" altLang="en-US" smtClean="0"/>
              <a:pPr/>
              <a:t>18</a:t>
            </a:fld>
            <a:endParaRPr lang="en-US" altLang="en-US"/>
          </a:p>
        </p:txBody>
      </p:sp>
    </p:spTree>
    <p:extLst>
      <p:ext uri="{BB962C8B-B14F-4D97-AF65-F5344CB8AC3E}">
        <p14:creationId xmlns:p14="http://schemas.microsoft.com/office/powerpoint/2010/main" val="257543669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033B38-701B-4878-B24F-CB5C8EFA56BF}"/>
              </a:ext>
            </a:extLst>
          </p:cNvPr>
          <p:cNvSpPr>
            <a:spLocks noGrp="1"/>
          </p:cNvSpPr>
          <p:nvPr>
            <p:ph type="title"/>
          </p:nvPr>
        </p:nvSpPr>
        <p:spPr/>
        <p:txBody>
          <a:bodyPr/>
          <a:lstStyle/>
          <a:p>
            <a:r>
              <a:rPr lang="en-US" dirty="0"/>
              <a:t>Discussion on “what is IoT”?</a:t>
            </a:r>
          </a:p>
        </p:txBody>
      </p:sp>
      <p:sp>
        <p:nvSpPr>
          <p:cNvPr id="3" name="Content Placeholder 2">
            <a:extLst>
              <a:ext uri="{FF2B5EF4-FFF2-40B4-BE49-F238E27FC236}">
                <a16:creationId xmlns:a16="http://schemas.microsoft.com/office/drawing/2014/main" id="{961343BF-4AA0-4F12-9EBA-484DFE75048B}"/>
              </a:ext>
            </a:extLst>
          </p:cNvPr>
          <p:cNvSpPr>
            <a:spLocks noGrp="1"/>
          </p:cNvSpPr>
          <p:nvPr>
            <p:ph idx="1"/>
          </p:nvPr>
        </p:nvSpPr>
        <p:spPr/>
        <p:txBody>
          <a:bodyPr>
            <a:normAutofit fontScale="85000" lnSpcReduction="20000"/>
          </a:bodyPr>
          <a:lstStyle/>
          <a:p>
            <a:r>
              <a:rPr lang="en-US" dirty="0"/>
              <a:t>Questions from September</a:t>
            </a:r>
          </a:p>
          <a:p>
            <a:pPr lvl="1"/>
            <a:r>
              <a:rPr lang="en-US" dirty="0"/>
              <a:t>Is any connected device IoT – even phones and computers? </a:t>
            </a:r>
          </a:p>
          <a:p>
            <a:pPr lvl="1"/>
            <a:r>
              <a:rPr lang="en-US" dirty="0"/>
              <a:t>Or is it only “machine to machine”</a:t>
            </a:r>
          </a:p>
          <a:p>
            <a:pPr lvl="1"/>
            <a:r>
              <a:rPr lang="en-US" dirty="0"/>
              <a:t>Is it any “thing” that can generate or consume data?</a:t>
            </a:r>
          </a:p>
          <a:p>
            <a:pPr lvl="1"/>
            <a:r>
              <a:rPr lang="en-US" dirty="0"/>
              <a:t>Two axes to differentiate  IoT vs non-IoT:   richness of user interface, and capacity of connection.</a:t>
            </a:r>
          </a:p>
          <a:p>
            <a:pPr lvl="1"/>
            <a:r>
              <a:rPr lang="en-US" dirty="0"/>
              <a:t>Topic November for discussion – use the results to re-frame our IoT White Paper.  These conclusion then take us to the IEEE 802 technologies that can support IoT…</a:t>
            </a:r>
          </a:p>
          <a:p>
            <a:pPr lvl="2"/>
            <a:r>
              <a:rPr lang="en-US" dirty="0"/>
              <a:t>Alan will make a submission to kick off discussion05-Nov-2021 ET</a:t>
            </a:r>
          </a:p>
          <a:p>
            <a:pPr lvl="2"/>
            <a:r>
              <a:rPr lang="en-US" dirty="0">
                <a:hlinkClick r:id="rId2"/>
              </a:rPr>
              <a:t>802.24-21-0017r0 </a:t>
            </a:r>
            <a:r>
              <a:rPr lang="en-US" dirty="0"/>
              <a:t>	What is the IoT 	HP Inc.</a:t>
            </a:r>
          </a:p>
          <a:p>
            <a:pPr lvl="1"/>
            <a:endParaRPr lang="en-US" dirty="0"/>
          </a:p>
          <a:p>
            <a:endParaRPr lang="en-US" dirty="0"/>
          </a:p>
          <a:p>
            <a:endParaRPr lang="en-US" dirty="0"/>
          </a:p>
        </p:txBody>
      </p:sp>
      <p:sp>
        <p:nvSpPr>
          <p:cNvPr id="4" name="Footer Placeholder 3">
            <a:extLst>
              <a:ext uri="{FF2B5EF4-FFF2-40B4-BE49-F238E27FC236}">
                <a16:creationId xmlns:a16="http://schemas.microsoft.com/office/drawing/2014/main" id="{347A7EFF-2ED5-4D64-ADCF-7E6F795C9887}"/>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EA86CD32-1841-43B1-A5DE-C0D10756B061}"/>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19</a:t>
            </a:fld>
            <a:endParaRPr lang="en-US" altLang="en-US"/>
          </a:p>
        </p:txBody>
      </p:sp>
    </p:spTree>
    <p:extLst>
      <p:ext uri="{BB962C8B-B14F-4D97-AF65-F5344CB8AC3E}">
        <p14:creationId xmlns:p14="http://schemas.microsoft.com/office/powerpoint/2010/main" val="42821408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015DA3-F549-4831-9490-80BC7A811C43}"/>
              </a:ext>
            </a:extLst>
          </p:cNvPr>
          <p:cNvSpPr>
            <a:spLocks noGrp="1"/>
          </p:cNvSpPr>
          <p:nvPr>
            <p:ph type="title"/>
          </p:nvPr>
        </p:nvSpPr>
        <p:spPr/>
        <p:txBody>
          <a:bodyPr/>
          <a:lstStyle/>
          <a:p>
            <a:r>
              <a:rPr lang="en-US" dirty="0"/>
              <a:t>WebEx Information</a:t>
            </a:r>
          </a:p>
        </p:txBody>
      </p:sp>
      <p:sp>
        <p:nvSpPr>
          <p:cNvPr id="3" name="Content Placeholder 2">
            <a:extLst>
              <a:ext uri="{FF2B5EF4-FFF2-40B4-BE49-F238E27FC236}">
                <a16:creationId xmlns:a16="http://schemas.microsoft.com/office/drawing/2014/main" id="{5869E525-D164-4700-8950-E8042AC09CC4}"/>
              </a:ext>
            </a:extLst>
          </p:cNvPr>
          <p:cNvSpPr>
            <a:spLocks noGrp="1"/>
          </p:cNvSpPr>
          <p:nvPr>
            <p:ph idx="1"/>
          </p:nvPr>
        </p:nvSpPr>
        <p:spPr/>
        <p:txBody>
          <a:bodyPr>
            <a:normAutofit fontScale="77500" lnSpcReduction="20000"/>
          </a:bodyPr>
          <a:lstStyle/>
          <a:p>
            <a:r>
              <a:rPr lang="en-US" sz="2600" u="sng" dirty="0">
                <a:solidFill>
                  <a:srgbClr val="00AFF9"/>
                </a:solidFill>
                <a:effectLst/>
                <a:latin typeface="Arial" panose="020B0604020202020204" pitchFamily="34" charset="0"/>
                <a:ea typeface="Calibri" panose="020F0502020204030204" pitchFamily="34" charset="0"/>
                <a:hlinkClick r:id="rId2"/>
              </a:rPr>
              <a:t>Join WebEx meeting</a:t>
            </a:r>
            <a:r>
              <a:rPr lang="en-US" sz="2600" dirty="0">
                <a:effectLst/>
                <a:latin typeface="Arial" panose="020B0604020202020204" pitchFamily="34" charset="0"/>
                <a:ea typeface="Calibri" panose="020F0502020204030204" pitchFamily="34" charset="0"/>
              </a:rPr>
              <a:t>   </a:t>
            </a:r>
          </a:p>
          <a:p>
            <a:br>
              <a:rPr lang="en-US" sz="1800" dirty="0">
                <a:effectLst/>
                <a:latin typeface="Arial" panose="020B0604020202020204" pitchFamily="34" charset="0"/>
                <a:ea typeface="Calibri" panose="020F0502020204030204" pitchFamily="34" charset="0"/>
              </a:rPr>
            </a:br>
            <a:r>
              <a:rPr lang="en-US" sz="1800" dirty="0">
                <a:solidFill>
                  <a:srgbClr val="666666"/>
                </a:solidFill>
                <a:effectLst/>
                <a:latin typeface="Arial" panose="020B0604020202020204" pitchFamily="34" charset="0"/>
                <a:ea typeface="Calibri" panose="020F0502020204030204" pitchFamily="34" charset="0"/>
              </a:rPr>
              <a:t>Meeting number: 2428 281 3241</a:t>
            </a:r>
            <a:r>
              <a:rPr lang="en-US" sz="1800" dirty="0">
                <a:effectLst/>
                <a:latin typeface="Arial" panose="020B0604020202020204" pitchFamily="34" charset="0"/>
                <a:ea typeface="Calibri" panose="020F0502020204030204" pitchFamily="34" charset="0"/>
              </a:rPr>
              <a:t>  Meeting password: chVpRc8RF97    </a:t>
            </a:r>
            <a:br>
              <a:rPr lang="en-US" sz="1800" dirty="0">
                <a:effectLst/>
                <a:latin typeface="Arial" panose="020B0604020202020204" pitchFamily="34" charset="0"/>
                <a:ea typeface="Calibri" panose="020F0502020204030204" pitchFamily="34" charset="0"/>
              </a:rPr>
            </a:br>
            <a:br>
              <a:rPr lang="en-US" sz="1800" dirty="0">
                <a:effectLst/>
                <a:latin typeface="Arial" panose="020B0604020202020204" pitchFamily="34" charset="0"/>
                <a:ea typeface="Calibri" panose="020F0502020204030204" pitchFamily="34" charset="0"/>
              </a:rPr>
            </a:br>
            <a:r>
              <a:rPr lang="en-US" sz="1800" dirty="0">
                <a:solidFill>
                  <a:srgbClr val="999999"/>
                </a:solidFill>
                <a:effectLst/>
                <a:latin typeface="Arial" panose="020B0604020202020204" pitchFamily="34" charset="0"/>
                <a:ea typeface="Calibri" panose="020F0502020204030204" pitchFamily="34" charset="0"/>
              </a:rPr>
              <a:t>Join from a video conferencing system or application</a:t>
            </a:r>
            <a:br>
              <a:rPr lang="en-US" sz="1800" dirty="0">
                <a:effectLst/>
                <a:latin typeface="Arial" panose="020B0604020202020204" pitchFamily="34" charset="0"/>
                <a:ea typeface="Calibri" panose="020F0502020204030204" pitchFamily="34" charset="0"/>
              </a:rPr>
            </a:br>
            <a:r>
              <a:rPr lang="en-US" sz="1800" dirty="0">
                <a:solidFill>
                  <a:srgbClr val="333333"/>
                </a:solidFill>
                <a:effectLst/>
                <a:latin typeface="Arial" panose="020B0604020202020204" pitchFamily="34" charset="0"/>
                <a:ea typeface="Calibri" panose="020F0502020204030204" pitchFamily="34" charset="0"/>
              </a:rPr>
              <a:t>Dial</a:t>
            </a:r>
            <a:r>
              <a:rPr lang="en-US" sz="1800" dirty="0">
                <a:effectLst/>
                <a:latin typeface="Arial" panose="020B0604020202020204" pitchFamily="34" charset="0"/>
                <a:ea typeface="Calibri" panose="020F0502020204030204" pitchFamily="34" charset="0"/>
              </a:rPr>
              <a:t> </a:t>
            </a:r>
            <a:r>
              <a:rPr lang="en-US" sz="1800" u="sng" dirty="0">
                <a:solidFill>
                  <a:srgbClr val="049FD9"/>
                </a:solidFill>
                <a:effectLst/>
                <a:latin typeface="Arial" panose="020B0604020202020204" pitchFamily="34" charset="0"/>
                <a:ea typeface="Calibri" panose="020F0502020204030204" pitchFamily="34" charset="0"/>
                <a:hlinkClick r:id="rId3"/>
              </a:rPr>
              <a:t>24282813241@epri.webex.com</a:t>
            </a:r>
            <a:r>
              <a:rPr lang="en-US" sz="1800" dirty="0">
                <a:effectLst/>
                <a:latin typeface="Arial" panose="020B0604020202020204" pitchFamily="34" charset="0"/>
                <a:ea typeface="Calibri" panose="020F0502020204030204" pitchFamily="34" charset="0"/>
              </a:rPr>
              <a:t>  </a:t>
            </a:r>
            <a:br>
              <a:rPr lang="en-US" sz="1800" dirty="0">
                <a:effectLst/>
                <a:latin typeface="Arial" panose="020B0604020202020204" pitchFamily="34" charset="0"/>
                <a:ea typeface="Calibri" panose="020F0502020204030204" pitchFamily="34" charset="0"/>
              </a:rPr>
            </a:br>
            <a:r>
              <a:rPr lang="en-US" sz="1800" dirty="0">
                <a:solidFill>
                  <a:srgbClr val="333333"/>
                </a:solidFill>
                <a:effectLst/>
                <a:latin typeface="Arial" panose="020B0604020202020204" pitchFamily="34" charset="0"/>
                <a:ea typeface="Calibri" panose="020F0502020204030204" pitchFamily="34" charset="0"/>
              </a:rPr>
              <a:t>You can also dial 173.243.2.68 and enter your meeting number.</a:t>
            </a:r>
            <a:r>
              <a:rPr lang="en-US" sz="1800" dirty="0">
                <a:effectLst/>
                <a:latin typeface="Arial" panose="020B0604020202020204" pitchFamily="34" charset="0"/>
                <a:ea typeface="Calibri" panose="020F0502020204030204" pitchFamily="34" charset="0"/>
              </a:rPr>
              <a:t>   </a:t>
            </a:r>
            <a:br>
              <a:rPr lang="en-US" sz="1800" dirty="0">
                <a:effectLst/>
                <a:latin typeface="Arial" panose="020B0604020202020204" pitchFamily="34" charset="0"/>
                <a:ea typeface="Calibri" panose="020F0502020204030204" pitchFamily="34" charset="0"/>
              </a:rPr>
            </a:br>
            <a:r>
              <a:rPr lang="en-US" sz="1800" dirty="0">
                <a:effectLst/>
                <a:latin typeface="Arial" panose="020B0604020202020204" pitchFamily="34" charset="0"/>
                <a:ea typeface="Calibri" panose="020F0502020204030204" pitchFamily="34" charset="0"/>
              </a:rPr>
              <a:t>  </a:t>
            </a:r>
            <a:br>
              <a:rPr lang="en-US" sz="1800" dirty="0">
                <a:effectLst/>
                <a:latin typeface="Arial" panose="020B0604020202020204" pitchFamily="34" charset="0"/>
                <a:ea typeface="Calibri" panose="020F0502020204030204" pitchFamily="34" charset="0"/>
              </a:rPr>
            </a:br>
            <a:r>
              <a:rPr lang="en-US" sz="1800" b="1" dirty="0">
                <a:solidFill>
                  <a:srgbClr val="000000"/>
                </a:solidFill>
                <a:effectLst/>
                <a:latin typeface="Arial" panose="020B0604020202020204" pitchFamily="34" charset="0"/>
                <a:ea typeface="Calibri" panose="020F0502020204030204" pitchFamily="34" charset="0"/>
              </a:rPr>
              <a:t>Join by phone</a:t>
            </a:r>
            <a:r>
              <a:rPr lang="en-US" sz="1800" dirty="0">
                <a:effectLst/>
                <a:latin typeface="Arial" panose="020B0604020202020204" pitchFamily="34" charset="0"/>
                <a:ea typeface="Calibri" panose="020F0502020204030204" pitchFamily="34" charset="0"/>
              </a:rPr>
              <a:t>  </a:t>
            </a:r>
            <a:br>
              <a:rPr lang="en-US" sz="1800" dirty="0">
                <a:effectLst/>
                <a:latin typeface="Arial" panose="020B0604020202020204" pitchFamily="34" charset="0"/>
                <a:ea typeface="Calibri" panose="020F0502020204030204" pitchFamily="34" charset="0"/>
              </a:rPr>
            </a:br>
            <a:r>
              <a:rPr lang="en-US" sz="1800" dirty="0">
                <a:solidFill>
                  <a:srgbClr val="333333"/>
                </a:solidFill>
                <a:effectLst/>
                <a:latin typeface="Arial" panose="020B0604020202020204" pitchFamily="34" charset="0"/>
                <a:ea typeface="Calibri" panose="020F0502020204030204" pitchFamily="34" charset="0"/>
              </a:rPr>
              <a:t>+1-855-797-9485 US Toll free</a:t>
            </a:r>
            <a:r>
              <a:rPr lang="en-US" sz="1800" dirty="0">
                <a:effectLst/>
                <a:latin typeface="Arial" panose="020B0604020202020204" pitchFamily="34" charset="0"/>
                <a:ea typeface="Calibri" panose="020F0502020204030204" pitchFamily="34" charset="0"/>
              </a:rPr>
              <a:t>  </a:t>
            </a:r>
            <a:br>
              <a:rPr lang="en-US" sz="1800" dirty="0">
                <a:effectLst/>
                <a:latin typeface="Arial" panose="020B0604020202020204" pitchFamily="34" charset="0"/>
                <a:ea typeface="Calibri" panose="020F0502020204030204" pitchFamily="34" charset="0"/>
              </a:rPr>
            </a:br>
            <a:r>
              <a:rPr lang="en-US" sz="1800" dirty="0">
                <a:solidFill>
                  <a:srgbClr val="333333"/>
                </a:solidFill>
                <a:effectLst/>
                <a:latin typeface="Arial" panose="020B0604020202020204" pitchFamily="34" charset="0"/>
                <a:ea typeface="Calibri" panose="020F0502020204030204" pitchFamily="34" charset="0"/>
              </a:rPr>
              <a:t>+1-415-655-0002 US Toll</a:t>
            </a:r>
            <a:r>
              <a:rPr lang="en-US" sz="1800" dirty="0">
                <a:effectLst/>
                <a:latin typeface="Arial" panose="020B0604020202020204" pitchFamily="34" charset="0"/>
                <a:ea typeface="Calibri" panose="020F0502020204030204" pitchFamily="34" charset="0"/>
              </a:rPr>
              <a:t>  </a:t>
            </a:r>
            <a:br>
              <a:rPr lang="en-US" sz="1800" dirty="0">
                <a:effectLst/>
                <a:latin typeface="Arial" panose="020B0604020202020204" pitchFamily="34" charset="0"/>
                <a:ea typeface="Calibri" panose="020F0502020204030204" pitchFamily="34" charset="0"/>
              </a:rPr>
            </a:br>
            <a:r>
              <a:rPr lang="en-US" sz="1800" dirty="0">
                <a:solidFill>
                  <a:srgbClr val="333333"/>
                </a:solidFill>
                <a:effectLst/>
                <a:latin typeface="Arial" panose="020B0604020202020204" pitchFamily="34" charset="0"/>
                <a:ea typeface="Calibri" panose="020F0502020204030204" pitchFamily="34" charset="0"/>
              </a:rPr>
              <a:t>Access code: 2428 281 3241</a:t>
            </a:r>
            <a:r>
              <a:rPr lang="en-US" sz="1800" dirty="0">
                <a:effectLst/>
                <a:latin typeface="Arial" panose="020B0604020202020204" pitchFamily="34" charset="0"/>
                <a:ea typeface="Calibri" panose="020F0502020204030204" pitchFamily="34" charset="0"/>
              </a:rPr>
              <a:t>  </a:t>
            </a:r>
            <a:br>
              <a:rPr lang="en-US" sz="1800" dirty="0">
                <a:effectLst/>
                <a:latin typeface="Arial" panose="020B0604020202020204" pitchFamily="34" charset="0"/>
                <a:ea typeface="Calibri" panose="020F0502020204030204" pitchFamily="34" charset="0"/>
              </a:rPr>
            </a:br>
            <a:r>
              <a:rPr lang="en-US" sz="1800" u="sng" dirty="0">
                <a:solidFill>
                  <a:srgbClr val="005E7D"/>
                </a:solidFill>
                <a:effectLst/>
                <a:latin typeface="Arial" panose="020B0604020202020204" pitchFamily="34" charset="0"/>
                <a:ea typeface="Calibri" panose="020F0502020204030204" pitchFamily="34" charset="0"/>
                <a:hlinkClick r:id="rId4"/>
              </a:rPr>
              <a:t>Global call-in numbers</a:t>
            </a:r>
            <a:r>
              <a:rPr lang="en-US" sz="1800" dirty="0">
                <a:effectLst/>
                <a:latin typeface="Arial" panose="020B0604020202020204" pitchFamily="34" charset="0"/>
                <a:ea typeface="Calibri" panose="020F0502020204030204" pitchFamily="34" charset="0"/>
              </a:rPr>
              <a:t>  |  </a:t>
            </a:r>
            <a:r>
              <a:rPr lang="en-US" sz="1800" u="sng" dirty="0">
                <a:solidFill>
                  <a:srgbClr val="005E7D"/>
                </a:solidFill>
                <a:effectLst/>
                <a:latin typeface="Arial" panose="020B0604020202020204" pitchFamily="34" charset="0"/>
                <a:ea typeface="Calibri" panose="020F0502020204030204" pitchFamily="34" charset="0"/>
                <a:hlinkClick r:id="rId5"/>
              </a:rPr>
              <a:t>Toll-free calling restrictions</a:t>
            </a:r>
            <a:r>
              <a:rPr lang="en-US" sz="1800" dirty="0">
                <a:effectLst/>
                <a:latin typeface="Arial" panose="020B0604020202020204" pitchFamily="34" charset="0"/>
                <a:ea typeface="Calibri" panose="020F0502020204030204" pitchFamily="34" charset="0"/>
              </a:rPr>
              <a:t>   </a:t>
            </a:r>
            <a:br>
              <a:rPr lang="en-US" sz="1800" dirty="0">
                <a:effectLst/>
                <a:latin typeface="Arial" panose="020B0604020202020204" pitchFamily="34" charset="0"/>
                <a:ea typeface="Calibri" panose="020F0502020204030204" pitchFamily="34" charset="0"/>
              </a:rPr>
            </a:br>
            <a:r>
              <a:rPr lang="en-US" sz="1800" dirty="0">
                <a:effectLst/>
                <a:latin typeface="Arial" panose="020B0604020202020204" pitchFamily="34" charset="0"/>
                <a:ea typeface="Calibri" panose="020F0502020204030204" pitchFamily="34" charset="0"/>
              </a:rPr>
              <a:t>  </a:t>
            </a:r>
            <a:br>
              <a:rPr lang="en-US" sz="1800" dirty="0">
                <a:effectLst/>
                <a:latin typeface="Arial" panose="020B0604020202020204" pitchFamily="34" charset="0"/>
                <a:ea typeface="Calibri" panose="020F0502020204030204" pitchFamily="34" charset="0"/>
              </a:rPr>
            </a:br>
            <a:r>
              <a:rPr lang="en-US" sz="1800" dirty="0">
                <a:effectLst/>
                <a:latin typeface="Arial" panose="020B0604020202020204" pitchFamily="34" charset="0"/>
                <a:ea typeface="Calibri" panose="020F0502020204030204" pitchFamily="34" charset="0"/>
              </a:rPr>
              <a:t>  </a:t>
            </a:r>
            <a:br>
              <a:rPr lang="en-US" sz="1800" dirty="0">
                <a:effectLst/>
                <a:latin typeface="Arial" panose="020B0604020202020204" pitchFamily="34" charset="0"/>
                <a:ea typeface="Calibri" panose="020F0502020204030204" pitchFamily="34" charset="0"/>
              </a:rPr>
            </a:br>
            <a:r>
              <a:rPr lang="en-US" sz="1800" u="sng" dirty="0">
                <a:solidFill>
                  <a:srgbClr val="00AFF9"/>
                </a:solidFill>
                <a:effectLst/>
                <a:latin typeface="Arial" panose="020B0604020202020204" pitchFamily="34" charset="0"/>
                <a:ea typeface="Calibri" panose="020F0502020204030204" pitchFamily="34" charset="0"/>
                <a:hlinkClick r:id="rId6"/>
              </a:rPr>
              <a:t>Can't join the meeting?</a:t>
            </a:r>
            <a:r>
              <a:rPr lang="en-US" sz="1800" dirty="0">
                <a:effectLst/>
                <a:latin typeface="Arial" panose="020B0604020202020204" pitchFamily="34" charset="0"/>
                <a:ea typeface="Calibri" panose="020F0502020204030204" pitchFamily="34" charset="0"/>
              </a:rPr>
              <a:t>   </a:t>
            </a:r>
            <a:br>
              <a:rPr lang="en-US" sz="1800" dirty="0">
                <a:effectLst/>
                <a:latin typeface="Arial" panose="020B0604020202020204" pitchFamily="34" charset="0"/>
                <a:ea typeface="Calibri" panose="020F0502020204030204" pitchFamily="34" charset="0"/>
              </a:rPr>
            </a:br>
            <a:br>
              <a:rPr lang="en-US" dirty="0"/>
            </a:br>
            <a:r>
              <a:rPr lang="en-US" dirty="0"/>
              <a:t>  </a:t>
            </a:r>
            <a:br>
              <a:rPr lang="en-US" dirty="0"/>
            </a:br>
            <a:r>
              <a:rPr lang="en-US" dirty="0"/>
              <a:t> </a:t>
            </a:r>
          </a:p>
        </p:txBody>
      </p:sp>
      <p:sp>
        <p:nvSpPr>
          <p:cNvPr id="4" name="Footer Placeholder 3">
            <a:extLst>
              <a:ext uri="{FF2B5EF4-FFF2-40B4-BE49-F238E27FC236}">
                <a16:creationId xmlns:a16="http://schemas.microsoft.com/office/drawing/2014/main" id="{284C0347-A1D7-4439-8C0D-B600FAF71E6C}"/>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E8FCC63C-A524-4D35-9DC1-3B13A39F58FA}"/>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2</a:t>
            </a:fld>
            <a:endParaRPr lang="en-US" altLang="en-US"/>
          </a:p>
        </p:txBody>
      </p:sp>
    </p:spTree>
    <p:extLst>
      <p:ext uri="{BB962C8B-B14F-4D97-AF65-F5344CB8AC3E}">
        <p14:creationId xmlns:p14="http://schemas.microsoft.com/office/powerpoint/2010/main" val="10414919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7E1D46-1869-41D7-B453-AC44203047B6}"/>
              </a:ext>
            </a:extLst>
          </p:cNvPr>
          <p:cNvSpPr>
            <a:spLocks noGrp="1"/>
          </p:cNvSpPr>
          <p:nvPr>
            <p:ph type="title"/>
          </p:nvPr>
        </p:nvSpPr>
        <p:spPr/>
        <p:txBody>
          <a:bodyPr/>
          <a:lstStyle/>
          <a:p>
            <a:r>
              <a:rPr lang="en-US" dirty="0"/>
              <a:t>November Discussion</a:t>
            </a:r>
          </a:p>
        </p:txBody>
      </p:sp>
      <p:sp>
        <p:nvSpPr>
          <p:cNvPr id="3" name="Content Placeholder 2">
            <a:extLst>
              <a:ext uri="{FF2B5EF4-FFF2-40B4-BE49-F238E27FC236}">
                <a16:creationId xmlns:a16="http://schemas.microsoft.com/office/drawing/2014/main" id="{F92781AD-CBCA-4247-8686-79ABEDBED4AF}"/>
              </a:ext>
            </a:extLst>
          </p:cNvPr>
          <p:cNvSpPr>
            <a:spLocks noGrp="1"/>
          </p:cNvSpPr>
          <p:nvPr>
            <p:ph idx="1"/>
          </p:nvPr>
        </p:nvSpPr>
        <p:spPr/>
        <p:txBody>
          <a:bodyPr>
            <a:normAutofit fontScale="55000" lnSpcReduction="20000"/>
          </a:bodyPr>
          <a:lstStyle/>
          <a:p>
            <a:r>
              <a:rPr lang="en-US" dirty="0"/>
              <a:t>“Personal” devices can be IoT, depending on use case</a:t>
            </a:r>
          </a:p>
          <a:p>
            <a:r>
              <a:rPr lang="en-US" dirty="0"/>
              <a:t>Should IoT be “internets of things” – not necessarily the public Internet – how to capture this concept</a:t>
            </a:r>
          </a:p>
          <a:p>
            <a:r>
              <a:rPr lang="en-US" dirty="0"/>
              <a:t>Concept of “satellite devices” that hang off the Personal (core) device to enhance them and provide additional data. A hidden part of fabric of IoT</a:t>
            </a:r>
          </a:p>
          <a:p>
            <a:r>
              <a:rPr lang="en-US" dirty="0"/>
              <a:t>Personal devices have “user interaction” and also “silent” activities based on sensors. Do they have sensors? Location, movement, etc. </a:t>
            </a:r>
          </a:p>
          <a:p>
            <a:endParaRPr lang="en-US" dirty="0"/>
          </a:p>
          <a:p>
            <a:endParaRPr lang="en-US" dirty="0"/>
          </a:p>
          <a:p>
            <a:r>
              <a:rPr lang="en-US" dirty="0"/>
              <a:t>White Paper – what is the goal and message related to IEEE 802, IoT, and Verticals? </a:t>
            </a:r>
          </a:p>
          <a:p>
            <a:pPr lvl="1"/>
            <a:r>
              <a:rPr lang="en-US" dirty="0"/>
              <a:t>We can present a broader view of IoT.  </a:t>
            </a:r>
          </a:p>
          <a:p>
            <a:pPr lvl="1"/>
            <a:r>
              <a:rPr lang="en-US" dirty="0"/>
              <a:t>What are the hidden IoT devices that may include IEEE 802 standards but are not well known.  </a:t>
            </a:r>
          </a:p>
          <a:p>
            <a:pPr lvl="1"/>
            <a:r>
              <a:rPr lang="en-US" dirty="0"/>
              <a:t>IoT has become so much broader, the original paper is not relevant. </a:t>
            </a:r>
          </a:p>
          <a:p>
            <a:pPr lvl="1"/>
            <a:endParaRPr lang="en-US" dirty="0"/>
          </a:p>
          <a:p>
            <a:r>
              <a:rPr lang="en-US" dirty="0"/>
              <a:t>Action – Ben will make a first cut at a functional definition for IoT for next meeting (Alan and Allan will help) </a:t>
            </a:r>
          </a:p>
          <a:p>
            <a:pPr lvl="1"/>
            <a:endParaRPr lang="en-US" dirty="0"/>
          </a:p>
          <a:p>
            <a:endParaRPr lang="en-US" dirty="0"/>
          </a:p>
        </p:txBody>
      </p:sp>
      <p:sp>
        <p:nvSpPr>
          <p:cNvPr id="4" name="Footer Placeholder 3">
            <a:extLst>
              <a:ext uri="{FF2B5EF4-FFF2-40B4-BE49-F238E27FC236}">
                <a16:creationId xmlns:a16="http://schemas.microsoft.com/office/drawing/2014/main" id="{AAE78DC8-D24E-48A7-AFB6-A367B96FD96E}"/>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04472455-6DBE-43FF-924A-B11B056D9572}"/>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20</a:t>
            </a:fld>
            <a:endParaRPr lang="en-US" altLang="en-US"/>
          </a:p>
        </p:txBody>
      </p:sp>
    </p:spTree>
    <p:extLst>
      <p:ext uri="{BB962C8B-B14F-4D97-AF65-F5344CB8AC3E}">
        <p14:creationId xmlns:p14="http://schemas.microsoft.com/office/powerpoint/2010/main" val="242257519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A001C9-E376-4DF8-9BF6-60901B3E15B1}"/>
              </a:ext>
            </a:extLst>
          </p:cNvPr>
          <p:cNvSpPr>
            <a:spLocks noGrp="1"/>
          </p:cNvSpPr>
          <p:nvPr>
            <p:ph type="title"/>
          </p:nvPr>
        </p:nvSpPr>
        <p:spPr/>
        <p:txBody>
          <a:bodyPr/>
          <a:lstStyle/>
          <a:p>
            <a:r>
              <a:rPr lang="en-US" dirty="0"/>
              <a:t>"IEEE 802 Solutions for Vertical Applications"</a:t>
            </a:r>
          </a:p>
        </p:txBody>
      </p:sp>
      <p:sp>
        <p:nvSpPr>
          <p:cNvPr id="3" name="Content Placeholder 2">
            <a:extLst>
              <a:ext uri="{FF2B5EF4-FFF2-40B4-BE49-F238E27FC236}">
                <a16:creationId xmlns:a16="http://schemas.microsoft.com/office/drawing/2014/main" id="{25F2CF68-157A-4033-BD60-D52BEAC9A473}"/>
              </a:ext>
            </a:extLst>
          </p:cNvPr>
          <p:cNvSpPr>
            <a:spLocks noGrp="1"/>
          </p:cNvSpPr>
          <p:nvPr>
            <p:ph idx="1"/>
          </p:nvPr>
        </p:nvSpPr>
        <p:spPr/>
        <p:txBody>
          <a:bodyPr>
            <a:normAutofit/>
          </a:bodyPr>
          <a:lstStyle/>
          <a:p>
            <a:r>
              <a:rPr lang="en-US" dirty="0"/>
              <a:t>The 802 Solutions for Verticals could be a reason why 3GPP should care about IEEE 802 </a:t>
            </a:r>
          </a:p>
          <a:p>
            <a:r>
              <a:rPr lang="en-US" dirty="0"/>
              <a:t>Guidelines for editing:</a:t>
            </a:r>
          </a:p>
          <a:p>
            <a:pPr lvl="1"/>
            <a:r>
              <a:rPr lang="en-US" dirty="0"/>
              <a:t>Don’t try to compare to cellular </a:t>
            </a:r>
          </a:p>
          <a:p>
            <a:pPr lvl="1"/>
            <a:r>
              <a:rPr lang="en-US" dirty="0"/>
              <a:t>Focus on application requirements – expand the list of requirements at end of Section 2. Then answer the requirements with the information below. </a:t>
            </a:r>
          </a:p>
          <a:p>
            <a:pPr lvl="1"/>
            <a:r>
              <a:rPr lang="en-US" dirty="0"/>
              <a:t>Make it clearer “why” 802 is beneficial. </a:t>
            </a:r>
          </a:p>
          <a:p>
            <a:pPr lvl="1"/>
            <a:endParaRPr lang="en-US" dirty="0"/>
          </a:p>
        </p:txBody>
      </p:sp>
      <p:sp>
        <p:nvSpPr>
          <p:cNvPr id="4" name="Footer Placeholder 3">
            <a:extLst>
              <a:ext uri="{FF2B5EF4-FFF2-40B4-BE49-F238E27FC236}">
                <a16:creationId xmlns:a16="http://schemas.microsoft.com/office/drawing/2014/main" id="{B7CFF186-9736-43C3-9F71-8E8303898703}"/>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09D7872B-F5E7-41F6-9DDF-2B98B1C72D46}"/>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21</a:t>
            </a:fld>
            <a:endParaRPr lang="en-US" altLang="en-US"/>
          </a:p>
        </p:txBody>
      </p:sp>
    </p:spTree>
    <p:extLst>
      <p:ext uri="{BB962C8B-B14F-4D97-AF65-F5344CB8AC3E}">
        <p14:creationId xmlns:p14="http://schemas.microsoft.com/office/powerpoint/2010/main" val="268833245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429C49-DA42-4E85-A6B2-DB0485039632}"/>
              </a:ext>
            </a:extLst>
          </p:cNvPr>
          <p:cNvSpPr>
            <a:spLocks noGrp="1"/>
          </p:cNvSpPr>
          <p:nvPr>
            <p:ph type="title"/>
          </p:nvPr>
        </p:nvSpPr>
        <p:spPr/>
        <p:txBody>
          <a:bodyPr/>
          <a:lstStyle/>
          <a:p>
            <a:r>
              <a:rPr lang="en-US" dirty="0"/>
              <a:t>Next steps for "IEEE 802 Solutions for Vertical Applications“ White Paper </a:t>
            </a:r>
          </a:p>
        </p:txBody>
      </p:sp>
      <p:sp>
        <p:nvSpPr>
          <p:cNvPr id="3" name="Content Placeholder 2">
            <a:extLst>
              <a:ext uri="{FF2B5EF4-FFF2-40B4-BE49-F238E27FC236}">
                <a16:creationId xmlns:a16="http://schemas.microsoft.com/office/drawing/2014/main" id="{CC2192A7-177A-4672-913C-1D10CC81A541}"/>
              </a:ext>
            </a:extLst>
          </p:cNvPr>
          <p:cNvSpPr>
            <a:spLocks noGrp="1"/>
          </p:cNvSpPr>
          <p:nvPr>
            <p:ph idx="1"/>
          </p:nvPr>
        </p:nvSpPr>
        <p:spPr/>
        <p:txBody>
          <a:bodyPr>
            <a:normAutofit fontScale="70000" lnSpcReduction="20000"/>
          </a:bodyPr>
          <a:lstStyle/>
          <a:p>
            <a:r>
              <a:rPr lang="en-US" dirty="0"/>
              <a:t>Joseph Levy will extract key features from referenced documents. 11-20-13r15+</a:t>
            </a:r>
          </a:p>
          <a:p>
            <a:pPr lvl="1"/>
            <a:r>
              <a:rPr lang="en-US" dirty="0"/>
              <a:t>Identifying the relevant scope of vertical application from the technical report on Wi-Fi RAN convergence.</a:t>
            </a:r>
          </a:p>
          <a:p>
            <a:r>
              <a:rPr lang="en-US" dirty="0"/>
              <a:t>WBA liaison review in November  (did not happen)</a:t>
            </a:r>
          </a:p>
          <a:p>
            <a:endParaRPr lang="en-US" dirty="0"/>
          </a:p>
          <a:p>
            <a:r>
              <a:rPr lang="en-US" dirty="0"/>
              <a:t>Single Pair Ethernet</a:t>
            </a:r>
          </a:p>
          <a:p>
            <a:pPr lvl="1"/>
            <a:r>
              <a:rPr lang="en-US" dirty="0"/>
              <a:t>Post SPE white paper draft</a:t>
            </a:r>
          </a:p>
          <a:p>
            <a:pPr lvl="1"/>
            <a:r>
              <a:rPr lang="en-US" dirty="0"/>
              <a:t>May be applicable</a:t>
            </a:r>
          </a:p>
          <a:p>
            <a:pPr lvl="1"/>
            <a:r>
              <a:rPr lang="en-US" dirty="0"/>
              <a:t>Review overall language to ensure scope is </a:t>
            </a:r>
            <a:r>
              <a:rPr lang="en-US" dirty="0" err="1"/>
              <a:t>wired+wireless</a:t>
            </a:r>
            <a:endParaRPr lang="en-US" dirty="0"/>
          </a:p>
          <a:p>
            <a:r>
              <a:rPr lang="en-US" dirty="0"/>
              <a:t>Next Steps</a:t>
            </a:r>
          </a:p>
          <a:p>
            <a:pPr lvl="1"/>
            <a:r>
              <a:rPr lang="en-US" dirty="0"/>
              <a:t>Update with these comments  - uploaded 802.24-19-0017r7.</a:t>
            </a:r>
          </a:p>
          <a:p>
            <a:pPr lvl="1"/>
            <a:r>
              <a:rPr lang="en-US" dirty="0"/>
              <a:t>Max will add some text regarding use of SPE</a:t>
            </a:r>
          </a:p>
          <a:p>
            <a:pPr lvl="1"/>
            <a:endParaRPr lang="en-US" dirty="0"/>
          </a:p>
          <a:p>
            <a:pPr lvl="1"/>
            <a:endParaRPr lang="en-US" dirty="0"/>
          </a:p>
          <a:p>
            <a:pPr lvl="1"/>
            <a:endParaRPr lang="en-US" dirty="0"/>
          </a:p>
          <a:p>
            <a:endParaRPr lang="en-US" dirty="0"/>
          </a:p>
        </p:txBody>
      </p:sp>
      <p:sp>
        <p:nvSpPr>
          <p:cNvPr id="4" name="Footer Placeholder 3">
            <a:extLst>
              <a:ext uri="{FF2B5EF4-FFF2-40B4-BE49-F238E27FC236}">
                <a16:creationId xmlns:a16="http://schemas.microsoft.com/office/drawing/2014/main" id="{B7A8EA3D-41D8-48FB-A36E-6B1BB53304CB}"/>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839AE129-BC9E-4F79-8DFF-20B1A25EDC9F}"/>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22</a:t>
            </a:fld>
            <a:endParaRPr lang="en-US" altLang="en-US"/>
          </a:p>
        </p:txBody>
      </p:sp>
    </p:spTree>
    <p:extLst>
      <p:ext uri="{BB962C8B-B14F-4D97-AF65-F5344CB8AC3E}">
        <p14:creationId xmlns:p14="http://schemas.microsoft.com/office/powerpoint/2010/main" val="274501614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1689C0-4DB6-4410-A623-4654AE615676}"/>
              </a:ext>
            </a:extLst>
          </p:cNvPr>
          <p:cNvSpPr>
            <a:spLocks noGrp="1"/>
          </p:cNvSpPr>
          <p:nvPr>
            <p:ph type="title"/>
          </p:nvPr>
        </p:nvSpPr>
        <p:spPr/>
        <p:txBody>
          <a:bodyPr/>
          <a:lstStyle/>
          <a:p>
            <a:r>
              <a:rPr lang="en-US" dirty="0"/>
              <a:t>Vertical Applications – Industry Standards</a:t>
            </a:r>
          </a:p>
        </p:txBody>
      </p:sp>
      <p:sp>
        <p:nvSpPr>
          <p:cNvPr id="3" name="Content Placeholder 2">
            <a:extLst>
              <a:ext uri="{FF2B5EF4-FFF2-40B4-BE49-F238E27FC236}">
                <a16:creationId xmlns:a16="http://schemas.microsoft.com/office/drawing/2014/main" id="{41F3A753-2842-452A-912B-67971DED6783}"/>
              </a:ext>
            </a:extLst>
          </p:cNvPr>
          <p:cNvSpPr>
            <a:spLocks noGrp="1"/>
          </p:cNvSpPr>
          <p:nvPr>
            <p:ph idx="1"/>
          </p:nvPr>
        </p:nvSpPr>
        <p:spPr>
          <a:xfrm>
            <a:off x="914400" y="1752600"/>
            <a:ext cx="10363200" cy="4572000"/>
          </a:xfrm>
        </p:spPr>
        <p:txBody>
          <a:bodyPr>
            <a:normAutofit fontScale="47500" lnSpcReduction="20000"/>
          </a:bodyPr>
          <a:lstStyle/>
          <a:p>
            <a:r>
              <a:rPr lang="en-US" dirty="0"/>
              <a:t>802.24 serving as an opportunity for vertical markets and stakeholders (transportation, oil/gas, </a:t>
            </a:r>
            <a:r>
              <a:rPr lang="en-US" dirty="0" err="1"/>
              <a:t>etc</a:t>
            </a:r>
            <a:r>
              <a:rPr lang="en-US" dirty="0"/>
              <a:t>) engage with IEEE 802 and identify relevant “standards gaps” that we result in new projects.</a:t>
            </a:r>
          </a:p>
          <a:p>
            <a:r>
              <a:rPr lang="en-US" dirty="0"/>
              <a:t>Are representatives of these groups already involved in IEEE 802, or is some form of outreach needed? </a:t>
            </a:r>
          </a:p>
          <a:p>
            <a:r>
              <a:rPr lang="en-US" dirty="0"/>
              <a:t>Discussion / Ideas List</a:t>
            </a:r>
          </a:p>
          <a:p>
            <a:pPr lvl="1"/>
            <a:r>
              <a:rPr lang="en-US" dirty="0"/>
              <a:t>Location Services are cross-cutting in many vertical markets.  Medical/Geriatrics – could apply to 802.11az, 802.11bf,  and 802.15.4 UWB (4z, 4ab, and successors)</a:t>
            </a:r>
          </a:p>
          <a:p>
            <a:pPr lvl="1"/>
            <a:r>
              <a:rPr lang="en-US" dirty="0"/>
              <a:t>Coexistence issues – products being designed without appreciation for coexistence with existing standards. Smaller vendors need to be engaged to understand value of standards to avoid problems in deployment. Is there a place for IEEE to engage with forums D-Tech, UTC. Customers need to advocate with their suppliers to adopt standards to avoid problems.</a:t>
            </a:r>
          </a:p>
          <a:p>
            <a:pPr lvl="1"/>
            <a:r>
              <a:rPr lang="en-US" dirty="0"/>
              <a:t>The “lost step” of certification – not just the standards. </a:t>
            </a:r>
          </a:p>
          <a:p>
            <a:pPr lvl="1"/>
            <a:r>
              <a:rPr lang="en-US" dirty="0"/>
              <a:t>Home health care? Emerging market, new companies entering.  Strong tie-in with IoT, with data-gathering devices.  (implications on reliability, security) </a:t>
            </a:r>
          </a:p>
          <a:p>
            <a:r>
              <a:rPr lang="en-US" dirty="0"/>
              <a:t>Continue to promote that 802.24 is a venue for vertical stakeholders to initiate standardization</a:t>
            </a:r>
          </a:p>
          <a:p>
            <a:r>
              <a:rPr lang="en-US" dirty="0"/>
              <a:t>802.24 would function as an all-802 TIG for identifying and clarifying standardization needs for vertical markets</a:t>
            </a:r>
          </a:p>
          <a:p>
            <a:endParaRPr lang="en-US" dirty="0"/>
          </a:p>
          <a:p>
            <a:r>
              <a:rPr lang="en-US" dirty="0"/>
              <a:t>Review of IEEE 802 New Activities Brainstorming meeting from Nov 3, 2021. </a:t>
            </a:r>
          </a:p>
          <a:p>
            <a:pPr lvl="1"/>
            <a:r>
              <a:rPr lang="en-US" dirty="0"/>
              <a:t>Primary results was a review of how “WNG” activates work in the WGs. We did not “brainstorm” any new approaches. </a:t>
            </a:r>
          </a:p>
          <a:p>
            <a:pPr lvl="1"/>
            <a:r>
              <a:rPr lang="en-US" dirty="0"/>
              <a:t>Role for 802.24 to help identify the new applications, determine the “fit” for IEEE 802, and the best WG to address. </a:t>
            </a:r>
          </a:p>
          <a:p>
            <a:pPr lvl="1"/>
            <a:r>
              <a:rPr lang="en-US" dirty="0"/>
              <a:t>Possible follow-up brainstorming session on December – focus on the external outreach and identifying verticals. </a:t>
            </a:r>
          </a:p>
          <a:p>
            <a:pPr lvl="1"/>
            <a:r>
              <a:rPr lang="en-US" dirty="0"/>
              <a:t>How to make WNG groups work better</a:t>
            </a:r>
          </a:p>
          <a:p>
            <a:pPr lvl="1"/>
            <a:endParaRPr lang="en-US" dirty="0"/>
          </a:p>
          <a:p>
            <a:pPr lvl="1"/>
            <a:endParaRPr lang="en-US" dirty="0"/>
          </a:p>
        </p:txBody>
      </p:sp>
      <p:sp>
        <p:nvSpPr>
          <p:cNvPr id="4" name="Footer Placeholder 3">
            <a:extLst>
              <a:ext uri="{FF2B5EF4-FFF2-40B4-BE49-F238E27FC236}">
                <a16:creationId xmlns:a16="http://schemas.microsoft.com/office/drawing/2014/main" id="{3E087737-4E5F-4C12-BD75-36CD83624D89}"/>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41A9A0C1-C0A7-4FF0-8A2B-1C54C905C745}"/>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23</a:t>
            </a:fld>
            <a:endParaRPr lang="en-US" altLang="en-US"/>
          </a:p>
        </p:txBody>
      </p:sp>
    </p:spTree>
    <p:extLst>
      <p:ext uri="{BB962C8B-B14F-4D97-AF65-F5344CB8AC3E}">
        <p14:creationId xmlns:p14="http://schemas.microsoft.com/office/powerpoint/2010/main" val="246352016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89947B-1EDB-4267-BCE9-FF9BB8551370}"/>
              </a:ext>
            </a:extLst>
          </p:cNvPr>
          <p:cNvSpPr>
            <a:spLocks noGrp="1"/>
          </p:cNvSpPr>
          <p:nvPr>
            <p:ph type="title"/>
          </p:nvPr>
        </p:nvSpPr>
        <p:spPr/>
        <p:txBody>
          <a:bodyPr/>
          <a:lstStyle/>
          <a:p>
            <a:r>
              <a:rPr lang="en-US" dirty="0"/>
              <a:t>Future TAG Activity Planning</a:t>
            </a:r>
          </a:p>
        </p:txBody>
      </p:sp>
      <p:sp>
        <p:nvSpPr>
          <p:cNvPr id="3" name="Content Placeholder 2">
            <a:extLst>
              <a:ext uri="{FF2B5EF4-FFF2-40B4-BE49-F238E27FC236}">
                <a16:creationId xmlns:a16="http://schemas.microsoft.com/office/drawing/2014/main" id="{7C652FBF-CC55-4915-9C7F-4AC2887D9818}"/>
              </a:ext>
            </a:extLst>
          </p:cNvPr>
          <p:cNvSpPr>
            <a:spLocks noGrp="1"/>
          </p:cNvSpPr>
          <p:nvPr>
            <p:ph idx="1"/>
          </p:nvPr>
        </p:nvSpPr>
        <p:spPr>
          <a:xfrm>
            <a:off x="914400" y="1752600"/>
            <a:ext cx="10668000" cy="4495800"/>
          </a:xfrm>
        </p:spPr>
        <p:txBody>
          <a:bodyPr>
            <a:normAutofit fontScale="77500" lnSpcReduction="20000"/>
          </a:bodyPr>
          <a:lstStyle/>
          <a:p>
            <a:r>
              <a:rPr lang="en-US" dirty="0"/>
              <a:t>Keep a prioritized list revisit when F2F meetings resume</a:t>
            </a:r>
          </a:p>
          <a:p>
            <a:endParaRPr lang="en-US" dirty="0"/>
          </a:p>
          <a:p>
            <a:r>
              <a:rPr lang="en-US" dirty="0"/>
              <a:t>A whitepaper/document for application-specific use cases of Sub 1GHz standards 802.15.4g and 802.11ah. How use mechanisms in 802.19.3</a:t>
            </a:r>
          </a:p>
          <a:p>
            <a:pPr lvl="1"/>
            <a:r>
              <a:rPr lang="en-US" dirty="0"/>
              <a:t>Can this also include applying 802.15.4s in sub-1GHz spectrum?</a:t>
            </a:r>
          </a:p>
          <a:p>
            <a:pPr lvl="1"/>
            <a:endParaRPr lang="en-US" dirty="0"/>
          </a:p>
          <a:p>
            <a:r>
              <a:rPr lang="en-US" dirty="0"/>
              <a:t>IETF: Reliable and Available Wireless – keep tabs on this</a:t>
            </a:r>
          </a:p>
          <a:p>
            <a:endParaRPr lang="en-US" dirty="0"/>
          </a:p>
          <a:p>
            <a:r>
              <a:rPr lang="en-US" dirty="0"/>
              <a:t>802.24 white paper on IoT and P2413  </a:t>
            </a:r>
          </a:p>
          <a:p>
            <a:pPr lvl="1"/>
            <a:endParaRPr lang="en-US" dirty="0"/>
          </a:p>
          <a:p>
            <a:r>
              <a:rPr lang="en-US" dirty="0"/>
              <a:t>Update of first Smart Grid white paper to address latest amendments of 802.15.4 u, v, w, x, y, </a:t>
            </a:r>
            <a:r>
              <a:rPr lang="en-US" dirty="0" err="1"/>
              <a:t>Revmd</a:t>
            </a:r>
            <a:r>
              <a:rPr lang="en-US" dirty="0"/>
              <a:t>, transition to 802.15.15</a:t>
            </a:r>
          </a:p>
          <a:p>
            <a:pPr lvl="2"/>
            <a:endParaRPr lang="en-US" dirty="0"/>
          </a:p>
          <a:p>
            <a:pPr lvl="1"/>
            <a:endParaRPr lang="en-US" dirty="0"/>
          </a:p>
        </p:txBody>
      </p:sp>
      <p:sp>
        <p:nvSpPr>
          <p:cNvPr id="4" name="Footer Placeholder 3">
            <a:extLst>
              <a:ext uri="{FF2B5EF4-FFF2-40B4-BE49-F238E27FC236}">
                <a16:creationId xmlns:a16="http://schemas.microsoft.com/office/drawing/2014/main" id="{C72BC836-DB99-4A9C-BF1F-70C5E50F7CDA}"/>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5AFCB22E-C047-418D-813A-FEEE7AD39C7D}"/>
              </a:ext>
            </a:extLst>
          </p:cNvPr>
          <p:cNvSpPr>
            <a:spLocks noGrp="1"/>
          </p:cNvSpPr>
          <p:nvPr>
            <p:ph type="sldNum" sz="quarter" idx="12"/>
          </p:nvPr>
        </p:nvSpPr>
        <p:spPr>
          <a:xfrm>
            <a:off x="5891926" y="6475413"/>
            <a:ext cx="509755" cy="184666"/>
          </a:xfrm>
        </p:spPr>
        <p:txBody>
          <a:bodyPr/>
          <a:lstStyle/>
          <a:p>
            <a:r>
              <a:rPr lang="en-US" altLang="en-US"/>
              <a:t>Slide </a:t>
            </a:r>
            <a:fld id="{D2793805-6678-4F90-9549-7863581D2258}" type="slidenum">
              <a:rPr lang="en-US" altLang="en-US" smtClean="0"/>
              <a:pPr/>
              <a:t>24</a:t>
            </a:fld>
            <a:endParaRPr lang="en-US" altLang="en-US"/>
          </a:p>
        </p:txBody>
      </p:sp>
    </p:spTree>
    <p:extLst>
      <p:ext uri="{BB962C8B-B14F-4D97-AF65-F5344CB8AC3E}">
        <p14:creationId xmlns:p14="http://schemas.microsoft.com/office/powerpoint/2010/main" val="303634190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802.24 TAG closing</a:t>
            </a:r>
          </a:p>
        </p:txBody>
      </p:sp>
      <p:sp>
        <p:nvSpPr>
          <p:cNvPr id="3" name="Content Placeholder 2"/>
          <p:cNvSpPr>
            <a:spLocks noGrp="1"/>
          </p:cNvSpPr>
          <p:nvPr>
            <p:ph idx="1"/>
          </p:nvPr>
        </p:nvSpPr>
        <p:spPr>
          <a:xfrm>
            <a:off x="914400" y="1828800"/>
            <a:ext cx="10439400" cy="4267200"/>
          </a:xfrm>
        </p:spPr>
        <p:txBody>
          <a:bodyPr>
            <a:normAutofit fontScale="62500" lnSpcReduction="20000"/>
          </a:bodyPr>
          <a:lstStyle/>
          <a:p>
            <a:r>
              <a:rPr lang="en-US" dirty="0"/>
              <a:t>Action Items</a:t>
            </a:r>
          </a:p>
          <a:p>
            <a:pPr lvl="1"/>
            <a:r>
              <a:rPr lang="en-US" dirty="0"/>
              <a:t>Low Latency - </a:t>
            </a:r>
            <a:r>
              <a:rPr lang="en-US" dirty="0">
                <a:hlinkClick r:id="rId2"/>
              </a:rPr>
              <a:t>802.24-19-0003r11</a:t>
            </a:r>
            <a:r>
              <a:rPr lang="en-US" dirty="0"/>
              <a:t> </a:t>
            </a:r>
          </a:p>
          <a:p>
            <a:pPr lvl="2"/>
            <a:r>
              <a:rPr lang="en-US" dirty="0"/>
              <a:t>Cyber Security section (Allan Jones), 802.15.3 (Ben Rolfe), </a:t>
            </a:r>
          </a:p>
          <a:p>
            <a:pPr lvl="2"/>
            <a:r>
              <a:rPr lang="en-US" dirty="0"/>
              <a:t>Request contribution on 802.11be and 11bd from 802.11 (Tim Godfrey)</a:t>
            </a:r>
          </a:p>
          <a:p>
            <a:pPr lvl="1"/>
            <a:r>
              <a:rPr lang="en-US" dirty="0"/>
              <a:t>IoT</a:t>
            </a:r>
          </a:p>
          <a:p>
            <a:pPr lvl="2"/>
            <a:r>
              <a:rPr lang="en-US" dirty="0"/>
              <a:t>Ben will make a first cut at a functional definition for IoT for next meeting (Alan and Allan will help) </a:t>
            </a:r>
          </a:p>
          <a:p>
            <a:pPr lvl="1"/>
            <a:r>
              <a:rPr lang="en-US" dirty="0"/>
              <a:t>802 solutions for vertical</a:t>
            </a:r>
          </a:p>
          <a:p>
            <a:pPr lvl="2"/>
            <a:r>
              <a:rPr lang="en-US" dirty="0"/>
              <a:t>Max will add some text regarding use of SPE to updated draft in 802.24-19-0017r7</a:t>
            </a:r>
          </a:p>
          <a:p>
            <a:pPr lvl="1"/>
            <a:endParaRPr lang="en-US" dirty="0"/>
          </a:p>
          <a:p>
            <a:r>
              <a:rPr lang="en-US" dirty="0"/>
              <a:t>Any New Business?</a:t>
            </a:r>
          </a:p>
          <a:p>
            <a:pPr lvl="1"/>
            <a:endParaRPr lang="en-US" dirty="0"/>
          </a:p>
          <a:p>
            <a:r>
              <a:rPr lang="en-US" dirty="0"/>
              <a:t>Next Meeting</a:t>
            </a:r>
          </a:p>
          <a:p>
            <a:pPr lvl="1"/>
            <a:r>
              <a:rPr lang="en-US" dirty="0"/>
              <a:t>January Interim: Plan a slot PM2 Wednesday, avoid 802.18 and 15.4ab</a:t>
            </a:r>
          </a:p>
          <a:p>
            <a:endParaRPr lang="en-US" dirty="0"/>
          </a:p>
          <a:p>
            <a:r>
              <a:rPr lang="en-US" dirty="0"/>
              <a:t>Adjourn</a:t>
            </a:r>
          </a:p>
          <a:p>
            <a:endParaRPr lang="en-US" dirty="0"/>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a:xfrm>
            <a:off x="5891926" y="6475413"/>
            <a:ext cx="509755" cy="184666"/>
          </a:xfrm>
        </p:spPr>
        <p:txBody>
          <a:bodyPr/>
          <a:lstStyle/>
          <a:p>
            <a:r>
              <a:rPr lang="en-US" altLang="en-US"/>
              <a:t>Slide </a:t>
            </a:r>
            <a:fld id="{D2793805-6678-4F90-9549-7863581D2258}" type="slidenum">
              <a:rPr lang="en-US" altLang="en-US" smtClean="0"/>
              <a:pPr/>
              <a:t>25</a:t>
            </a:fld>
            <a:endParaRPr lang="en-US" altLang="en-US"/>
          </a:p>
        </p:txBody>
      </p:sp>
    </p:spTree>
    <p:extLst>
      <p:ext uri="{BB962C8B-B14F-4D97-AF65-F5344CB8AC3E}">
        <p14:creationId xmlns:p14="http://schemas.microsoft.com/office/powerpoint/2010/main" val="15933633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ln/>
        </p:spPr>
        <p:txBody>
          <a:bodyPr/>
          <a:lstStyle/>
          <a:p>
            <a:r>
              <a:rPr lang="en-US" altLang="en-US" sz="3200" dirty="0"/>
              <a:t>802.24 Overview</a:t>
            </a:r>
          </a:p>
        </p:txBody>
      </p:sp>
      <p:sp>
        <p:nvSpPr>
          <p:cNvPr id="4099" name="Rectangle 3"/>
          <p:cNvSpPr>
            <a:spLocks noGrp="1" noChangeArrowheads="1"/>
          </p:cNvSpPr>
          <p:nvPr>
            <p:ph idx="1"/>
          </p:nvPr>
        </p:nvSpPr>
        <p:spPr>
          <a:xfrm>
            <a:off x="914400" y="1676400"/>
            <a:ext cx="10439400" cy="4495800"/>
          </a:xfrm>
          <a:ln/>
        </p:spPr>
        <p:txBody>
          <a:bodyPr>
            <a:normAutofit/>
          </a:bodyPr>
          <a:lstStyle/>
          <a:p>
            <a:r>
              <a:rPr lang="en-US" altLang="en-US" dirty="0"/>
              <a:t>Officers</a:t>
            </a:r>
          </a:p>
          <a:p>
            <a:pPr lvl="1"/>
            <a:r>
              <a:rPr lang="en-US" altLang="en-US" sz="2900" dirty="0"/>
              <a:t>TAG Chair:					Tim Godfrey</a:t>
            </a:r>
          </a:p>
          <a:p>
            <a:pPr lvl="1"/>
            <a:r>
              <a:rPr lang="en-US" altLang="en-US" sz="2900" dirty="0"/>
              <a:t>Secretary &amp; TAG Vice Chair:		Ben Rolfe</a:t>
            </a:r>
          </a:p>
          <a:p>
            <a:r>
              <a:rPr lang="en-US" altLang="en-US" dirty="0"/>
              <a:t>Task Groups</a:t>
            </a:r>
          </a:p>
          <a:p>
            <a:pPr lvl="1"/>
            <a:r>
              <a:rPr lang="en-US" altLang="en-US" dirty="0"/>
              <a:t>802.24.1	Smart Grid TG		Tim Godfrey</a:t>
            </a:r>
          </a:p>
          <a:p>
            <a:pPr lvl="1"/>
            <a:r>
              <a:rPr lang="en-US" altLang="en-US" dirty="0"/>
              <a:t>802.24.2	IoT TG			Chris </a:t>
            </a:r>
            <a:r>
              <a:rPr lang="en-US" altLang="en-US" dirty="0" err="1"/>
              <a:t>DiMinico</a:t>
            </a:r>
            <a:endParaRPr lang="en-US" altLang="en-US" dirty="0"/>
          </a:p>
          <a:p>
            <a:r>
              <a:rPr lang="en-US" altLang="en-US" dirty="0"/>
              <a:t>30 Voting Members</a:t>
            </a:r>
          </a:p>
        </p:txBody>
      </p:sp>
      <p:sp>
        <p:nvSpPr>
          <p:cNvPr id="6" name="Slide Number Placeholder 5"/>
          <p:cNvSpPr>
            <a:spLocks noGrp="1"/>
          </p:cNvSpPr>
          <p:nvPr>
            <p:ph type="sldNum" sz="quarter" idx="12"/>
          </p:nvPr>
        </p:nvSpPr>
        <p:spPr>
          <a:xfrm>
            <a:off x="5930398" y="6475413"/>
            <a:ext cx="432811" cy="184666"/>
          </a:xfrm>
          <a:prstGeom prst="rect">
            <a:avLst/>
          </a:prstGeom>
        </p:spPr>
        <p:txBody>
          <a:bodyPr/>
          <a:lstStyle/>
          <a:p>
            <a:r>
              <a:rPr lang="en-US" altLang="en-US"/>
              <a:t>Slide </a:t>
            </a:r>
            <a:fld id="{21094F23-5605-4FD6-98C1-874C85FFA791}" type="slidenum">
              <a:rPr lang="en-US" altLang="en-US" smtClean="0"/>
              <a:pPr/>
              <a:t>3</a:t>
            </a:fld>
            <a:endParaRPr lang="en-US" altLang="en-US"/>
          </a:p>
        </p:txBody>
      </p:sp>
    </p:spTree>
    <p:extLst>
      <p:ext uri="{BB962C8B-B14F-4D97-AF65-F5344CB8AC3E}">
        <p14:creationId xmlns:p14="http://schemas.microsoft.com/office/powerpoint/2010/main" val="39534646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
            <a:extLst>
              <a:ext uri="{FF2B5EF4-FFF2-40B4-BE49-F238E27FC236}">
                <a16:creationId xmlns:a16="http://schemas.microsoft.com/office/drawing/2014/main" id="{E06ED11D-62EF-4426-BE34-ACD435831372}"/>
              </a:ext>
            </a:extLst>
          </p:cNvPr>
          <p:cNvSpPr>
            <a:spLocks noGrp="1"/>
          </p:cNvSpPr>
          <p:nvPr>
            <p:ph type="title"/>
          </p:nvPr>
        </p:nvSpPr>
        <p:spPr/>
        <p:txBody>
          <a:bodyPr/>
          <a:lstStyle/>
          <a:p>
            <a:r>
              <a:rPr lang="en-US" dirty="0"/>
              <a:t>Agenda</a:t>
            </a:r>
          </a:p>
        </p:txBody>
      </p:sp>
      <p:sp>
        <p:nvSpPr>
          <p:cNvPr id="2" name="Content Placeholder 1">
            <a:extLst>
              <a:ext uri="{FF2B5EF4-FFF2-40B4-BE49-F238E27FC236}">
                <a16:creationId xmlns:a16="http://schemas.microsoft.com/office/drawing/2014/main" id="{41023CD6-FC62-4A83-9EAE-A6F907B49C04}"/>
              </a:ext>
            </a:extLst>
          </p:cNvPr>
          <p:cNvSpPr>
            <a:spLocks noGrp="1"/>
          </p:cNvSpPr>
          <p:nvPr>
            <p:ph idx="1"/>
          </p:nvPr>
        </p:nvSpPr>
        <p:spPr/>
        <p:txBody>
          <a:bodyPr>
            <a:normAutofit fontScale="85000" lnSpcReduction="20000"/>
          </a:bodyPr>
          <a:lstStyle/>
          <a:p>
            <a:pPr fontAlgn="t"/>
            <a:r>
              <a:rPr lang="en-US" dirty="0"/>
              <a:t>Call session to order, present “Guidelines for IEEE SA meetings”</a:t>
            </a:r>
          </a:p>
          <a:p>
            <a:pPr fontAlgn="t"/>
            <a:r>
              <a:rPr lang="en-US" dirty="0"/>
              <a:t>Review of Agenda / Approval of Agenda</a:t>
            </a:r>
          </a:p>
          <a:p>
            <a:pPr fontAlgn="t"/>
            <a:r>
              <a:rPr lang="en-US" dirty="0"/>
              <a:t>Approve minutes from prior TAG meeting</a:t>
            </a:r>
          </a:p>
          <a:p>
            <a:pPr fontAlgn="t"/>
            <a:r>
              <a:rPr lang="en-US" dirty="0"/>
              <a:t>Introduction/meeting objectives / Review action items from previous meeting / Liaison Updates</a:t>
            </a:r>
          </a:p>
          <a:p>
            <a:pPr fontAlgn="t"/>
            <a:r>
              <a:rPr lang="en-US" dirty="0"/>
              <a:t>Low Latency White Paper</a:t>
            </a:r>
          </a:p>
          <a:p>
            <a:pPr fontAlgn="b"/>
            <a:r>
              <a:rPr lang="en-US" dirty="0"/>
              <a:t>Review of IoT white paper development</a:t>
            </a:r>
          </a:p>
          <a:p>
            <a:pPr lvl="1" fontAlgn="b"/>
            <a:r>
              <a:rPr lang="en-US" dirty="0"/>
              <a:t>Contribution 802.24-21-0017r0</a:t>
            </a:r>
          </a:p>
          <a:p>
            <a:pPr fontAlgn="t"/>
            <a:r>
              <a:rPr lang="en-US" dirty="0"/>
              <a:t>"IEEE 802 Solutions for Vertical Applications" White Paper</a:t>
            </a:r>
          </a:p>
          <a:p>
            <a:pPr fontAlgn="b"/>
            <a:r>
              <a:rPr lang="en-US" dirty="0"/>
              <a:t>802.24 new vertical market outreach and engagement</a:t>
            </a:r>
          </a:p>
          <a:p>
            <a:endParaRPr lang="en-US" dirty="0"/>
          </a:p>
        </p:txBody>
      </p:sp>
      <p:sp>
        <p:nvSpPr>
          <p:cNvPr id="4" name="Footer Placeholder 3"/>
          <p:cNvSpPr>
            <a:spLocks noGrp="1"/>
          </p:cNvSpPr>
          <p:nvPr>
            <p:ph type="ftr" sz="quarter" idx="11"/>
          </p:nvPr>
        </p:nvSpPr>
        <p:spPr/>
        <p:txBody>
          <a:bodyPr wrap="square" anchor="t">
            <a:normAutofit/>
          </a:bodyPr>
          <a:lstStyle/>
          <a:p>
            <a:pPr>
              <a:spcAft>
                <a:spcPts val="600"/>
              </a:spcAft>
            </a:pPr>
            <a:r>
              <a:rPr lang="en-US" altLang="en-US"/>
              <a:t>Tim Godfrey, EPRI</a:t>
            </a:r>
          </a:p>
        </p:txBody>
      </p:sp>
      <p:sp>
        <p:nvSpPr>
          <p:cNvPr id="5" name="Slide Number Placeholder 4"/>
          <p:cNvSpPr>
            <a:spLocks noGrp="1"/>
          </p:cNvSpPr>
          <p:nvPr>
            <p:ph type="sldNum" sz="quarter" idx="12"/>
          </p:nvPr>
        </p:nvSpPr>
        <p:spPr/>
        <p:txBody>
          <a:bodyPr wrap="none" anchor="t">
            <a:normAutofit/>
          </a:bodyPr>
          <a:lstStyle/>
          <a:p>
            <a:pPr>
              <a:spcAft>
                <a:spcPts val="600"/>
              </a:spcAft>
            </a:pPr>
            <a:r>
              <a:rPr lang="en-US" altLang="en-US"/>
              <a:t>Slide </a:t>
            </a:r>
            <a:fld id="{D2793805-6678-4F90-9549-7863581D2258}" type="slidenum">
              <a:rPr lang="en-US" altLang="en-US" smtClean="0"/>
              <a:pPr>
                <a:spcAft>
                  <a:spcPts val="600"/>
                </a:spcAft>
              </a:pPr>
              <a:t>4</a:t>
            </a:fld>
            <a:endParaRPr lang="en-US" altLang="en-US"/>
          </a:p>
        </p:txBody>
      </p:sp>
    </p:spTree>
    <p:extLst>
      <p:ext uri="{BB962C8B-B14F-4D97-AF65-F5344CB8AC3E}">
        <p14:creationId xmlns:p14="http://schemas.microsoft.com/office/powerpoint/2010/main" val="11554155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id="{6F93A480-2A61-46F4-BD24-F91A0A4F10D7}"/>
              </a:ext>
            </a:extLst>
          </p:cNvPr>
          <p:cNvSpPr>
            <a:spLocks noGrp="1" noChangeArrowheads="1"/>
          </p:cNvSpPr>
          <p:nvPr>
            <p:ph type="title"/>
          </p:nvPr>
        </p:nvSpPr>
        <p:spPr>
          <a:xfrm>
            <a:off x="1857632" y="527050"/>
            <a:ext cx="8458200" cy="609600"/>
          </a:xfrm>
        </p:spPr>
        <p:txBody>
          <a:bodyPr/>
          <a:lstStyle/>
          <a:p>
            <a:r>
              <a:rPr lang="en-US" altLang="en-US" sz="3200" u="sng" dirty="0"/>
              <a:t>Guidelines for IEEE-SA Meetings</a:t>
            </a:r>
          </a:p>
        </p:txBody>
      </p:sp>
      <p:sp>
        <p:nvSpPr>
          <p:cNvPr id="15363" name="Rectangle 3">
            <a:extLst>
              <a:ext uri="{FF2B5EF4-FFF2-40B4-BE49-F238E27FC236}">
                <a16:creationId xmlns:a16="http://schemas.microsoft.com/office/drawing/2014/main" id="{DD70F209-A088-463E-A33E-F570A44F0607}"/>
              </a:ext>
            </a:extLst>
          </p:cNvPr>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5364" name="Rectangle 4">
            <a:extLst>
              <a:ext uri="{FF2B5EF4-FFF2-40B4-BE49-F238E27FC236}">
                <a16:creationId xmlns:a16="http://schemas.microsoft.com/office/drawing/2014/main" id="{ED8F98C9-BE8B-40FD-8A71-CAC82411B306}"/>
              </a:ext>
            </a:extLst>
          </p:cNvPr>
          <p:cNvSpPr>
            <a:spLocks noChangeArrowheads="1"/>
          </p:cNvSpPr>
          <p:nvPr/>
        </p:nvSpPr>
        <p:spPr bwMode="auto">
          <a:xfrm>
            <a:off x="914400" y="1289050"/>
            <a:ext cx="10439400" cy="51863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630238" indent="-28575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nSpc>
                <a:spcPct val="80000"/>
              </a:lnSpc>
            </a:pPr>
            <a:endParaRPr lang="en-US" altLang="en-US" sz="700" u="sng" dirty="0">
              <a:solidFill>
                <a:srgbClr val="FF0000"/>
              </a:solidFill>
            </a:endParaRPr>
          </a:p>
          <a:p>
            <a:pPr>
              <a:lnSpc>
                <a:spcPct val="80000"/>
              </a:lnSpc>
              <a:spcAft>
                <a:spcPct val="40000"/>
              </a:spcAft>
            </a:pPr>
            <a:r>
              <a:rPr lang="en-US" altLang="en-US" sz="1600" b="1" dirty="0"/>
              <a:t>All IEEE-SA standards meetings shall be conducted in compliance with all applicable laws, including antitrust and competition laws.</a:t>
            </a:r>
          </a:p>
          <a:p>
            <a:pPr>
              <a:lnSpc>
                <a:spcPct val="80000"/>
              </a:lnSpc>
              <a:spcAft>
                <a:spcPct val="40000"/>
              </a:spcAft>
            </a:pPr>
            <a:r>
              <a:rPr lang="en-US" altLang="en-US" sz="1600" b="1" dirty="0"/>
              <a:t>Don’t discuss the interpretation, validity, or essentiality of patents/patent claims. </a:t>
            </a:r>
          </a:p>
          <a:p>
            <a:pPr>
              <a:lnSpc>
                <a:spcPct val="80000"/>
              </a:lnSpc>
              <a:spcAft>
                <a:spcPct val="40000"/>
              </a:spcAft>
            </a:pPr>
            <a:r>
              <a:rPr lang="en-US" altLang="en-US" sz="1600" b="1" dirty="0"/>
              <a:t>Don’t discuss specific license rates, terms, or conditions.</a:t>
            </a:r>
          </a:p>
          <a:p>
            <a:pPr lvl="1">
              <a:lnSpc>
                <a:spcPct val="80000"/>
              </a:lnSpc>
              <a:spcAft>
                <a:spcPct val="40000"/>
              </a:spcAft>
            </a:pPr>
            <a:r>
              <a:rPr lang="en-US" altLang="en-US" sz="1300" dirty="0"/>
              <a:t>Relative costs, including licensing costs of essential patent claims, of different technical approaches may be discussed in standards development meetings. </a:t>
            </a:r>
          </a:p>
          <a:p>
            <a:pPr lvl="2">
              <a:lnSpc>
                <a:spcPct val="80000"/>
              </a:lnSpc>
              <a:spcAft>
                <a:spcPct val="40000"/>
              </a:spcAft>
            </a:pPr>
            <a:r>
              <a:rPr lang="en-GB" altLang="en-US" sz="1300" dirty="0"/>
              <a:t>Technical considerations remain primary focus</a:t>
            </a:r>
            <a:endParaRPr lang="en-US" altLang="en-US" sz="1300" dirty="0"/>
          </a:p>
          <a:p>
            <a:pPr>
              <a:lnSpc>
                <a:spcPct val="80000"/>
              </a:lnSpc>
              <a:spcAft>
                <a:spcPct val="40000"/>
              </a:spcAft>
            </a:pPr>
            <a:r>
              <a:rPr lang="en-US" altLang="en-US" sz="1600" b="1" dirty="0"/>
              <a:t>Don’t discuss or engage in the fixing of product prices, allocation of customers, or division of sales markets.</a:t>
            </a:r>
          </a:p>
          <a:p>
            <a:pPr>
              <a:lnSpc>
                <a:spcPct val="80000"/>
              </a:lnSpc>
              <a:spcAft>
                <a:spcPct val="40000"/>
              </a:spcAft>
            </a:pPr>
            <a:r>
              <a:rPr lang="en-US" altLang="en-US" sz="1600" b="1" dirty="0"/>
              <a:t>Don’t discuss the status or substance of ongoing or threatened litigation.</a:t>
            </a:r>
          </a:p>
          <a:p>
            <a:pPr>
              <a:lnSpc>
                <a:spcPct val="80000"/>
              </a:lnSpc>
              <a:spcAft>
                <a:spcPct val="40000"/>
              </a:spcAft>
            </a:pPr>
            <a:r>
              <a:rPr lang="en-US" altLang="en-US" sz="1600" b="1" dirty="0"/>
              <a:t>Don’t be silent if inappropriate topics are discussed… do formally object.</a:t>
            </a:r>
          </a:p>
          <a:p>
            <a:pPr algn="ctr">
              <a:lnSpc>
                <a:spcPct val="80000"/>
              </a:lnSpc>
              <a:buFont typeface="Monotype Sorts" pitchFamily="2" charset="2"/>
              <a:buNone/>
            </a:pPr>
            <a:r>
              <a:rPr lang="en-US" altLang="en-US" sz="1000" b="1" dirty="0"/>
              <a:t>---------------------------------------------------------------   </a:t>
            </a:r>
          </a:p>
          <a:p>
            <a:pPr algn="ctr">
              <a:lnSpc>
                <a:spcPct val="80000"/>
              </a:lnSpc>
              <a:buFont typeface="Monotype Sorts" pitchFamily="2" charset="2"/>
              <a:buNone/>
            </a:pPr>
            <a:r>
              <a:rPr lang="en-US" altLang="en-US" sz="1200" b="1" dirty="0"/>
              <a:t>If you have questions, contact the IEEE-SA Standards Board Patent Committee Administrator at patcom@ieee.org or visit http://standards.ieee.org/about/sasb/patcom/index.html </a:t>
            </a:r>
            <a:br>
              <a:rPr lang="en-US" altLang="en-US" sz="1200" b="1" dirty="0"/>
            </a:br>
            <a:endParaRPr lang="en-US" altLang="en-US" sz="1200" b="1" dirty="0"/>
          </a:p>
          <a:p>
            <a:pPr algn="ctr">
              <a:lnSpc>
                <a:spcPct val="80000"/>
              </a:lnSpc>
              <a:buFont typeface="Monotype Sorts" pitchFamily="2" charset="2"/>
              <a:buNone/>
            </a:pPr>
            <a:r>
              <a:rPr lang="en-US" altLang="en-US" sz="1200" b="1" dirty="0"/>
              <a:t>See </a:t>
            </a:r>
            <a:r>
              <a:rPr lang="en-US" altLang="en-US" sz="1200" b="1" i="1" dirty="0"/>
              <a:t>IEEE-SA Standards Board Operations Manual</a:t>
            </a:r>
            <a:r>
              <a:rPr lang="en-US" altLang="en-US" sz="1200" b="1" dirty="0"/>
              <a:t>, clause 5.3.10 and </a:t>
            </a:r>
            <a:r>
              <a:rPr lang="en-GB" altLang="en-US" sz="1200" b="1" dirty="0"/>
              <a:t>“Promoting Competition and Innovation: What You Need to Know about the IEEE Standards Association's Antitrust and Competition Policy”</a:t>
            </a:r>
            <a:r>
              <a:rPr lang="en-US" altLang="en-US" sz="1200" b="1" dirty="0"/>
              <a:t> for more details.</a:t>
            </a:r>
          </a:p>
          <a:p>
            <a:pPr algn="ctr">
              <a:lnSpc>
                <a:spcPct val="80000"/>
              </a:lnSpc>
              <a:buFont typeface="Monotype Sorts" pitchFamily="2" charset="2"/>
              <a:buNone/>
            </a:pPr>
            <a:endParaRPr lang="en-US" altLang="en-US" sz="1200" b="1" dirty="0"/>
          </a:p>
          <a:p>
            <a:pPr algn="ctr">
              <a:lnSpc>
                <a:spcPct val="80000"/>
              </a:lnSpc>
              <a:buFont typeface="Monotype Sorts" pitchFamily="2" charset="2"/>
              <a:buNone/>
            </a:pPr>
            <a:r>
              <a:rPr lang="en-US" altLang="en-US" sz="1200" b="1" dirty="0"/>
              <a:t>This slide set is available </a:t>
            </a:r>
            <a:br>
              <a:rPr lang="en-US" altLang="en-US" sz="1200" b="1" dirty="0"/>
            </a:br>
            <a:r>
              <a:rPr lang="en-US" altLang="en-US" sz="1200" b="1" dirty="0"/>
              <a:t>at https://development.standards.ieee.org/myproject/Public/mytools/mob/preparslides.ppt</a:t>
            </a:r>
          </a:p>
        </p:txBody>
      </p:sp>
      <p:sp>
        <p:nvSpPr>
          <p:cNvPr id="5" name="Text Box 2">
            <a:extLst>
              <a:ext uri="{FF2B5EF4-FFF2-40B4-BE49-F238E27FC236}">
                <a16:creationId xmlns:a16="http://schemas.microsoft.com/office/drawing/2014/main" id="{393A7522-E90A-4EC2-98FF-C738C6211D64}"/>
              </a:ext>
            </a:extLst>
          </p:cNvPr>
          <p:cNvSpPr txBox="1">
            <a:spLocks noChangeArrowheads="1"/>
          </p:cNvSpPr>
          <p:nvPr/>
        </p:nvSpPr>
        <p:spPr bwMode="auto">
          <a:xfrm>
            <a:off x="7667628" y="6475416"/>
            <a:ext cx="2398713" cy="180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b="1">
                <a:solidFill>
                  <a:schemeClr val="tx1"/>
                </a:solidFill>
                <a:latin typeface="Times New Roman" panose="02020603050405020304" pitchFamily="18" charset="0"/>
              </a:defRPr>
            </a:lvl1pPr>
            <a:lvl2pPr marL="742950" indent="-28575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chemeClr val="tx1"/>
                </a:solidFill>
                <a:latin typeface="Times New Roman" panose="02020603050405020304" pitchFamily="18" charset="0"/>
              </a:defRPr>
            </a:lvl2pPr>
            <a:lvl3pPr marL="11430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tx1"/>
                </a:solidFill>
                <a:latin typeface="Times New Roman" panose="02020603050405020304" pitchFamily="18" charset="0"/>
              </a:defRPr>
            </a:lvl3pPr>
            <a:lvl4pPr marL="16002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4pPr>
            <a:lvl5pPr marL="20574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9pPr>
          </a:lstStyle>
          <a:p>
            <a:pPr algn="r">
              <a:spcBef>
                <a:spcPct val="0"/>
              </a:spcBef>
              <a:buFontTx/>
              <a:buNone/>
            </a:pPr>
            <a:r>
              <a:rPr lang="en-US" altLang="en-US" sz="1200" b="0">
                <a:solidFill>
                  <a:srgbClr val="000000"/>
                </a:solidFill>
                <a:ea typeface="MS Gothic" panose="020B0609070205080204" pitchFamily="49" charset="-128"/>
              </a:rPr>
              <a:t>IEEE 802 Executive Committee</a:t>
            </a:r>
          </a:p>
        </p:txBody>
      </p:sp>
    </p:spTree>
    <p:extLst>
      <p:ext uri="{BB962C8B-B14F-4D97-AF65-F5344CB8AC3E}">
        <p14:creationId xmlns:p14="http://schemas.microsoft.com/office/powerpoint/2010/main" val="301390320"/>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idx="12"/>
          </p:nvPr>
        </p:nvSpPr>
        <p:spPr/>
        <p:txBody>
          <a:bodyPr/>
          <a:lstStyle/>
          <a:p>
            <a:fld id="{A3979A82-1A5E-4C7B-AFC0-111CA6C3130A}" type="slidenum">
              <a:rPr lang="en-US" altLang="en-US" smtClean="0"/>
              <a:pPr/>
              <a:t>6</a:t>
            </a:fld>
            <a:endParaRPr lang="en-US" altLang="en-US"/>
          </a:p>
        </p:txBody>
      </p:sp>
    </p:spTree>
    <p:extLst>
      <p:ext uri="{BB962C8B-B14F-4D97-AF65-F5344CB8AC3E}">
        <p14:creationId xmlns:p14="http://schemas.microsoft.com/office/powerpoint/2010/main" val="34646500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600200"/>
            <a:ext cx="10361084" cy="4953000"/>
          </a:xfrm>
        </p:spPr>
        <p:txBody>
          <a:bodyPr>
            <a:normAutofit fontScale="85000" lnSpcReduction="10000"/>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idx="12"/>
          </p:nvPr>
        </p:nvSpPr>
        <p:spPr/>
        <p:txBody>
          <a:bodyPr/>
          <a:lstStyle/>
          <a:p>
            <a:fld id="{A3979A82-1A5E-4C7B-AFC0-111CA6C3130A}" type="slidenum">
              <a:rPr lang="en-US" altLang="en-US" smtClean="0"/>
              <a:pPr/>
              <a:t>7</a:t>
            </a:fld>
            <a:endParaRPr lang="en-US" altLang="en-US"/>
          </a:p>
        </p:txBody>
      </p:sp>
    </p:spTree>
    <p:extLst>
      <p:ext uri="{BB962C8B-B14F-4D97-AF65-F5344CB8AC3E}">
        <p14:creationId xmlns:p14="http://schemas.microsoft.com/office/powerpoint/2010/main" val="131171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5">
                    <a:lumMod val="50000"/>
                  </a:schemeClr>
                </a:solidFill>
              </a:rPr>
              <a:t>Participant behavior in IEEE-SA activities is guided</a:t>
            </a:r>
            <a:br>
              <a:rPr lang="en-US" dirty="0">
                <a:solidFill>
                  <a:schemeClr val="accent5">
                    <a:lumMod val="50000"/>
                  </a:schemeClr>
                </a:solidFill>
              </a:rPr>
            </a:br>
            <a:r>
              <a:rPr lang="en-US" dirty="0">
                <a:solidFill>
                  <a:schemeClr val="accent5">
                    <a:lumMod val="50000"/>
                  </a:schemeClr>
                </a:solidFill>
              </a:rPr>
              <a:t>by the IEEE Codes of Ethics &amp; Conduct</a:t>
            </a:r>
          </a:p>
        </p:txBody>
      </p:sp>
      <p:sp>
        <p:nvSpPr>
          <p:cNvPr id="3" name="Content Placeholder 2"/>
          <p:cNvSpPr>
            <a:spLocks noGrp="1"/>
          </p:cNvSpPr>
          <p:nvPr>
            <p:ph idx="1"/>
          </p:nvPr>
        </p:nvSpPr>
        <p:spPr>
          <a:xfrm>
            <a:off x="914400" y="1981200"/>
            <a:ext cx="10363200" cy="4419600"/>
          </a:xfrm>
        </p:spPr>
        <p:txBody>
          <a:bodyPr>
            <a:normAutofit fontScale="92500" lnSpcReduction="20000"/>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dirty="0"/>
              <a:t>Uphold the highest standards of integrity, responsible behavior, and ethical and professional conduct</a:t>
            </a:r>
          </a:p>
          <a:p>
            <a:pPr lvl="1">
              <a:buFont typeface="Arial" panose="020B0604020202020204" pitchFamily="34" charset="0"/>
              <a:buChar char="•"/>
            </a:pPr>
            <a:r>
              <a:rPr lang="en-US" sz="1800" dirty="0"/>
              <a:t>Treat people fairly and with respect, to not engage in harassment, discrimination, or retaliation, and to protect people's privacy.</a:t>
            </a:r>
          </a:p>
          <a:p>
            <a:pPr lvl="1">
              <a:buFont typeface="Arial" panose="020B0604020202020204" pitchFamily="34" charset="0"/>
              <a:buChar char="•"/>
            </a:pPr>
            <a:r>
              <a:rPr lang="en-US" sz="1800"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5">
                    <a:lumMod val="50000"/>
                  </a:schemeClr>
                </a:solidFill>
              </a:rPr>
              <a:t>Participants in the IEEE-SA “individual process” shall</a:t>
            </a:r>
            <a:br>
              <a:rPr lang="en-US" dirty="0">
                <a:solidFill>
                  <a:schemeClr val="accent5">
                    <a:lumMod val="50000"/>
                  </a:schemeClr>
                </a:solidFill>
              </a:rPr>
            </a:br>
            <a:r>
              <a:rPr lang="en-US" dirty="0">
                <a:solidFill>
                  <a:schemeClr val="accent5">
                    <a:lumMod val="50000"/>
                  </a:schemeClr>
                </a:solidFill>
              </a:rPr>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1343705863"/>
      </p:ext>
    </p:extLst>
  </p:cSld>
  <p:clrMapOvr>
    <a:masterClrMapping/>
  </p:clrMapOvr>
</p:sld>
</file>

<file path=ppt/theme/theme1.xml><?xml version="1.0" encoding="utf-8"?>
<a:theme xmlns:a="http://schemas.openxmlformats.org/drawingml/2006/main" name="802-24-Theme1">
  <a:themeElements>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24-Theme1" id="{71AA4CE9-9702-411B-A30F-4CFFB88909A4}" vid="{122AA4A9-5C12-4562-9898-C2882640591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1232</TotalTime>
  <Words>2869</Words>
  <Application>Microsoft Office PowerPoint</Application>
  <PresentationFormat>Widescreen</PresentationFormat>
  <Paragraphs>298</Paragraphs>
  <Slides>25</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25</vt:i4>
      </vt:variant>
    </vt:vector>
  </HeadingPairs>
  <TitlesOfParts>
    <vt:vector size="31" baseType="lpstr">
      <vt:lpstr>Arial</vt:lpstr>
      <vt:lpstr>Calibri</vt:lpstr>
      <vt:lpstr>Helvetica</vt:lpstr>
      <vt:lpstr>Monotype Sorts</vt:lpstr>
      <vt:lpstr>Times New Roman</vt:lpstr>
      <vt:lpstr>802-24-Theme1</vt:lpstr>
      <vt:lpstr>802.24 Vertical Applications TAG</vt:lpstr>
      <vt:lpstr>WebEx Information</vt:lpstr>
      <vt:lpstr>802.24 Overview</vt:lpstr>
      <vt:lpstr>Agenda</vt:lpstr>
      <vt:lpstr>Guidelines for IEEE-SA Meetings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Administration</vt:lpstr>
      <vt:lpstr>802.24 TAG</vt:lpstr>
      <vt:lpstr>Straw Poll on March 2022 meeting</vt:lpstr>
      <vt:lpstr>Liaison Review</vt:lpstr>
      <vt:lpstr>“Low latency” White Paper</vt:lpstr>
      <vt:lpstr>Current status and next Steps</vt:lpstr>
      <vt:lpstr>802.24.2 White Paper</vt:lpstr>
      <vt:lpstr>Next Steps to progress work in TG2 IoT</vt:lpstr>
      <vt:lpstr>Discussion on “what is IoT”?</vt:lpstr>
      <vt:lpstr>November Discussion</vt:lpstr>
      <vt:lpstr>"IEEE 802 Solutions for Vertical Applications"</vt:lpstr>
      <vt:lpstr>Next steps for "IEEE 802 Solutions for Vertical Applications“ White Paper </vt:lpstr>
      <vt:lpstr>Vertical Applications – Industry Standards</vt:lpstr>
      <vt:lpstr>Future TAG Activity Planning</vt:lpstr>
      <vt:lpstr>802.24 TAG closing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802.24 Vertical Applications TAG</dc:title>
  <dc:creator>Godfrey, Tim</dc:creator>
  <cp:lastModifiedBy>Godfrey, Tim</cp:lastModifiedBy>
  <cp:revision>115</cp:revision>
  <dcterms:created xsi:type="dcterms:W3CDTF">2020-10-13T15:01:18Z</dcterms:created>
  <dcterms:modified xsi:type="dcterms:W3CDTF">2021-11-10T22:31:30Z</dcterms:modified>
</cp:coreProperties>
</file>