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7"/>
  </p:notesMasterIdLst>
  <p:handoutMasterIdLst>
    <p:handoutMasterId r:id="rId28"/>
  </p:handoutMasterIdLst>
  <p:sldIdLst>
    <p:sldId id="258" r:id="rId2"/>
    <p:sldId id="523" r:id="rId3"/>
    <p:sldId id="285" r:id="rId4"/>
    <p:sldId id="500" r:id="rId5"/>
    <p:sldId id="414" r:id="rId6"/>
    <p:sldId id="283" r:id="rId7"/>
    <p:sldId id="284" r:id="rId8"/>
    <p:sldId id="287" r:id="rId9"/>
    <p:sldId id="288" r:id="rId10"/>
    <p:sldId id="289" r:id="rId11"/>
    <p:sldId id="259" r:id="rId12"/>
    <p:sldId id="270" r:id="rId13"/>
    <p:sldId id="420" r:id="rId14"/>
    <p:sldId id="495" r:id="rId15"/>
    <p:sldId id="475" r:id="rId16"/>
    <p:sldId id="488" r:id="rId17"/>
    <p:sldId id="521" r:id="rId18"/>
    <p:sldId id="531" r:id="rId19"/>
    <p:sldId id="486" r:id="rId20"/>
    <p:sldId id="529" r:id="rId21"/>
    <p:sldId id="533" r:id="rId22"/>
    <p:sldId id="524" r:id="rId23"/>
    <p:sldId id="532" r:id="rId24"/>
    <p:sldId id="474" r:id="rId25"/>
    <p:sldId id="39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23"/>
            <p14:sldId id="285"/>
            <p14:sldId id="500"/>
            <p14:sldId id="414"/>
            <p14:sldId id="283"/>
            <p14:sldId id="284"/>
            <p14:sldId id="287"/>
            <p14:sldId id="288"/>
            <p14:sldId id="289"/>
            <p14:sldId id="259"/>
            <p14:sldId id="270"/>
            <p14:sldId id="420"/>
            <p14:sldId id="495"/>
            <p14:sldId id="475"/>
            <p14:sldId id="488"/>
            <p14:sldId id="521"/>
            <p14:sldId id="531"/>
            <p14:sldId id="486"/>
            <p14:sldId id="529"/>
            <p14:sldId id="533"/>
            <p14:sldId id="524"/>
            <p14:sldId id="532"/>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12" d="100"/>
          <a:sy n="112" d="100"/>
        </p:scale>
        <p:origin x="138" y="118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802.24-22-0005r1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pri.webex.com/epri/j.php?MTID=m63b3d50be18817711ee9825b556c28f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12-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15/24-15-0036-03-IoTg-internet-of-things-iot-overview-white-paper-draf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24/dcn/19/24-19-0017-13-0000-ieee-802-solutions-for-vertical-applications.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pri.webex.com/epri/j.php?MTID=m42e92743abea6fc5f6c48e876477d69c" TargetMode="External"/><Relationship Id="rId2" Type="http://schemas.openxmlformats.org/officeDocument/2006/relationships/hyperlink" Target="https://epri.webex.com/epri/j.php?MTID=m5ca7d23a458e8c55b53a40fe547c9147"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56b6c29ee52a2174c7debd84dcda6801" TargetMode="External"/><Relationship Id="rId4" Type="http://schemas.openxmlformats.org/officeDocument/2006/relationships/hyperlink" Target="sip:24345788005@epri.webex.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Meeting Presentation</a:t>
            </a:r>
          </a:p>
          <a:p>
            <a:endParaRPr lang="en-US" dirty="0"/>
          </a:p>
          <a:p>
            <a:r>
              <a:rPr lang="en-US" dirty="0"/>
              <a:t>March 9, 2022</a:t>
            </a:r>
          </a:p>
          <a:p>
            <a:endParaRPr lang="en-US" dirty="0"/>
          </a:p>
          <a:p>
            <a:r>
              <a:rPr lang="en-US" dirty="0">
                <a:hlinkClick r:id="rId2"/>
              </a:rPr>
              <a:t>Electronic Meeting</a:t>
            </a:r>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endParaRPr lang="en-US" dirty="0"/>
          </a:p>
          <a:p>
            <a:r>
              <a:rPr lang="en-US" dirty="0"/>
              <a:t>Approve January TAG interim minutes</a:t>
            </a:r>
          </a:p>
          <a:p>
            <a:pPr lvl="1"/>
            <a:r>
              <a:rPr lang="en-US" dirty="0"/>
              <a:t>802.24-22-0002r0  </a:t>
            </a:r>
          </a:p>
          <a:p>
            <a:endParaRPr lang="en-US" dirty="0"/>
          </a:p>
          <a:p>
            <a:pPr lvl="1"/>
            <a:endParaRPr lang="en-US" dirty="0"/>
          </a:p>
          <a:p>
            <a:r>
              <a:rPr lang="en-US" dirty="0"/>
              <a:t>Action Items from January – </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Election of Officers</a:t>
            </a:r>
          </a:p>
        </p:txBody>
      </p:sp>
      <p:sp>
        <p:nvSpPr>
          <p:cNvPr id="3" name="Content Placeholder 2"/>
          <p:cNvSpPr>
            <a:spLocks noGrp="1"/>
          </p:cNvSpPr>
          <p:nvPr>
            <p:ph idx="1"/>
          </p:nvPr>
        </p:nvSpPr>
        <p:spPr>
          <a:xfrm>
            <a:off x="914400" y="1905000"/>
            <a:ext cx="9067800" cy="4191000"/>
          </a:xfrm>
        </p:spPr>
        <p:txBody>
          <a:bodyPr>
            <a:normAutofit fontScale="92500" lnSpcReduction="10000"/>
          </a:bodyPr>
          <a:lstStyle/>
          <a:p>
            <a:r>
              <a:rPr lang="en-US" dirty="0"/>
              <a:t>Procedure in 802.24 Operations Manual  document 24-14-0007-00-0000</a:t>
            </a:r>
          </a:p>
          <a:p>
            <a:r>
              <a:rPr lang="en-US" dirty="0"/>
              <a:t>Announced Candidates</a:t>
            </a:r>
          </a:p>
          <a:p>
            <a:pPr lvl="1"/>
            <a:r>
              <a:rPr lang="en-US" dirty="0"/>
              <a:t>Tim Godfrey (Chair)</a:t>
            </a:r>
          </a:p>
          <a:p>
            <a:pPr lvl="1"/>
            <a:r>
              <a:rPr lang="en-US" dirty="0"/>
              <a:t>Ben Rolfe (Vice Chair)</a:t>
            </a:r>
          </a:p>
          <a:p>
            <a:r>
              <a:rPr lang="en-US" dirty="0"/>
              <a:t>Election of Chair</a:t>
            </a:r>
          </a:p>
          <a:p>
            <a:pPr lvl="1"/>
            <a:r>
              <a:rPr lang="en-US" dirty="0"/>
              <a:t>Vote:  8 yes, 0 no, 0 abstain</a:t>
            </a:r>
          </a:p>
          <a:p>
            <a:r>
              <a:rPr lang="en-US" dirty="0"/>
              <a:t>Election of Vice Chair</a:t>
            </a:r>
          </a:p>
          <a:p>
            <a:pPr lvl="1"/>
            <a:r>
              <a:rPr lang="en-US" dirty="0"/>
              <a:t>Vote: 8 yes, 0 no, 0 abstain</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3708195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363200" cy="4114800"/>
          </a:xfrm>
        </p:spPr>
        <p:txBody>
          <a:bodyPr/>
          <a:lstStyle/>
          <a:p>
            <a:r>
              <a:rPr lang="en-US" sz="2400" dirty="0"/>
              <a:t>P2413					Ludwig Winkel</a:t>
            </a:r>
          </a:p>
          <a:p>
            <a:pPr lvl="1"/>
            <a:r>
              <a:rPr lang="en-US" sz="2000" dirty="0"/>
              <a:t>Status unknown as of November 2021</a:t>
            </a:r>
          </a:p>
          <a:p>
            <a:r>
              <a:rPr lang="en-US" sz="2400" dirty="0"/>
              <a:t>ATIS TOPS 				Farrokh </a:t>
            </a:r>
            <a:r>
              <a:rPr lang="en-US" sz="2400" dirty="0" err="1"/>
              <a:t>Khatibi</a:t>
            </a:r>
            <a:endParaRPr lang="en-US" sz="2400" dirty="0"/>
          </a:p>
          <a:p>
            <a:r>
              <a:rPr lang="en-US" sz="2400" dirty="0"/>
              <a:t>Wi-Fi Alliance (Informal)			Alan Berkema</a:t>
            </a:r>
          </a:p>
          <a:p>
            <a:r>
              <a:rPr lang="en-US" sz="2400" dirty="0"/>
              <a:t>CSA / Matter (Informal)			Ruben Salazar  </a:t>
            </a:r>
          </a:p>
          <a:p>
            <a:pPr lvl="1"/>
            <a:r>
              <a:rPr lang="en-US" sz="2000" dirty="0"/>
              <a:t>Maybe ask Clint Powell to provide update.  Spec may be delayed to mid-2022</a:t>
            </a:r>
          </a:p>
          <a:p>
            <a:r>
              <a:rPr lang="en-US" sz="2400" dirty="0"/>
              <a:t>Industrial Internet Consortium		Chris </a:t>
            </a:r>
            <a:r>
              <a:rPr lang="en-US" sz="2400" dirty="0" err="1"/>
              <a:t>DiMinico</a:t>
            </a:r>
            <a:endParaRPr lang="en-US" sz="2400" dirty="0"/>
          </a:p>
          <a:p>
            <a:endParaRPr lang="en-US" sz="2400" dirty="0"/>
          </a:p>
          <a:p>
            <a:r>
              <a:rPr lang="en-US" sz="2400" dirty="0"/>
              <a:t>802.18 – most activity 6 GHz, not much with verticals</a:t>
            </a:r>
          </a:p>
          <a:p>
            <a:pPr lvl="1"/>
            <a:r>
              <a:rPr lang="en-US" sz="2000" dirty="0"/>
              <a:t>UK looking at mobile market and mobile data – not spectrum</a:t>
            </a:r>
          </a:p>
          <a:p>
            <a:pPr lvl="1"/>
            <a:r>
              <a:rPr lang="en-US" sz="2000" dirty="0"/>
              <a:t>Possible FCC “repurposing” of spectrum?  See FCC report early 2021</a:t>
            </a:r>
          </a:p>
          <a:p>
            <a:pPr lvl="1"/>
            <a:r>
              <a:rPr lang="en-US" sz="2000" dirty="0"/>
              <a:t>Anything happening with white space? Database interface, not spectrum or rules. </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85000" lnSpcReduction="1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Current status and 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92500" lnSpcReduction="20000"/>
          </a:bodyPr>
          <a:lstStyle/>
          <a:p>
            <a:r>
              <a:rPr lang="en-US" dirty="0"/>
              <a:t>Latest version with accepted revisions and open items highlighted:  </a:t>
            </a:r>
            <a:r>
              <a:rPr lang="en-US" dirty="0">
                <a:hlinkClick r:id="rId2"/>
              </a:rPr>
              <a:t>802.24-19-0003r12</a:t>
            </a:r>
            <a:r>
              <a:rPr lang="en-US" dirty="0"/>
              <a:t> </a:t>
            </a:r>
          </a:p>
          <a:p>
            <a:endParaRPr lang="en-US" dirty="0"/>
          </a:p>
          <a:p>
            <a:r>
              <a:rPr lang="en-US" dirty="0"/>
              <a:t>Action items embedded</a:t>
            </a:r>
          </a:p>
          <a:p>
            <a:r>
              <a:rPr lang="en-US" dirty="0"/>
              <a:t>Tim reached out to 802.11 for contributions on 11be and 11bd</a:t>
            </a:r>
          </a:p>
          <a:p>
            <a:endParaRPr lang="en-US" dirty="0"/>
          </a:p>
          <a:p>
            <a:r>
              <a:rPr lang="en-US" dirty="0"/>
              <a:t>Ben, Alan, and Allan will coordinate to close remaining issues</a:t>
            </a:r>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92500" lnSpcReduction="20000"/>
          </a:bodyPr>
          <a:lstStyle/>
          <a:p>
            <a:r>
              <a:rPr lang="en-US" dirty="0"/>
              <a:t>Status and development of IoT White paper</a:t>
            </a:r>
          </a:p>
          <a:p>
            <a:pPr lvl="1"/>
            <a:r>
              <a:rPr lang="en-US" dirty="0">
                <a:hlinkClick r:id="rId2"/>
              </a:rPr>
              <a:t>802.24-17-0036r3</a:t>
            </a:r>
            <a:endParaRPr lang="en-US" dirty="0"/>
          </a:p>
          <a:p>
            <a:pPr lvl="1"/>
            <a:r>
              <a:rPr lang="en-US" dirty="0"/>
              <a:t>Single Pair Ethernet and PODL </a:t>
            </a:r>
          </a:p>
          <a:p>
            <a:pPr lvl="1"/>
            <a:r>
              <a:rPr lang="en-US" dirty="0"/>
              <a:t>These will be included in the overall IoT White Paper</a:t>
            </a:r>
          </a:p>
          <a:p>
            <a:pPr lvl="1"/>
            <a:endParaRPr lang="en-US" dirty="0"/>
          </a:p>
          <a:p>
            <a:r>
              <a:rPr lang="en-US" dirty="0"/>
              <a:t>Update on P2413 and IEC topics (Ludwig)</a:t>
            </a:r>
          </a:p>
          <a:p>
            <a:pPr lvl="1"/>
            <a:r>
              <a:rPr lang="en-US" dirty="0"/>
              <a:t>We will continue to re-structure and advance with more wireless WG materials. </a:t>
            </a:r>
          </a:p>
          <a:p>
            <a:pPr lvl="1"/>
            <a:r>
              <a:rPr lang="en-US" dirty="0"/>
              <a:t>New PAR for 2413.1</a:t>
            </a:r>
          </a:p>
          <a:p>
            <a:pPr lvl="1"/>
            <a:r>
              <a:rPr lang="en-US" dirty="0"/>
              <a:t>New PAR 2413.2  Power Distribution IoT.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March IoT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p:txBody>
          <a:bodyPr>
            <a:normAutofit fontScale="40000" lnSpcReduction="20000"/>
          </a:bodyPr>
          <a:lstStyle/>
          <a:p>
            <a:r>
              <a:rPr lang="en-US" dirty="0"/>
              <a:t>“Personal” devices can be IoT, depending on use case</a:t>
            </a:r>
          </a:p>
          <a:p>
            <a:r>
              <a:rPr lang="en-US" dirty="0"/>
              <a:t>Should IoT be “internets of things” – not necessarily the public Internet – how to capture this concept</a:t>
            </a:r>
          </a:p>
          <a:p>
            <a:r>
              <a:rPr lang="en-US" dirty="0"/>
              <a:t>Concept of “satellite devices” that hang off the Personal (core) device to enhance them and provide additional data. A hidden part of fabric of IoT</a:t>
            </a:r>
          </a:p>
          <a:p>
            <a:r>
              <a:rPr lang="en-US" dirty="0"/>
              <a:t>Personal devices have “user interaction” and also “silent” activities based on sensors. Do they have sensors? Location, movement, etc. </a:t>
            </a:r>
          </a:p>
          <a:p>
            <a:endParaRPr lang="en-US" dirty="0"/>
          </a:p>
          <a:p>
            <a:endParaRPr lang="en-US" dirty="0"/>
          </a:p>
          <a:p>
            <a:r>
              <a:rPr lang="en-US" dirty="0"/>
              <a:t>White Paper – what is the goal and message related to IEEE 802, IoT, and Verticals? </a:t>
            </a:r>
          </a:p>
          <a:p>
            <a:pPr lvl="1"/>
            <a:r>
              <a:rPr lang="en-US" dirty="0"/>
              <a:t>We can present a broader view of IoT.  </a:t>
            </a:r>
          </a:p>
          <a:p>
            <a:pPr lvl="1"/>
            <a:r>
              <a:rPr lang="en-US" dirty="0"/>
              <a:t>What are the hidden IoT devices that may include IEEE 802 standards but are not well known.  </a:t>
            </a:r>
          </a:p>
          <a:p>
            <a:pPr lvl="1"/>
            <a:r>
              <a:rPr lang="en-US" dirty="0"/>
              <a:t>IoT has become so much broader, the original paper is not relevant. </a:t>
            </a:r>
          </a:p>
          <a:p>
            <a:pPr lvl="1"/>
            <a:endParaRPr lang="en-US" dirty="0"/>
          </a:p>
          <a:p>
            <a:r>
              <a:rPr lang="en-US" dirty="0"/>
              <a:t>Action – Ben will make a first cut at a functional definition for IoT for next meeting (Alan and Allan will help) </a:t>
            </a:r>
          </a:p>
          <a:p>
            <a:endParaRPr lang="en-US" dirty="0"/>
          </a:p>
          <a:p>
            <a:r>
              <a:rPr lang="en-US" dirty="0"/>
              <a:t>January – Ben will collaborate with Alan Berkema and Allen Jones and Jay Holcomb</a:t>
            </a:r>
          </a:p>
          <a:p>
            <a:pPr lvl="1"/>
            <a:r>
              <a:rPr lang="en-US" dirty="0"/>
              <a:t>Consider whether to </a:t>
            </a:r>
            <a:r>
              <a:rPr lang="en-US" dirty="0">
                <a:highlight>
                  <a:srgbClr val="FFFF00"/>
                </a:highlight>
              </a:rPr>
              <a:t>start a new white paper document, or update existing </a:t>
            </a:r>
            <a:r>
              <a:rPr lang="en-US" dirty="0">
                <a:hlinkClick r:id="rId2"/>
              </a:rPr>
              <a:t>802.24-17-0036r3</a:t>
            </a:r>
            <a:endParaRPr lang="en-US" dirty="0"/>
          </a:p>
          <a:p>
            <a:pPr lvl="1"/>
            <a:endParaRPr lang="en-US" dirty="0"/>
          </a:p>
          <a:p>
            <a:r>
              <a:rPr lang="en-US" dirty="0"/>
              <a:t>Ben and Alan and Allan will coordinate an ad-hoc to develop an outline for IoT White Paper </a:t>
            </a:r>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92500" lnSpcReduction="10000"/>
          </a:bodyPr>
          <a:lstStyle/>
          <a:p>
            <a:r>
              <a:rPr lang="en-US" dirty="0"/>
              <a:t>The 802 Solutions for Verticals could be a reason why 3GPP should care about IEEE 802 </a:t>
            </a:r>
          </a:p>
          <a:p>
            <a:r>
              <a:rPr lang="en-US" dirty="0"/>
              <a:t>Guidelines for editing:</a:t>
            </a:r>
          </a:p>
          <a:p>
            <a:pPr lvl="1"/>
            <a:r>
              <a:rPr lang="en-US" dirty="0"/>
              <a:t>Don’t try to compare to cellular </a:t>
            </a:r>
          </a:p>
          <a:p>
            <a:pPr lvl="1"/>
            <a:r>
              <a:rPr lang="en-US" dirty="0"/>
              <a:t>Focus on application requirements – expand the list of requirements at end of Section 2. Then answer the requirements with the information below. </a:t>
            </a:r>
          </a:p>
          <a:p>
            <a:pPr lvl="1"/>
            <a:r>
              <a:rPr lang="en-US" dirty="0"/>
              <a:t>Make it clearer “why” 802 is beneficial. </a:t>
            </a:r>
          </a:p>
          <a:p>
            <a:r>
              <a:rPr lang="en-US" dirty="0"/>
              <a:t>Latest Version </a:t>
            </a:r>
            <a:r>
              <a:rPr lang="en-US" dirty="0">
                <a:hlinkClick r:id="rId2"/>
              </a:rPr>
              <a:t>802.24-19-0017r13</a:t>
            </a:r>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p:txBody>
          <a:bodyPr/>
          <a:lstStyle/>
          <a:p>
            <a:r>
              <a:rPr lang="en-US" dirty="0"/>
              <a:t>Meeting Information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p:txBody>
          <a:bodyPr>
            <a:normAutofit fontScale="92500" lnSpcReduction="10000"/>
          </a:bodyPr>
          <a:lstStyle/>
          <a:p>
            <a:r>
              <a:rPr lang="en-US" sz="2800" dirty="0">
                <a:effectLst/>
                <a:latin typeface="Arial" panose="020B0604020202020204" pitchFamily="34" charset="0"/>
                <a:ea typeface="Calibri" panose="020F0502020204030204" pitchFamily="34" charset="0"/>
              </a:rPr>
              <a:t>Meeting Plan – one slot: </a:t>
            </a:r>
          </a:p>
          <a:p>
            <a:pPr lvl="1"/>
            <a:r>
              <a:rPr lang="en-US" sz="2400" dirty="0">
                <a:effectLst/>
                <a:latin typeface="Arial" panose="020B0604020202020204" pitchFamily="34" charset="0"/>
                <a:ea typeface="Calibri" panose="020F0502020204030204" pitchFamily="34" charset="0"/>
              </a:rPr>
              <a:t>Wednesday March 9,  3PM ET</a:t>
            </a:r>
            <a:endParaRPr lang="en-US" sz="2400" dirty="0">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r>
              <a:rPr lang="en-US" sz="1800" u="sng" dirty="0">
                <a:solidFill>
                  <a:srgbClr val="00AFF9"/>
                </a:solidFill>
                <a:effectLst/>
                <a:latin typeface="Arial" panose="020B0604020202020204" pitchFamily="34" charset="0"/>
                <a:ea typeface="Calibri" panose="020F0502020204030204" pitchFamily="34" charset="0"/>
                <a:hlinkClick r:id="rId3"/>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2434 578 8005</a:t>
            </a:r>
            <a:r>
              <a:rPr lang="en-US" sz="1800" dirty="0">
                <a:effectLst/>
                <a:latin typeface="Arial" panose="020B0604020202020204" pitchFamily="34" charset="0"/>
                <a:ea typeface="Calibri" panose="020F0502020204030204" pitchFamily="34" charset="0"/>
              </a:rPr>
              <a:t>  Meeting password: qWrAN3skj77    </a:t>
            </a:r>
            <a:br>
              <a:rPr lang="en-US" sz="1800" dirty="0">
                <a:effectLst/>
                <a:latin typeface="Arial" panose="020B0604020202020204" pitchFamily="34" charset="0"/>
                <a:ea typeface="Calibri" panose="020F0502020204030204" pitchFamily="34" charset="0"/>
              </a:rPr>
            </a:br>
            <a:br>
              <a:rPr lang="en-US" sz="1800" dirty="0">
                <a:effectLst/>
                <a:latin typeface="Arial" panose="020B0604020202020204" pitchFamily="34" charset="0"/>
                <a:ea typeface="Calibri" panose="020F0502020204030204" pitchFamily="34" charset="0"/>
              </a:rPr>
            </a:br>
            <a:r>
              <a:rPr lang="en-US" sz="1800" dirty="0">
                <a:solidFill>
                  <a:srgbClr val="999999"/>
                </a:solidFill>
                <a:effectLst/>
                <a:latin typeface="Arial" panose="020B0604020202020204" pitchFamily="34" charset="0"/>
                <a:ea typeface="Calibri" panose="020F0502020204030204" pitchFamily="34" charset="0"/>
              </a:rPr>
              <a:t>Join from a video conferencing system or application</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Dial</a:t>
            </a:r>
            <a:r>
              <a:rPr lang="en-US" sz="1800" dirty="0">
                <a:effectLst/>
                <a:latin typeface="Arial" panose="020B0604020202020204" pitchFamily="34" charset="0"/>
                <a:ea typeface="Calibri" panose="020F0502020204030204" pitchFamily="34" charset="0"/>
              </a:rPr>
              <a:t> </a:t>
            </a:r>
            <a:r>
              <a:rPr lang="en-US" sz="1800" u="sng" dirty="0">
                <a:solidFill>
                  <a:srgbClr val="049FD9"/>
                </a:solidFill>
                <a:effectLst/>
                <a:latin typeface="Arial" panose="020B0604020202020204" pitchFamily="34" charset="0"/>
                <a:ea typeface="Calibri" panose="020F0502020204030204" pitchFamily="34" charset="0"/>
                <a:hlinkClick r:id="rId4"/>
              </a:rPr>
              <a:t>24345788005@epri.webex.com</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You can also dial 173.243.2.68 and enter your meeting number.</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2434 578 8005</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endParaRPr lang="en-US" sz="2800" u="sng" dirty="0">
              <a:solidFill>
                <a:srgbClr val="CC00CC"/>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a:t>
            </a:fld>
            <a:endParaRPr lang="en-US" altLang="en-US"/>
          </a:p>
        </p:txBody>
      </p:sp>
    </p:spTree>
    <p:extLst>
      <p:ext uri="{BB962C8B-B14F-4D97-AF65-F5344CB8AC3E}">
        <p14:creationId xmlns:p14="http://schemas.microsoft.com/office/powerpoint/2010/main" val="104149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7AA17-AC7F-4FE4-B789-CCFD05656EC2}"/>
              </a:ext>
            </a:extLst>
          </p:cNvPr>
          <p:cNvSpPr>
            <a:spLocks noGrp="1"/>
          </p:cNvSpPr>
          <p:nvPr>
            <p:ph type="title"/>
          </p:nvPr>
        </p:nvSpPr>
        <p:spPr/>
        <p:txBody>
          <a:bodyPr/>
          <a:lstStyle/>
          <a:p>
            <a:r>
              <a:rPr lang="en-US" dirty="0"/>
              <a:t>Recap of February Teleconference</a:t>
            </a:r>
          </a:p>
        </p:txBody>
      </p:sp>
      <p:sp>
        <p:nvSpPr>
          <p:cNvPr id="3" name="Content Placeholder 2">
            <a:extLst>
              <a:ext uri="{FF2B5EF4-FFF2-40B4-BE49-F238E27FC236}">
                <a16:creationId xmlns:a16="http://schemas.microsoft.com/office/drawing/2014/main" id="{9F2C65E3-2693-434A-A259-94526E6EC156}"/>
              </a:ext>
            </a:extLst>
          </p:cNvPr>
          <p:cNvSpPr>
            <a:spLocks noGrp="1"/>
          </p:cNvSpPr>
          <p:nvPr>
            <p:ph idx="1"/>
          </p:nvPr>
        </p:nvSpPr>
        <p:spPr/>
        <p:txBody>
          <a:bodyPr>
            <a:normAutofit fontScale="47500" lnSpcReduction="20000"/>
          </a:bodyPr>
          <a:lstStyle/>
          <a:p>
            <a:r>
              <a:rPr lang="en-US" dirty="0"/>
              <a:t>List of Standards – get WGs to give opinions on applicability of their specific standards to vertical applications. </a:t>
            </a:r>
          </a:p>
          <a:p>
            <a:r>
              <a:rPr lang="en-US" dirty="0"/>
              <a:t>Consider moving full list to appendix and have a “shorter list” of standards identified as related to vertical applications.</a:t>
            </a:r>
          </a:p>
          <a:p>
            <a:pPr lvl="1"/>
            <a:r>
              <a:rPr lang="en-US" dirty="0"/>
              <a:t>These could be the ones we discuss in the WP in more depth? </a:t>
            </a:r>
          </a:p>
          <a:p>
            <a:r>
              <a:rPr lang="en-US" dirty="0"/>
              <a:t>Base Standard at top, with amendments in alphabetical order</a:t>
            </a:r>
          </a:p>
          <a:p>
            <a:r>
              <a:rPr lang="en-US" dirty="0"/>
              <a:t>Next Steps</a:t>
            </a:r>
          </a:p>
          <a:p>
            <a:pPr lvl="1"/>
            <a:r>
              <a:rPr lang="en-US" dirty="0"/>
              <a:t>Review the overall structure. Arrange information</a:t>
            </a:r>
          </a:p>
          <a:p>
            <a:pPr lvl="1"/>
            <a:r>
              <a:rPr lang="en-US" dirty="0"/>
              <a:t>Reduce some sections with too much detail. </a:t>
            </a:r>
          </a:p>
          <a:p>
            <a:pPr lvl="1"/>
            <a:r>
              <a:rPr lang="en-US" dirty="0"/>
              <a:t>Max will bring up an alternate structure and outline to form the final document. </a:t>
            </a:r>
          </a:p>
          <a:p>
            <a:r>
              <a:rPr lang="en-US" dirty="0"/>
              <a:t>Then send out for review among all the WGs </a:t>
            </a:r>
          </a:p>
          <a:p>
            <a:r>
              <a:rPr lang="en-US" dirty="0"/>
              <a:t>Final format – discuss whether we stick with white paper or consider other type of report</a:t>
            </a:r>
          </a:p>
          <a:p>
            <a:endParaRPr lang="en-US" dirty="0"/>
          </a:p>
          <a:p>
            <a:r>
              <a:rPr lang="en-US" dirty="0"/>
              <a:t>Ongoing opportunity for WBA coordination:</a:t>
            </a:r>
          </a:p>
          <a:p>
            <a:pPr lvl="1"/>
            <a:r>
              <a:rPr lang="en-US" dirty="0"/>
              <a:t>Joseph Levy will extract key features from referenced documents. 11-20-13r15+</a:t>
            </a:r>
          </a:p>
          <a:p>
            <a:pPr lvl="2"/>
            <a:r>
              <a:rPr lang="en-US" dirty="0"/>
              <a:t>Identifying the relevant scope of vertical application from the technical report on Wi-Fi RAN convergence.</a:t>
            </a:r>
          </a:p>
          <a:p>
            <a:pPr lvl="2"/>
            <a:r>
              <a:rPr lang="en-US" dirty="0"/>
              <a:t>WBA liaison review update?</a:t>
            </a:r>
          </a:p>
        </p:txBody>
      </p:sp>
      <p:sp>
        <p:nvSpPr>
          <p:cNvPr id="4" name="Footer Placeholder 3">
            <a:extLst>
              <a:ext uri="{FF2B5EF4-FFF2-40B4-BE49-F238E27FC236}">
                <a16:creationId xmlns:a16="http://schemas.microsoft.com/office/drawing/2014/main" id="{46BECCCF-FB75-4FA4-BB1B-F1A97BF2476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87EE0B8-055B-441C-BD9E-07AF64A82E8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5135884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D67BC-DA7C-43E7-A922-7911620C93B6}"/>
              </a:ext>
            </a:extLst>
          </p:cNvPr>
          <p:cNvSpPr>
            <a:spLocks noGrp="1"/>
          </p:cNvSpPr>
          <p:nvPr>
            <p:ph type="title"/>
          </p:nvPr>
        </p:nvSpPr>
        <p:spPr/>
        <p:txBody>
          <a:bodyPr/>
          <a:lstStyle/>
          <a:p>
            <a:r>
              <a:rPr lang="en-US" dirty="0"/>
              <a:t>March discussion</a:t>
            </a:r>
          </a:p>
        </p:txBody>
      </p:sp>
      <p:sp>
        <p:nvSpPr>
          <p:cNvPr id="3" name="Content Placeholder 2">
            <a:extLst>
              <a:ext uri="{FF2B5EF4-FFF2-40B4-BE49-F238E27FC236}">
                <a16:creationId xmlns:a16="http://schemas.microsoft.com/office/drawing/2014/main" id="{A1E58130-5C88-43E2-8212-6D60B07E8DA7}"/>
              </a:ext>
            </a:extLst>
          </p:cNvPr>
          <p:cNvSpPr>
            <a:spLocks noGrp="1"/>
          </p:cNvSpPr>
          <p:nvPr>
            <p:ph idx="1"/>
          </p:nvPr>
        </p:nvSpPr>
        <p:spPr/>
        <p:txBody>
          <a:bodyPr/>
          <a:lstStyle/>
          <a:p>
            <a:r>
              <a:rPr lang="en-US" dirty="0"/>
              <a:t>Content needed in section 7 – answering questions</a:t>
            </a:r>
          </a:p>
          <a:p>
            <a:endParaRPr lang="en-US" dirty="0"/>
          </a:p>
          <a:p>
            <a:r>
              <a:rPr lang="en-US" dirty="0"/>
              <a:t>New content to review in section 8 comparison of IEEE 802 and 3GPP. </a:t>
            </a:r>
          </a:p>
          <a:p>
            <a:pPr lvl="1"/>
            <a:r>
              <a:rPr lang="en-US" dirty="0"/>
              <a:t>Comments are requested on this section.  </a:t>
            </a:r>
          </a:p>
          <a:p>
            <a:r>
              <a:rPr lang="en-US" dirty="0"/>
              <a:t>Review section 10 – is it fully redundant? Can it be removed? </a:t>
            </a:r>
          </a:p>
          <a:p>
            <a:r>
              <a:rPr lang="en-US" dirty="0"/>
              <a:t>Version with March edits will be 17r14. </a:t>
            </a:r>
          </a:p>
        </p:txBody>
      </p:sp>
      <p:sp>
        <p:nvSpPr>
          <p:cNvPr id="4" name="Footer Placeholder 3">
            <a:extLst>
              <a:ext uri="{FF2B5EF4-FFF2-40B4-BE49-F238E27FC236}">
                <a16:creationId xmlns:a16="http://schemas.microsoft.com/office/drawing/2014/main" id="{684688A9-EAFD-46AA-96E8-C247F6BBAA8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560E6ED-6412-4E00-8323-806D2F7C3AB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5690936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475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r>
              <a:rPr lang="en-US" dirty="0"/>
              <a:t>Are representatives of these groups already involved in IEEE 802, or is some form of outreach needed? </a:t>
            </a:r>
          </a:p>
          <a:p>
            <a:r>
              <a:rPr lang="en-US" dirty="0"/>
              <a:t>Discussion / Ideas List</a:t>
            </a:r>
          </a:p>
          <a:p>
            <a:pPr lvl="1"/>
            <a:r>
              <a:rPr lang="en-US" dirty="0"/>
              <a:t>Location Services are cross-cutting in many vertical markets.  Medical/Geriatrics – could apply to 802.11az, 802.11bf,  and 802.15.4 UWB (4z, 4ab, and successors)</a:t>
            </a:r>
          </a:p>
          <a:p>
            <a:pPr lvl="1"/>
            <a:r>
              <a:rPr lang="en-US" dirty="0"/>
              <a:t>Coexistence issues – products being designed without appreciation for coexistence with existing standards. Smaller vendors need to be engaged to understand value of standards to avoid problems in deployment. Is there a place for IEEE to engage with forums D-Tech, UTC. Customers need to advocate with their suppliers to adopt standards to avoid problems.</a:t>
            </a:r>
          </a:p>
          <a:p>
            <a:pPr lvl="1"/>
            <a:r>
              <a:rPr lang="en-US" dirty="0"/>
              <a:t>The “lost step” of certification – not just the standards. </a:t>
            </a:r>
          </a:p>
          <a:p>
            <a:pPr lvl="1"/>
            <a:r>
              <a:rPr lang="en-US" dirty="0"/>
              <a:t>Paul: Home health care? Emerging market, new companies entering.  Strong tie-in with IoT, with data-gathering devices.  (implications on reliability, security)   Are there unique requirements not met by existing standards?  (WFA Healthcare MSTG)</a:t>
            </a:r>
          </a:p>
          <a:p>
            <a:r>
              <a:rPr lang="en-US" dirty="0"/>
              <a:t>Continue to promote that 802.24 is a venue for vertical stakeholders to initiate standardization</a:t>
            </a:r>
          </a:p>
          <a:p>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How to externally engage and bring in new verticals? Possibly at specific industry events or conferences? </a:t>
            </a:r>
          </a:p>
          <a:p>
            <a:r>
              <a:rPr lang="en-US" dirty="0"/>
              <a:t>Identify the people connected with new market sectors.</a:t>
            </a:r>
          </a:p>
          <a:p>
            <a:r>
              <a:rPr lang="en-US" dirty="0"/>
              <a:t>Partner with public visibility SC – further outreach to industry alliances and advocates?  Close the loop from external specs back into IEEE 802.  ( Success story to motivate others that don’t?) </a:t>
            </a:r>
          </a:p>
          <a:p>
            <a:r>
              <a:rPr lang="en-US" dirty="0"/>
              <a:t>Possibly have IEEE 802 Showcase event to bring in industry people who are not interested in being a standards developer, but want to know about standards, and how to get them initiated. </a:t>
            </a:r>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73F56-E657-4043-8E5A-3D2104E36F54}"/>
              </a:ext>
            </a:extLst>
          </p:cNvPr>
          <p:cNvSpPr>
            <a:spLocks noGrp="1"/>
          </p:cNvSpPr>
          <p:nvPr>
            <p:ph type="title"/>
          </p:nvPr>
        </p:nvSpPr>
        <p:spPr>
          <a:xfrm>
            <a:off x="914400" y="685800"/>
            <a:ext cx="10363200" cy="276999"/>
          </a:xfrm>
        </p:spPr>
        <p:txBody>
          <a:bodyPr/>
          <a:lstStyle/>
          <a:p>
            <a:r>
              <a:rPr lang="en-US" dirty="0"/>
              <a:t>Venue Polls</a:t>
            </a:r>
          </a:p>
        </p:txBody>
      </p:sp>
      <p:sp>
        <p:nvSpPr>
          <p:cNvPr id="4" name="Footer Placeholder 3">
            <a:extLst>
              <a:ext uri="{FF2B5EF4-FFF2-40B4-BE49-F238E27FC236}">
                <a16:creationId xmlns:a16="http://schemas.microsoft.com/office/drawing/2014/main" id="{308D6137-A3D2-4597-9DFF-BAFF64807C3D}"/>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DE0A456-528F-4A9E-B021-680CCB2AB5E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
        <p:nvSpPr>
          <p:cNvPr id="9" name="TextBox 8">
            <a:extLst>
              <a:ext uri="{FF2B5EF4-FFF2-40B4-BE49-F238E27FC236}">
                <a16:creationId xmlns:a16="http://schemas.microsoft.com/office/drawing/2014/main" id="{91F64D9C-049C-499D-A79A-7AE8B1ABE8F2}"/>
              </a:ext>
            </a:extLst>
          </p:cNvPr>
          <p:cNvSpPr txBox="1"/>
          <p:nvPr/>
        </p:nvSpPr>
        <p:spPr>
          <a:xfrm>
            <a:off x="838200" y="812324"/>
            <a:ext cx="8839200" cy="5940088"/>
          </a:xfrm>
          <a:prstGeom prst="rect">
            <a:avLst/>
          </a:prstGeom>
          <a:noFill/>
        </p:spPr>
        <p:txBody>
          <a:bodyPr wrap="square">
            <a:spAutoFit/>
          </a:bodyPr>
          <a:lstStyle/>
          <a:p>
            <a:r>
              <a:rPr lang="en-US" sz="2000" dirty="0"/>
              <a:t> 	</a:t>
            </a:r>
          </a:p>
          <a:p>
            <a:r>
              <a:rPr lang="en-US" sz="2000" dirty="0"/>
              <a:t>If the 2022 July Plenary Session is held in Montreal, Canada as an in-person only session, will you attend?</a:t>
            </a:r>
          </a:p>
          <a:p>
            <a:r>
              <a:rPr lang="en-US" sz="2000" dirty="0"/>
              <a:t>Yes 8</a:t>
            </a:r>
          </a:p>
          <a:p>
            <a:r>
              <a:rPr lang="en-US" sz="2000" dirty="0"/>
              <a:t>No 1</a:t>
            </a:r>
          </a:p>
          <a:p>
            <a:endParaRPr lang="en-US" sz="2000" dirty="0"/>
          </a:p>
          <a:p>
            <a:endParaRPr lang="en-US" sz="2000" dirty="0"/>
          </a:p>
          <a:p>
            <a:endParaRPr lang="en-US" sz="2000" dirty="0"/>
          </a:p>
          <a:p>
            <a:r>
              <a:rPr lang="en-US" sz="2000" dirty="0"/>
              <a:t>If the 2022 July Plenary Session is held in Montreal, Canada as a mixed-mode session, will you attend:</a:t>
            </a:r>
          </a:p>
          <a:p>
            <a:endParaRPr lang="en-US" sz="2000" dirty="0"/>
          </a:p>
          <a:p>
            <a:r>
              <a:rPr lang="en-US" sz="2000" dirty="0"/>
              <a:t>In Person 8</a:t>
            </a:r>
          </a:p>
          <a:p>
            <a:r>
              <a:rPr lang="en-US" sz="2000" dirty="0"/>
              <a:t>Virtual 1</a:t>
            </a:r>
          </a:p>
          <a:p>
            <a:r>
              <a:rPr lang="en-US" sz="2000" dirty="0"/>
              <a:t>Not attend 0</a:t>
            </a:r>
          </a:p>
          <a:p>
            <a:endParaRPr lang="en-US" sz="2000" dirty="0"/>
          </a:p>
          <a:p>
            <a:r>
              <a:rPr lang="en-US" sz="2000" dirty="0"/>
              <a:t>May / Warsaw</a:t>
            </a:r>
          </a:p>
          <a:p>
            <a:r>
              <a:rPr lang="en-US" sz="2000" dirty="0"/>
              <a:t>In Person – Yes 4, No 5, No answer 2</a:t>
            </a:r>
          </a:p>
          <a:p>
            <a:r>
              <a:rPr lang="en-US" sz="2000" dirty="0"/>
              <a:t>Hybrid – in person 4, Virtual 5, No 0</a:t>
            </a:r>
          </a:p>
          <a:p>
            <a:endParaRPr lang="en-US" sz="2000" dirty="0"/>
          </a:p>
        </p:txBody>
      </p:sp>
    </p:spTree>
    <p:extLst>
      <p:ext uri="{BB962C8B-B14F-4D97-AF65-F5344CB8AC3E}">
        <p14:creationId xmlns:p14="http://schemas.microsoft.com/office/powerpoint/2010/main" val="386036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55000" lnSpcReduction="20000"/>
          </a:bodyPr>
          <a:lstStyle/>
          <a:p>
            <a:r>
              <a:rPr lang="en-US" dirty="0"/>
              <a:t>Keep a prioritized list revisit when F2F meetings resume</a:t>
            </a:r>
          </a:p>
          <a:p>
            <a:endParaRPr lang="en-US" dirty="0"/>
          </a:p>
          <a:p>
            <a:r>
              <a:rPr lang="en-US" dirty="0"/>
              <a:t>A whitepaper/document for application-specific use cases of Sub 1GHz standards 802.15.4g and 802.11ah. How use mechanisms in 802.19.3</a:t>
            </a:r>
          </a:p>
          <a:p>
            <a:pPr lvl="1"/>
            <a:r>
              <a:rPr lang="en-US" dirty="0"/>
              <a:t>Can this also include applying 802.15.4s in sub-1GHz spectrum?</a:t>
            </a:r>
          </a:p>
          <a:p>
            <a:r>
              <a:rPr lang="en-US" dirty="0"/>
              <a:t>Update of first Smart Grid white paper to address latest amendments of 802.15.4 u, v, w, x, y, </a:t>
            </a:r>
            <a:r>
              <a:rPr lang="en-US" dirty="0" err="1"/>
              <a:t>Revmd</a:t>
            </a:r>
            <a:r>
              <a:rPr lang="en-US" dirty="0"/>
              <a:t>, transition to 802.15.15 (new organization of documents to separate UWB from Narrowband)</a:t>
            </a:r>
          </a:p>
          <a:p>
            <a:pPr lvl="1"/>
            <a:endParaRPr lang="en-US" dirty="0"/>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endParaRPr lang="en-US" dirty="0"/>
          </a:p>
          <a:p>
            <a:endParaRPr lang="en-US" dirty="0"/>
          </a:p>
          <a:p>
            <a:r>
              <a:rPr lang="en-US" dirty="0"/>
              <a:t>802.24 white paper on IoT and P2413  (pending updates on 2413)</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fontScale="92500" lnSpcReduction="10000"/>
          </a:bodyPr>
          <a:lstStyle/>
          <a:p>
            <a:r>
              <a:rPr lang="en-US" dirty="0"/>
              <a:t>Action Items for March</a:t>
            </a:r>
          </a:p>
          <a:p>
            <a:pPr lvl="1"/>
            <a:r>
              <a:rPr lang="en-US" dirty="0"/>
              <a:t>See above</a:t>
            </a:r>
          </a:p>
          <a:p>
            <a:pPr lvl="1"/>
            <a:endParaRPr lang="en-US" dirty="0"/>
          </a:p>
          <a:p>
            <a:r>
              <a:rPr lang="en-US" dirty="0"/>
              <a:t>Any New Business?</a:t>
            </a:r>
          </a:p>
          <a:p>
            <a:pPr lvl="1"/>
            <a:endParaRPr lang="en-US" dirty="0"/>
          </a:p>
          <a:p>
            <a:r>
              <a:rPr lang="en-US" dirty="0"/>
              <a:t>Next Meeting</a:t>
            </a:r>
          </a:p>
          <a:p>
            <a:pPr lvl="1"/>
            <a:r>
              <a:rPr lang="en-US" dirty="0"/>
              <a:t>May Interim (May 9-13) – Warsaw, Poland</a:t>
            </a:r>
          </a:p>
          <a:p>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fontScale="92500" lnSpcReduction="10000"/>
          </a:bodyPr>
          <a:lstStyle/>
          <a:p>
            <a:pPr fontAlgn="t"/>
            <a:r>
              <a:rPr lang="en-US" dirty="0"/>
              <a:t>Call session to order / “Guidelines for IEEE SA meetings”</a:t>
            </a:r>
          </a:p>
          <a:p>
            <a:pPr fontAlgn="t"/>
            <a:r>
              <a:rPr lang="en-US" dirty="0"/>
              <a:t>Review of Agenda / Approval of Agenda / Approve Minutes</a:t>
            </a:r>
          </a:p>
          <a:p>
            <a:pPr fontAlgn="t"/>
            <a:r>
              <a:rPr lang="en-US" dirty="0"/>
              <a:t>Officer Election</a:t>
            </a:r>
          </a:p>
          <a:p>
            <a:pPr fontAlgn="t"/>
            <a:r>
              <a:rPr lang="en-US" dirty="0"/>
              <a:t>Liaison Updates / Regulatory</a:t>
            </a:r>
          </a:p>
          <a:p>
            <a:pPr fontAlgn="t"/>
            <a:r>
              <a:rPr lang="en-US" dirty="0"/>
              <a:t>Low Latency White Paper</a:t>
            </a:r>
          </a:p>
          <a:p>
            <a:pPr fontAlgn="b"/>
            <a:r>
              <a:rPr lang="en-US" dirty="0"/>
              <a:t>IoT white paper development</a:t>
            </a:r>
          </a:p>
          <a:p>
            <a:pPr fontAlgn="t"/>
            <a:r>
              <a:rPr lang="en-US" dirty="0"/>
              <a:t>"IEEE 802 Solutions for Vertical Applications" White Paper</a:t>
            </a:r>
          </a:p>
          <a:p>
            <a:pPr fontAlgn="b"/>
            <a:r>
              <a:rPr lang="en-US" dirty="0"/>
              <a:t>802.24 new vertical market outreach and engagement</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3</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4</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3395</TotalTime>
  <Words>2924</Words>
  <Application>Microsoft Office PowerPoint</Application>
  <PresentationFormat>Widescreen</PresentationFormat>
  <Paragraphs>313</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Helvetica</vt:lpstr>
      <vt:lpstr>Monotype Sorts</vt:lpstr>
      <vt:lpstr>Times New Roman</vt:lpstr>
      <vt:lpstr>802-24-Theme1</vt:lpstr>
      <vt:lpstr>802.24 Vertical Applications TAG</vt:lpstr>
      <vt:lpstr>Meeting Information</vt:lpstr>
      <vt:lpstr>Agenda</vt:lpstr>
      <vt:lpstr>802.24 Overview</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802.24 TAG: Election of Officers</vt:lpstr>
      <vt:lpstr>Liaison Updates</vt:lpstr>
      <vt:lpstr>“Low latency” White Paper</vt:lpstr>
      <vt:lpstr>Current status and next Steps</vt:lpstr>
      <vt:lpstr>802.24.2 White Paper</vt:lpstr>
      <vt:lpstr>March IoT Discussion</vt:lpstr>
      <vt:lpstr>"IEEE 802 Solutions for Vertical Applications"</vt:lpstr>
      <vt:lpstr>Recap of February Teleconference</vt:lpstr>
      <vt:lpstr>March discussion</vt:lpstr>
      <vt:lpstr>Vertical Applications – Industry Standards Outreach</vt:lpstr>
      <vt:lpstr>Venue Polls</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164</cp:revision>
  <dcterms:created xsi:type="dcterms:W3CDTF">2020-10-13T15:01:18Z</dcterms:created>
  <dcterms:modified xsi:type="dcterms:W3CDTF">2022-03-09T21:21:41Z</dcterms:modified>
</cp:coreProperties>
</file>