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31" r:id="rId18"/>
    <p:sldId id="486" r:id="rId19"/>
    <p:sldId id="524" r:id="rId20"/>
    <p:sldId id="474" r:id="rId21"/>
    <p:sldId id="53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475"/>
            <p14:sldId id="488"/>
            <p14:sldId id="521"/>
            <p14:sldId id="531"/>
            <p14:sldId id="486"/>
            <p14:sldId id="524"/>
            <p14:sldId id="474"/>
            <p14:sldId id="53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4" d="100"/>
          <a:sy n="114" d="100"/>
        </p:scale>
        <p:origin x="126" y="120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vent.me/Z1zqo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ddf69899eea2f5b48a440d5efa646e9e" TargetMode="External"/><Relationship Id="rId7" Type="http://schemas.openxmlformats.org/officeDocument/2006/relationships/hyperlink" Target="https://www.webex.com/pdf/tollfree_restrictions.pdf"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globalcallin.php?MTID=m5d5beae4fedb5d6edc63f6a6e6b8528c" TargetMode="External"/><Relationship Id="rId5" Type="http://schemas.openxmlformats.org/officeDocument/2006/relationships/hyperlink" Target="https://epri.webex.com/epri/j.php?MTID=md102e3830e020bdd119e164985b4d802" TargetMode="External"/><Relationship Id="rId4" Type="http://schemas.openxmlformats.org/officeDocument/2006/relationships/hyperlink" Target="sip:24254692326@epri.webex.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May 10,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March TAG interim minutes</a:t>
            </a:r>
          </a:p>
          <a:p>
            <a:pPr lvl="1"/>
            <a:r>
              <a:rPr lang="en-US" dirty="0"/>
              <a:t>802.24-22-0006r0  </a:t>
            </a:r>
          </a:p>
          <a:p>
            <a:endParaRPr lang="en-US" dirty="0"/>
          </a:p>
          <a:p>
            <a:pPr lvl="1"/>
            <a:endParaRPr lang="en-US" dirty="0"/>
          </a:p>
          <a:p>
            <a:r>
              <a:rPr lang="en-US" dirty="0"/>
              <a:t>Action Items from March –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114800"/>
          </a:xfrm>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  </a:t>
            </a:r>
          </a:p>
          <a:p>
            <a:pPr lvl="1"/>
            <a:r>
              <a:rPr lang="en-US" sz="2000" dirty="0"/>
              <a:t>Maybe ask Clint Powell to provide update.  Spec may be delayed to mid-2022</a:t>
            </a:r>
          </a:p>
          <a:p>
            <a:r>
              <a:rPr lang="en-US" sz="2400" dirty="0"/>
              <a:t>Industrial Internet Consortium		Chris </a:t>
            </a:r>
            <a:r>
              <a:rPr lang="en-US" sz="2400" dirty="0" err="1"/>
              <a:t>DiMinico</a:t>
            </a:r>
            <a:endParaRPr lang="en-US" sz="2400" dirty="0"/>
          </a:p>
          <a:p>
            <a:endParaRPr lang="en-US" sz="2400" dirty="0"/>
          </a:p>
          <a:p>
            <a:r>
              <a:rPr lang="en-US" sz="2400" dirty="0"/>
              <a:t>802.18</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Version after May Interim with accepted revisions and open items highlighted:  </a:t>
            </a:r>
            <a:r>
              <a:rPr lang="en-US" dirty="0">
                <a:hlinkClick r:id="rId2"/>
              </a:rPr>
              <a:t>802.24-19-0003r14</a:t>
            </a:r>
            <a:endParaRPr lang="en-US" dirty="0"/>
          </a:p>
          <a:p>
            <a:endParaRPr lang="en-US" dirty="0"/>
          </a:p>
          <a:p>
            <a:r>
              <a:rPr lang="en-US" dirty="0"/>
              <a:t>Action items embedded</a:t>
            </a:r>
          </a:p>
          <a:p>
            <a:pPr lvl="1"/>
            <a:r>
              <a:rPr lang="en-US" dirty="0"/>
              <a:t>Tim reached out to 802.11 for contributions on 11be and 11bd</a:t>
            </a:r>
          </a:p>
          <a:p>
            <a:pPr lvl="1"/>
            <a:r>
              <a:rPr lang="en-US" dirty="0"/>
              <a:t>No response to email – try again when in-person</a:t>
            </a:r>
          </a:p>
          <a:p>
            <a:pPr lvl="1"/>
            <a:endParaRPr lang="en-US" dirty="0"/>
          </a:p>
          <a:p>
            <a:r>
              <a:rPr lang="en-US" dirty="0"/>
              <a:t>Section 6 – does it belong there? Should it be integrated or removed?</a:t>
            </a:r>
          </a:p>
          <a:p>
            <a:r>
              <a:rPr lang="en-US" dirty="0"/>
              <a:t>How can we create a brief conclusion?</a:t>
            </a:r>
          </a:p>
          <a:p>
            <a:endParaRPr lang="en-US" dirty="0"/>
          </a:p>
          <a:p>
            <a:r>
              <a:rPr lang="en-US" dirty="0"/>
              <a:t>Ben, Alan, and Allan will coordinate to close remaining issues</a:t>
            </a:r>
          </a:p>
          <a:p>
            <a:pPr lvl="1"/>
            <a:r>
              <a:rPr lang="en-US" dirty="0"/>
              <a:t>Ask Thomas K for 802.15.6a synopsis w.r.t TSN</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May 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475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endParaRPr lang="en-US" dirty="0"/>
          </a:p>
          <a:p>
            <a:pPr lvl="1"/>
            <a:endParaRPr lang="en-US" dirty="0"/>
          </a:p>
          <a:p>
            <a:r>
              <a:rPr lang="en-US" dirty="0">
                <a:highlight>
                  <a:srgbClr val="FFFF00"/>
                </a:highlight>
              </a:rPr>
              <a:t>Ben and Alan and Allan will coordinate an ad-hoc to develop an outline for IoT White Paper </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Make it clearer “why” 802 is beneficial. </a:t>
            </a:r>
          </a:p>
          <a:p>
            <a:r>
              <a:rPr lang="en-US" dirty="0"/>
              <a:t>Latest Version (May Interim) 802.24-19-0017r15</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    </a:t>
            </a:r>
            <a:r>
              <a:rPr lang="en-US" dirty="0">
                <a:highlight>
                  <a:srgbClr val="FFFF00"/>
                </a:highlight>
              </a:rPr>
              <a:t>Which verticals will take advantage of UWB in a new way? </a:t>
            </a:r>
          </a:p>
          <a:p>
            <a:pPr lvl="1"/>
            <a:r>
              <a:rPr lang="en-US" dirty="0">
                <a:highlight>
                  <a:srgbClr val="FFFF00"/>
                </a:highlight>
              </a:rPr>
              <a:t>Security aspects of IoT – avoiding “leaking” information while maintaining low rate/low power. </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pPr lvl="1"/>
            <a:r>
              <a:rPr lang="en-US" dirty="0">
                <a:highlight>
                  <a:srgbClr val="FFFF00"/>
                </a:highlight>
              </a:rPr>
              <a:t>Are there any underserved verticals that need more than the current state of Wi-SUN with amendments?  Smart (smaller) Communities? Leverage IIJA funding for broadband in underserved areas? What are standards gaps? </a:t>
            </a:r>
          </a:p>
          <a:p>
            <a:pPr lvl="1"/>
            <a:r>
              <a:rPr lang="en-US" dirty="0">
                <a:highlight>
                  <a:srgbClr val="FFFF00"/>
                </a:highlight>
              </a:rPr>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highlight>
                  <a:srgbClr val="FFFF00"/>
                </a:highlight>
              </a:rPr>
              <a:t>Partner with public visibility SC </a:t>
            </a:r>
            <a:r>
              <a:rPr lang="en-US" dirty="0"/>
              <a:t>–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550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r>
              <a:rPr lang="en-US" dirty="0"/>
              <a:t>Update of first Smart Grid white paper to address latest amendments of 802.15.4 u, v, w, x, y, </a:t>
            </a:r>
            <a:r>
              <a:rPr lang="en-US" dirty="0" err="1"/>
              <a:t>Revmd</a:t>
            </a:r>
            <a:r>
              <a:rPr lang="en-US" dirty="0"/>
              <a:t>, transition to 802.15.15 (new organization of documents to separate UWB from Narrowband)</a:t>
            </a:r>
          </a:p>
          <a:p>
            <a:pPr lvl="1"/>
            <a:endParaRPr lang="en-US" dirty="0"/>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endParaRPr lang="en-US" dirty="0"/>
          </a:p>
          <a:p>
            <a:endParaRPr lang="en-US" dirty="0"/>
          </a:p>
          <a:p>
            <a:r>
              <a:rPr lang="en-US" dirty="0"/>
              <a:t>802.24 white paper on IoT and P2413  (pending updates on 2413)</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9763B-FB6D-48DC-9604-A370F3F89C19}"/>
              </a:ext>
            </a:extLst>
          </p:cNvPr>
          <p:cNvSpPr>
            <a:spLocks noGrp="1"/>
          </p:cNvSpPr>
          <p:nvPr>
            <p:ph type="title"/>
          </p:nvPr>
        </p:nvSpPr>
        <p:spPr/>
        <p:txBody>
          <a:bodyPr/>
          <a:lstStyle/>
          <a:p>
            <a:r>
              <a:rPr lang="en-US" dirty="0"/>
              <a:t>Poll</a:t>
            </a:r>
          </a:p>
        </p:txBody>
      </p:sp>
      <p:sp>
        <p:nvSpPr>
          <p:cNvPr id="3" name="Content Placeholder 2">
            <a:extLst>
              <a:ext uri="{FF2B5EF4-FFF2-40B4-BE49-F238E27FC236}">
                <a16:creationId xmlns:a16="http://schemas.microsoft.com/office/drawing/2014/main" id="{90D20399-09E5-4094-B376-BE16464FF7A3}"/>
              </a:ext>
            </a:extLst>
          </p:cNvPr>
          <p:cNvSpPr>
            <a:spLocks noGrp="1"/>
          </p:cNvSpPr>
          <p:nvPr>
            <p:ph idx="1"/>
          </p:nvPr>
        </p:nvSpPr>
        <p:spPr/>
        <p:txBody>
          <a:bodyPr/>
          <a:lstStyle/>
          <a:p>
            <a:r>
              <a:rPr lang="en-US" dirty="0"/>
              <a:t>Will you attend the July Plenary in Montreal in person?</a:t>
            </a:r>
          </a:p>
          <a:p>
            <a:endParaRPr lang="en-US" dirty="0"/>
          </a:p>
          <a:p>
            <a:r>
              <a:rPr lang="en-US" dirty="0"/>
              <a:t>Of 8 on this call – 7 will attend in person, 1 unknown</a:t>
            </a:r>
          </a:p>
          <a:p>
            <a:endParaRPr lang="en-US" dirty="0"/>
          </a:p>
          <a:p>
            <a:endParaRPr lang="en-US" dirty="0"/>
          </a:p>
        </p:txBody>
      </p:sp>
      <p:sp>
        <p:nvSpPr>
          <p:cNvPr id="4" name="Footer Placeholder 3">
            <a:extLst>
              <a:ext uri="{FF2B5EF4-FFF2-40B4-BE49-F238E27FC236}">
                <a16:creationId xmlns:a16="http://schemas.microsoft.com/office/drawing/2014/main" id="{D2A2327F-2E27-4A1F-811D-C5AAF4044A1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970E403-E084-4251-9707-4839B36D0C1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515830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62500" lnSpcReduction="20000"/>
          </a:bodyPr>
          <a:lstStyle/>
          <a:p>
            <a:r>
              <a:rPr lang="en-US" dirty="0"/>
              <a:t>Action Items for July</a:t>
            </a:r>
          </a:p>
          <a:p>
            <a:pPr lvl="1"/>
            <a:r>
              <a:rPr lang="en-US" dirty="0"/>
              <a:t>Ben, Alan, and Allen will coordinate on developing a new outline for 802.24.2 IoT White Paper</a:t>
            </a:r>
          </a:p>
          <a:p>
            <a:pPr lvl="1"/>
            <a:endParaRPr lang="en-US" dirty="0"/>
          </a:p>
          <a:p>
            <a:r>
              <a:rPr lang="en-US" dirty="0"/>
              <a:t>Any New Business?</a:t>
            </a:r>
          </a:p>
          <a:p>
            <a:pPr lvl="1"/>
            <a:endParaRPr lang="en-US" dirty="0"/>
          </a:p>
          <a:p>
            <a:r>
              <a:rPr lang="en-US" dirty="0"/>
              <a:t>Next Meeting</a:t>
            </a:r>
          </a:p>
          <a:p>
            <a:pPr lvl="1"/>
            <a:r>
              <a:rPr lang="en-US" dirty="0"/>
              <a:t>July Plenary – Montreal</a:t>
            </a:r>
          </a:p>
          <a:p>
            <a:pPr marL="800100" lvl="2">
              <a:spcBef>
                <a:spcPts val="0"/>
              </a:spcBef>
              <a:spcAft>
                <a:spcPts val="1200"/>
              </a:spcAft>
            </a:pPr>
            <a:r>
              <a:rPr lang="en-US" b="1" dirty="0">
                <a:effectLst/>
                <a:latin typeface="Calibri" panose="020F0502020204030204" pitchFamily="34" charset="0"/>
                <a:ea typeface="Times New Roman" panose="02020603050405020304" pitchFamily="18" charset="0"/>
              </a:rPr>
              <a:t>Session Registration Website: </a:t>
            </a:r>
            <a:r>
              <a:rPr lang="en-US" u="sng" dirty="0">
                <a:solidFill>
                  <a:srgbClr val="0000FF"/>
                </a:solidFill>
                <a:effectLst/>
                <a:latin typeface="Calibri" panose="020F0502020204030204" pitchFamily="34" charset="0"/>
                <a:ea typeface="Times New Roman" panose="02020603050405020304" pitchFamily="18" charset="0"/>
                <a:hlinkClick r:id="rId2"/>
              </a:rPr>
              <a:t>https://cvent.me/Z1zqo0</a:t>
            </a:r>
            <a:endParaRPr lang="en-US" dirty="0">
              <a:effectLst/>
              <a:latin typeface="Calibri" panose="020F0502020204030204" pitchFamily="34" charset="0"/>
              <a:ea typeface="Times New Roman" panose="02020603050405020304" pitchFamily="18" charset="0"/>
            </a:endParaRPr>
          </a:p>
          <a:p>
            <a:pPr marL="800100" lvl="2">
              <a:spcBef>
                <a:spcPts val="0"/>
              </a:spcBef>
            </a:pPr>
            <a:r>
              <a:rPr lang="en-US" b="1" dirty="0">
                <a:effectLst/>
                <a:latin typeface="Calibri" panose="020F0502020204030204" pitchFamily="34" charset="0"/>
                <a:ea typeface="Times New Roman" panose="02020603050405020304" pitchFamily="18" charset="0"/>
              </a:rPr>
              <a:t>Registration Fees and Deadlines</a:t>
            </a:r>
            <a:endParaRPr lang="en-US" dirty="0">
              <a:effectLst/>
              <a:latin typeface="Calibri" panose="020F0502020204030204" pitchFamily="34" charset="0"/>
              <a:ea typeface="Times New Roman" panose="02020603050405020304" pitchFamily="18" charset="0"/>
            </a:endParaRP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Early                </a:t>
            </a:r>
            <a:r>
              <a:rPr lang="en-US" dirty="0">
                <a:effectLst/>
                <a:latin typeface="Calibri" panose="020F0502020204030204" pitchFamily="34" charset="0"/>
                <a:ea typeface="Times New Roman" panose="02020603050405020304" pitchFamily="18" charset="0"/>
              </a:rPr>
              <a:t> $US500.00 until May 20, 2022</a:t>
            </a: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Standard         </a:t>
            </a:r>
            <a:r>
              <a:rPr lang="en-US" dirty="0">
                <a:effectLst/>
                <a:latin typeface="Calibri" panose="020F0502020204030204" pitchFamily="34" charset="0"/>
                <a:ea typeface="Times New Roman" panose="02020603050405020304" pitchFamily="18" charset="0"/>
              </a:rPr>
              <a:t>$US700.00 until June 24, 2022</a:t>
            </a:r>
          </a:p>
          <a:p>
            <a:pPr marL="1143000" lvl="2" indent="-342900">
              <a:spcBef>
                <a:spcPts val="0"/>
              </a:spcBef>
              <a:buSzPts val="1000"/>
              <a:buFont typeface="Symbol" panose="05050102010706020507" pitchFamily="18" charset="2"/>
              <a:buChar char=""/>
              <a:tabLst>
                <a:tab pos="457200" algn="l"/>
              </a:tabLst>
            </a:pPr>
            <a:r>
              <a:rPr lang="en-US" b="1" dirty="0">
                <a:effectLst/>
                <a:latin typeface="Calibri" panose="020F0502020204030204" pitchFamily="34" charset="0"/>
                <a:ea typeface="Times New Roman" panose="02020603050405020304" pitchFamily="18" charset="0"/>
              </a:rPr>
              <a:t>Late/Onsite        </a:t>
            </a:r>
            <a:r>
              <a:rPr lang="en-US" dirty="0">
                <a:effectLst/>
                <a:latin typeface="Calibri" panose="020F0502020204030204" pitchFamily="34" charset="0"/>
                <a:ea typeface="Times New Roman" panose="02020603050405020304" pitchFamily="18" charset="0"/>
              </a:rPr>
              <a:t> $US900.00 after June 24, 2022</a:t>
            </a:r>
          </a:p>
          <a:p>
            <a:pPr lvl="1"/>
            <a:endParaRPr lang="en-US" dirty="0"/>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85000" lnSpcReduction="2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Tuesday May 10,  PM2   3PM ET</a:t>
            </a:r>
          </a:p>
          <a:p>
            <a:r>
              <a:rPr lang="en-US" sz="2800" dirty="0">
                <a:effectLst/>
                <a:latin typeface="Arial" panose="020B0604020202020204" pitchFamily="34" charset="0"/>
                <a:ea typeface="Calibri" panose="020F0502020204030204" pitchFamily="34" charset="0"/>
              </a:rPr>
              <a:t>Accredited Interim Session</a:t>
            </a:r>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2425 469 2326</a:t>
            </a:r>
            <a:r>
              <a:rPr lang="en-US" sz="1800" dirty="0">
                <a:effectLst/>
                <a:latin typeface="Arial" panose="020B0604020202020204" pitchFamily="34" charset="0"/>
                <a:ea typeface="Calibri" panose="020F0502020204030204" pitchFamily="34" charset="0"/>
              </a:rPr>
              <a:t>  Meeting password: cG8q6DDDYN3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4"/>
              </a:rPr>
              <a:t>24254692326@epri.webex.com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000000"/>
                </a:solidFill>
                <a:effectLst/>
                <a:latin typeface="Arial" panose="020B0604020202020204" pitchFamily="34" charset="0"/>
                <a:ea typeface="Calibri" panose="020F0502020204030204" pitchFamily="34" charset="0"/>
              </a:rPr>
              <a:t>If you are a host, </a:t>
            </a:r>
            <a:r>
              <a:rPr lang="en-US" sz="1800" u="none" strike="noStrike" dirty="0">
                <a:solidFill>
                  <a:srgbClr val="005E7D"/>
                </a:solidFill>
                <a:effectLst/>
                <a:latin typeface="Arial" panose="020B0604020202020204" pitchFamily="34" charset="0"/>
                <a:ea typeface="Calibri" panose="020F0502020204030204" pitchFamily="34" charset="0"/>
                <a:hlinkClick r:id="rId5"/>
              </a:rPr>
              <a:t>click here</a:t>
            </a:r>
            <a:r>
              <a:rPr lang="en-US" sz="1800" dirty="0">
                <a:solidFill>
                  <a:srgbClr val="000000"/>
                </a:solidFill>
                <a:effectLst/>
                <a:latin typeface="Arial" panose="020B0604020202020204" pitchFamily="34" charset="0"/>
                <a:ea typeface="Calibri" panose="020F0502020204030204" pitchFamily="34" charset="0"/>
              </a:rPr>
              <a:t> to view host information.</a:t>
            </a:r>
            <a:r>
              <a:rPr lang="en-US" sz="1800" dirty="0">
                <a:effectLst/>
                <a:latin typeface="Arial" panose="020B0604020202020204" pitchFamily="34" charset="0"/>
                <a:ea typeface="Calibri" panose="020F0502020204030204" pitchFamily="34" charset="0"/>
              </a:rPr>
              <a:t> </a:t>
            </a: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469 2326</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6"/>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7"/>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3661</TotalTime>
  <Words>2690</Words>
  <Application>Microsoft Office PowerPoint</Application>
  <PresentationFormat>Widescreen</PresentationFormat>
  <Paragraphs>273</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Symbol</vt:lpstr>
      <vt:lpstr>Times New Roman</vt:lpstr>
      <vt:lpstr>802-24-Theme1</vt:lpstr>
      <vt:lpstr>802.24 Vertical Applications TAG</vt:lpstr>
      <vt:lpstr>802.24 Overview</vt:lpstr>
      <vt:lpstr>Meeting Information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Current status and next Steps</vt:lpstr>
      <vt:lpstr>802.24.2 White Paper</vt:lpstr>
      <vt:lpstr>May IoT White Paper Discussion</vt:lpstr>
      <vt:lpstr>"IEEE 802 Solutions for Vertical Applications"</vt:lpstr>
      <vt:lpstr>Vertical Applications – Industry Standards Outreach</vt:lpstr>
      <vt:lpstr>Future TAG Activity Planning</vt:lpstr>
      <vt:lpstr>Poll</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181</cp:revision>
  <dcterms:created xsi:type="dcterms:W3CDTF">2020-10-13T15:01:18Z</dcterms:created>
  <dcterms:modified xsi:type="dcterms:W3CDTF">2022-05-10T20:20:22Z</dcterms:modified>
</cp:coreProperties>
</file>