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3" r:id="rId19"/>
    <p:sldId id="1884" r:id="rId20"/>
    <p:sldId id="524"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3"/>
            <p14:sldId id="1884"/>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80" autoAdjust="0"/>
    <p:restoredTop sz="94099" autoAdjust="0"/>
  </p:normalViewPr>
  <p:slideViewPr>
    <p:cSldViewPr>
      <p:cViewPr varScale="1">
        <p:scale>
          <a:sx n="139" d="100"/>
          <a:sy n="139" d="100"/>
        </p:scale>
        <p:origin x="156" y="68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22/24-22-0011-01-IoTg-internet-of-things-white-paper.docx" TargetMode="External"/><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5-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1-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cc3f69540277ad0deb9deb424a03e49d"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4724261942701c4175dfddfea614799c"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5f7b204f9d47adea983aead553d0dfb" TargetMode="External"/><Relationship Id="rId4" Type="http://schemas.openxmlformats.org/officeDocument/2006/relationships/hyperlink" Target="https://epri.webex.com/epri/j.php?MTID=m45024a650de4c08f8fb17c7c16aa260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2022 Plenary</a:t>
            </a:r>
          </a:p>
          <a:p>
            <a:r>
              <a:rPr lang="en-US" dirty="0"/>
              <a:t>Bangkok, Thailand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September TAG plenary minutes</a:t>
            </a:r>
          </a:p>
          <a:p>
            <a:pPr lvl="1"/>
            <a:r>
              <a:rPr lang="en-US" dirty="0"/>
              <a:t>802.24-22-0017r0  </a:t>
            </a:r>
          </a:p>
          <a:p>
            <a:endParaRPr lang="en-US" dirty="0"/>
          </a:p>
          <a:p>
            <a:pPr lvl="1"/>
            <a:endParaRPr lang="en-US" dirty="0"/>
          </a:p>
          <a:p>
            <a:r>
              <a:rPr lang="en-US" dirty="0"/>
              <a:t>Action Items from Sept – </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Industrial Internet Consortium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original IoT White paper</a:t>
            </a:r>
          </a:p>
          <a:p>
            <a:pPr lvl="1"/>
            <a:r>
              <a:rPr lang="en-US" dirty="0">
                <a:hlinkClick r:id="rId2"/>
              </a:rPr>
              <a:t>802.24-17-0036r3</a:t>
            </a:r>
            <a:endParaRPr lang="en-US" dirty="0"/>
          </a:p>
          <a:p>
            <a:pPr lvl="1"/>
            <a:r>
              <a:rPr lang="en-US" dirty="0"/>
              <a:t>Single Pair Ethernet and PODL </a:t>
            </a:r>
          </a:p>
          <a:p>
            <a:r>
              <a:rPr lang="en-US" dirty="0"/>
              <a:t>New (2022) </a:t>
            </a:r>
          </a:p>
          <a:p>
            <a:pPr lvl="1"/>
            <a:r>
              <a:rPr lang="en-US" dirty="0"/>
              <a:t>Internet of Things White Paper </a:t>
            </a:r>
            <a:r>
              <a:rPr lang="en-US" dirty="0">
                <a:hlinkClick r:id="rId3"/>
              </a:rPr>
              <a:t>24-22-0011-01-IoTg-internet-of-things-white-paper</a:t>
            </a:r>
            <a:endParaRPr lang="en-US" dirty="0"/>
          </a:p>
          <a:p>
            <a:pPr lvl="1"/>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77500" lnSpcReduction="20000"/>
          </a:bodyPr>
          <a:lstStyle/>
          <a:p>
            <a:r>
              <a:rPr lang="en-US" dirty="0"/>
              <a:t>September Interim – review outline, identify needed content. </a:t>
            </a:r>
          </a:p>
          <a:p>
            <a:pPr lvl="1"/>
            <a:r>
              <a:rPr lang="en-US" dirty="0"/>
              <a:t>Need contributions to Section 6 - verticals</a:t>
            </a:r>
          </a:p>
          <a:p>
            <a:pPr lvl="1"/>
            <a:r>
              <a:rPr lang="en-US" dirty="0"/>
              <a:t>Need a framework to incorporate prior work (which is primarily an overview of IoT standardization activities) </a:t>
            </a:r>
          </a:p>
          <a:p>
            <a:pPr lvl="2"/>
            <a:r>
              <a:rPr lang="en-US" dirty="0"/>
              <a:t>Expand Smart Home concepts into Smart Buildings</a:t>
            </a:r>
          </a:p>
          <a:p>
            <a:pPr lvl="2"/>
            <a:r>
              <a:rPr lang="en-US" dirty="0"/>
              <a:t>Need to add a section on IEEE 802 standards that are used for IoT – incorporate applicable standards in the existing sections rather than is a big list.</a:t>
            </a:r>
          </a:p>
          <a:p>
            <a:pPr lvl="2"/>
            <a:r>
              <a:rPr lang="en-US" dirty="0"/>
              <a:t>Highlight use cases and the standards performance levels needed – rate, range, reliability, frequency of messages, and the related tradeoffs – and use of spectrum. </a:t>
            </a:r>
          </a:p>
          <a:p>
            <a:pPr lvl="1"/>
            <a:endParaRPr lang="en-US" dirty="0"/>
          </a:p>
          <a:p>
            <a:r>
              <a:rPr lang="en-US" dirty="0"/>
              <a:t>Action item remain: Ben and Alan and Allan will coordinate an ad-hoc to refine and expand IoT White Paper. </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r>
              <a:rPr lang="en-US" dirty="0"/>
              <a:t>Action items embedded</a:t>
            </a:r>
          </a:p>
          <a:p>
            <a:pPr lvl="1"/>
            <a:r>
              <a:rPr lang="en-US" dirty="0"/>
              <a:t>Tim reached out to 802.11 for contributions on 11be and 11bd</a:t>
            </a:r>
          </a:p>
          <a:p>
            <a:pPr lvl="1"/>
            <a:r>
              <a:rPr lang="en-US" dirty="0"/>
              <a:t>No response to email – try again when in-person</a:t>
            </a:r>
          </a:p>
          <a:p>
            <a:pPr lvl="1"/>
            <a:r>
              <a:rPr lang="en-US" dirty="0"/>
              <a:t>Section 6 – does it belong there? Should it be integrated or removed?</a:t>
            </a:r>
          </a:p>
          <a:p>
            <a:pPr lvl="1"/>
            <a:r>
              <a:rPr lang="en-US" dirty="0"/>
              <a:t>How can we create a brief conclusion?</a:t>
            </a:r>
          </a:p>
          <a:p>
            <a:pPr lvl="1"/>
            <a:r>
              <a:rPr lang="en-US" dirty="0"/>
              <a:t>Ben, Alan, and Allan will coordinate to close remaining issues</a:t>
            </a:r>
          </a:p>
          <a:p>
            <a:pPr lvl="2"/>
            <a:r>
              <a:rPr lang="en-US" dirty="0"/>
              <a:t>Ask Thomas K for 802.15.6a synopsis w.r.t TSN</a:t>
            </a:r>
          </a:p>
          <a:p>
            <a:endParaRPr lang="en-US" dirty="0"/>
          </a:p>
          <a:p>
            <a:r>
              <a:rPr lang="en-US" dirty="0"/>
              <a:t>Latest Version after Sept 2022 -  </a:t>
            </a:r>
            <a:r>
              <a:rPr lang="en-US" dirty="0">
                <a:hlinkClick r:id="rId2"/>
              </a:rPr>
              <a:t>802.24-19-0003r15</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The 802 Solutions for Verticals could be a reason why 3GPP should care about IEEE 802 </a:t>
            </a:r>
          </a:p>
          <a:p>
            <a:endParaRPr lang="en-US" dirty="0"/>
          </a:p>
          <a:p>
            <a:r>
              <a:rPr lang="en-US" dirty="0"/>
              <a:t>Latest Version: document # </a:t>
            </a:r>
            <a:r>
              <a:rPr lang="en-US" dirty="0">
                <a:hlinkClick r:id="rId2"/>
              </a:rPr>
              <a:t>802.24-22-0012r1</a:t>
            </a:r>
            <a:endParaRPr lang="en-US" dirty="0"/>
          </a:p>
          <a:p>
            <a:endParaRPr lang="en-US" dirty="0"/>
          </a:p>
          <a:p>
            <a:r>
              <a:rPr lang="en-US" dirty="0"/>
              <a:t>Name Change to "IEEE 802 Networks for Vertical Applications"</a:t>
            </a:r>
          </a:p>
          <a:p>
            <a:endParaRPr lang="en-US" dirty="0"/>
          </a:p>
          <a:p>
            <a:r>
              <a:rPr lang="en-US" dirty="0"/>
              <a:t>Next – need agreement on section 7.   Get feedback from other WGs – prepare a request. </a:t>
            </a:r>
          </a:p>
          <a:p>
            <a:pPr lvl="1"/>
            <a:r>
              <a:rPr lang="en-US" dirty="0"/>
              <a:t>Think about common functions (security, provisioning, network discovery, service discovery) what are the functions required across all the 802 technologies at higher layers. </a:t>
            </a:r>
          </a:p>
          <a:p>
            <a:pPr lvl="1"/>
            <a:r>
              <a:rPr lang="en-US" dirty="0"/>
              <a:t>Common solutions 802.1X, 802.1AR. </a:t>
            </a:r>
          </a:p>
          <a:p>
            <a:pPr lvl="1"/>
            <a:r>
              <a:rPr lang="en-US" dirty="0">
                <a:highlight>
                  <a:srgbClr val="FFFF00"/>
                </a:highlight>
              </a:rPr>
              <a:t>Make a request to TSN Group (Janos Farkas) to provide review and/or contribution to this section. </a:t>
            </a:r>
          </a:p>
          <a:p>
            <a:pPr lvl="1"/>
            <a:r>
              <a:rPr lang="en-US" dirty="0">
                <a:highlight>
                  <a:srgbClr val="FFFF00"/>
                </a:highlight>
              </a:rPr>
              <a:t>Does this tie into IEEE 802 “branding”?</a:t>
            </a:r>
          </a:p>
          <a:p>
            <a:pPr lvl="1"/>
            <a:r>
              <a:rPr lang="en-US" dirty="0">
                <a:highlight>
                  <a:srgbClr val="FFFF00"/>
                </a:highlight>
              </a:rPr>
              <a:t>A value in an 802 architecture as an enable for comprehensive cyber-security architecture.</a:t>
            </a:r>
          </a:p>
          <a:p>
            <a:pPr lvl="1"/>
            <a:r>
              <a:rPr lang="en-US" dirty="0">
                <a:highlight>
                  <a:srgbClr val="FFFF00"/>
                </a:highlight>
              </a:rPr>
              <a:t>Review where cyber-security should fit in this white paper.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EV Charging Communication Vertical</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Application involving both 802.11 and 802.3 Single Pair Ethernet </a:t>
            </a:r>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graphicFrame>
        <p:nvGraphicFramePr>
          <p:cNvPr id="6" name="Table 5">
            <a:extLst>
              <a:ext uri="{FF2B5EF4-FFF2-40B4-BE49-F238E27FC236}">
                <a16:creationId xmlns:a16="http://schemas.microsoft.com/office/drawing/2014/main" id="{B2236BEE-223D-4A89-A53B-83FC68867C9E}"/>
              </a:ext>
            </a:extLst>
          </p:cNvPr>
          <p:cNvGraphicFramePr>
            <a:graphicFrameLocks noGrp="1"/>
          </p:cNvGraphicFramePr>
          <p:nvPr>
            <p:extLst>
              <p:ext uri="{D42A27DB-BD31-4B8C-83A1-F6EECF244321}">
                <p14:modId xmlns:p14="http://schemas.microsoft.com/office/powerpoint/2010/main" val="2474902331"/>
              </p:ext>
            </p:extLst>
          </p:nvPr>
        </p:nvGraphicFramePr>
        <p:xfrm>
          <a:off x="838200" y="5289372"/>
          <a:ext cx="11201400" cy="1188720"/>
        </p:xfrm>
        <a:graphic>
          <a:graphicData uri="http://schemas.openxmlformats.org/drawingml/2006/table">
            <a:tbl>
              <a:tblPr/>
              <a:tblGrid>
                <a:gridCol w="1600200">
                  <a:extLst>
                    <a:ext uri="{9D8B030D-6E8A-4147-A177-3AD203B41FA5}">
                      <a16:colId xmlns:a16="http://schemas.microsoft.com/office/drawing/2014/main" val="414343909"/>
                    </a:ext>
                  </a:extLst>
                </a:gridCol>
                <a:gridCol w="1600200">
                  <a:extLst>
                    <a:ext uri="{9D8B030D-6E8A-4147-A177-3AD203B41FA5}">
                      <a16:colId xmlns:a16="http://schemas.microsoft.com/office/drawing/2014/main" val="154705026"/>
                    </a:ext>
                  </a:extLst>
                </a:gridCol>
                <a:gridCol w="1600200">
                  <a:extLst>
                    <a:ext uri="{9D8B030D-6E8A-4147-A177-3AD203B41FA5}">
                      <a16:colId xmlns:a16="http://schemas.microsoft.com/office/drawing/2014/main" val="2518361470"/>
                    </a:ext>
                  </a:extLst>
                </a:gridCol>
                <a:gridCol w="1600200">
                  <a:extLst>
                    <a:ext uri="{9D8B030D-6E8A-4147-A177-3AD203B41FA5}">
                      <a16:colId xmlns:a16="http://schemas.microsoft.com/office/drawing/2014/main" val="1368908092"/>
                    </a:ext>
                  </a:extLst>
                </a:gridCol>
                <a:gridCol w="1600200">
                  <a:extLst>
                    <a:ext uri="{9D8B030D-6E8A-4147-A177-3AD203B41FA5}">
                      <a16:colId xmlns:a16="http://schemas.microsoft.com/office/drawing/2014/main" val="4168892232"/>
                    </a:ext>
                  </a:extLst>
                </a:gridCol>
                <a:gridCol w="1600200">
                  <a:extLst>
                    <a:ext uri="{9D8B030D-6E8A-4147-A177-3AD203B41FA5}">
                      <a16:colId xmlns:a16="http://schemas.microsoft.com/office/drawing/2014/main" val="85721505"/>
                    </a:ext>
                  </a:extLst>
                </a:gridCol>
                <a:gridCol w="1600200">
                  <a:extLst>
                    <a:ext uri="{9D8B030D-6E8A-4147-A177-3AD203B41FA5}">
                      <a16:colId xmlns:a16="http://schemas.microsoft.com/office/drawing/2014/main" val="985213206"/>
                    </a:ext>
                  </a:extLst>
                </a:gridCol>
              </a:tblGrid>
              <a:tr h="0">
                <a:tc>
                  <a:txBody>
                    <a:bodyPr/>
                    <a:lstStyle/>
                    <a:p>
                      <a:r>
                        <a:rPr lang="en-US"/>
                        <a:t>14-Sep-2022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16</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EV Charging Vertical overview</a:t>
                      </a:r>
                    </a:p>
                  </a:txBody>
                  <a:tcPr anchor="ctr">
                    <a:lnL>
                      <a:noFill/>
                    </a:lnL>
                    <a:lnR>
                      <a:noFill/>
                    </a:lnR>
                    <a:lnT>
                      <a:noFill/>
                    </a:lnT>
                    <a:lnB>
                      <a:noFill/>
                    </a:lnB>
                  </a:tcPr>
                </a:tc>
                <a:tc>
                  <a:txBody>
                    <a:bodyPr/>
                    <a:lstStyle/>
                    <a:p>
                      <a:r>
                        <a:rPr lang="en-US" dirty="0"/>
                        <a:t>Craig Rodine (Sandia National Labs)</a:t>
                      </a:r>
                    </a:p>
                  </a:txBody>
                  <a:tcPr anchor="ctr">
                    <a:lnL>
                      <a:noFill/>
                    </a:lnL>
                    <a:lnR>
                      <a:noFill/>
                    </a:lnR>
                    <a:lnT>
                      <a:noFill/>
                    </a:lnT>
                    <a:lnB>
                      <a:noFill/>
                    </a:lnB>
                  </a:tcPr>
                </a:tc>
                <a:extLst>
                  <a:ext uri="{0D108BD9-81ED-4DB2-BD59-A6C34878D82A}">
                    <a16:rowId xmlns:a16="http://schemas.microsoft.com/office/drawing/2014/main" val="3102139605"/>
                  </a:ext>
                </a:extLst>
              </a:tr>
            </a:tbl>
          </a:graphicData>
        </a:graphic>
      </p:graphicFrame>
    </p:spTree>
    <p:extLst>
      <p:ext uri="{BB962C8B-B14F-4D97-AF65-F5344CB8AC3E}">
        <p14:creationId xmlns:p14="http://schemas.microsoft.com/office/powerpoint/2010/main" val="147746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09952-F89A-4DEA-BBDF-342F03C09DC7}"/>
              </a:ext>
            </a:extLst>
          </p:cNvPr>
          <p:cNvSpPr>
            <a:spLocks noGrp="1"/>
          </p:cNvSpPr>
          <p:nvPr>
            <p:ph type="title"/>
          </p:nvPr>
        </p:nvSpPr>
        <p:spPr/>
        <p:txBody>
          <a:bodyPr/>
          <a:lstStyle/>
          <a:p>
            <a:r>
              <a:rPr lang="en-US" dirty="0"/>
              <a:t>September 2022 - Notes on EV Charging Vertical</a:t>
            </a:r>
          </a:p>
        </p:txBody>
      </p:sp>
      <p:sp>
        <p:nvSpPr>
          <p:cNvPr id="3" name="Content Placeholder 2">
            <a:extLst>
              <a:ext uri="{FF2B5EF4-FFF2-40B4-BE49-F238E27FC236}">
                <a16:creationId xmlns:a16="http://schemas.microsoft.com/office/drawing/2014/main" id="{BD754613-6A8C-4540-9322-1CDB7544949A}"/>
              </a:ext>
            </a:extLst>
          </p:cNvPr>
          <p:cNvSpPr>
            <a:spLocks noGrp="1"/>
          </p:cNvSpPr>
          <p:nvPr>
            <p:ph idx="1"/>
          </p:nvPr>
        </p:nvSpPr>
        <p:spPr/>
        <p:txBody>
          <a:bodyPr>
            <a:normAutofit fontScale="55000" lnSpcReduction="20000"/>
          </a:bodyPr>
          <a:lstStyle/>
          <a:p>
            <a:r>
              <a:rPr lang="en-US" dirty="0"/>
              <a:t>Potential for standardization in 802.1, .3, .11 (and maybe 802.15 for UWB location)</a:t>
            </a:r>
          </a:p>
          <a:p>
            <a:r>
              <a:rPr lang="en-US" dirty="0"/>
              <a:t>Opportunities for interconnect and coordination with distribution utilities for demand response and variable pricing.  </a:t>
            </a:r>
          </a:p>
          <a:p>
            <a:r>
              <a:rPr lang="en-US" dirty="0"/>
              <a:t>Additional communication requirements for avoiding exceeding capacity or incurring demand charges.</a:t>
            </a:r>
          </a:p>
          <a:p>
            <a:r>
              <a:rPr lang="en-US" dirty="0"/>
              <a:t>Wireless (inductive) charging pads (up to 20kW) – all wireless comm – precision position over charging pad</a:t>
            </a:r>
          </a:p>
          <a:p>
            <a:r>
              <a:rPr lang="en-US" dirty="0"/>
              <a:t>SPE over charging connecter.  Magnetic coupling, or optical over plastic fiber. But connecter makers prefer copper pins. </a:t>
            </a:r>
          </a:p>
          <a:p>
            <a:r>
              <a:rPr lang="en-US" dirty="0"/>
              <a:t>Next Steps:</a:t>
            </a:r>
          </a:p>
          <a:p>
            <a:pPr lvl="1"/>
            <a:r>
              <a:rPr lang="en-US" dirty="0"/>
              <a:t>802.24 could develop a white paper to describe requirements, with a focus on IEEE 802 working groups as audience</a:t>
            </a:r>
          </a:p>
          <a:p>
            <a:pPr lvl="1"/>
            <a:r>
              <a:rPr lang="en-US" dirty="0"/>
              <a:t>Plan joint sessions with 802.3 SPE and/or 802.1 TSN at November Plenary</a:t>
            </a:r>
          </a:p>
          <a:p>
            <a:pPr lvl="1"/>
            <a:r>
              <a:rPr lang="en-US" dirty="0"/>
              <a:t>Identify needs for further standard development in IEEE 802</a:t>
            </a:r>
          </a:p>
          <a:p>
            <a:pPr lvl="1"/>
            <a:r>
              <a:rPr lang="en-US" dirty="0"/>
              <a:t>Make sure 802.11 is aware, invite liaison from 802.11 (Jim Lansford?) to bring input to 802.24 in November</a:t>
            </a:r>
          </a:p>
          <a:p>
            <a:pPr lvl="1"/>
            <a:endParaRPr lang="en-US" dirty="0"/>
          </a:p>
        </p:txBody>
      </p:sp>
      <p:sp>
        <p:nvSpPr>
          <p:cNvPr id="4" name="Footer Placeholder 3">
            <a:extLst>
              <a:ext uri="{FF2B5EF4-FFF2-40B4-BE49-F238E27FC236}">
                <a16:creationId xmlns:a16="http://schemas.microsoft.com/office/drawing/2014/main" id="{29A98924-C4DB-4EFF-9EA9-7E755074235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4D68E8-6B38-45AB-AFE2-24B54A4600D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1472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  EV Charging follow up</a:t>
            </a:r>
          </a:p>
          <a:p>
            <a:endParaRPr lang="en-US" dirty="0"/>
          </a:p>
          <a:p>
            <a:r>
              <a:rPr lang="en-US" dirty="0"/>
              <a:t>Any New Business?</a:t>
            </a:r>
          </a:p>
          <a:p>
            <a:pPr lvl="1"/>
            <a:endParaRPr lang="en-US" dirty="0"/>
          </a:p>
          <a:p>
            <a:r>
              <a:rPr lang="en-US" dirty="0"/>
              <a:t>Next Meeting</a:t>
            </a:r>
          </a:p>
          <a:p>
            <a:pPr marL="742950" lvl="2">
              <a:spcBef>
                <a:spcPts val="0"/>
              </a:spcBef>
              <a:spcAft>
                <a:spcPts val="1200"/>
              </a:spcAft>
            </a:pPr>
            <a:endParaRPr lang="en-US" sz="2000" dirty="0">
              <a:effectLst/>
              <a:latin typeface="Calibri" panose="020F0502020204030204" pitchFamily="34" charset="0"/>
              <a:ea typeface="Times New Roman" panose="02020603050405020304" pitchFamily="18" charset="0"/>
            </a:endParaRP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effectLst/>
                <a:latin typeface="Arial" panose="020B0604020202020204" pitchFamily="34" charset="0"/>
                <a:ea typeface="Calibri" panose="020F0502020204030204" pitchFamily="34" charset="0"/>
              </a:rPr>
              <a:t>This session is a Plenary.  </a:t>
            </a:r>
            <a:r>
              <a:rPr lang="en-US" sz="2400" dirty="0">
                <a:effectLst/>
                <a:latin typeface="Arial" panose="020B0604020202020204" pitchFamily="34" charset="0"/>
                <a:ea typeface="Calibri" panose="020F0502020204030204" pitchFamily="34" charset="0"/>
                <a:hlinkClick r:id="rId2"/>
              </a:rPr>
              <a:t>Registration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Nov 15,  PM2   4PM Bangkok </a:t>
            </a:r>
          </a:p>
          <a:p>
            <a:pPr lvl="1"/>
            <a:r>
              <a:rPr lang="en-US" sz="2000" dirty="0">
                <a:effectLst/>
                <a:latin typeface="Arial" panose="020B0604020202020204" pitchFamily="34" charset="0"/>
                <a:ea typeface="Calibri" panose="020F0502020204030204" pitchFamily="34" charset="0"/>
              </a:rPr>
              <a:t>Wednesday Nov 16,  PM2  4PM Bangkok </a:t>
            </a:r>
          </a:p>
          <a:p>
            <a:pPr lvl="1"/>
            <a:r>
              <a:rPr lang="en-US" sz="2000" dirty="0">
                <a:latin typeface="Arial" panose="020B0604020202020204" pitchFamily="34" charset="0"/>
                <a:ea typeface="Calibri" panose="020F0502020204030204" pitchFamily="34" charset="0"/>
              </a:rPr>
              <a:t>Thursday Nov 16,  Meet with 802.1 TSN on EV Charging  (using 802.1 WebEx if remote)</a:t>
            </a:r>
            <a:endParaRPr lang="en-US" sz="2000" dirty="0">
              <a:effectLst/>
              <a:latin typeface="Arial" panose="020B0604020202020204" pitchFamily="34" charset="0"/>
              <a:ea typeface="Calibri" panose="020F0502020204030204" pitchFamily="34" charset="0"/>
            </a:endParaRP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4092476"/>
            <a:ext cx="5715000" cy="2308324"/>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(Tuesday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2425 590 6112</a:t>
            </a:r>
            <a:r>
              <a:rPr lang="en-US" sz="1800" dirty="0">
                <a:effectLst/>
                <a:latin typeface="Arial" panose="020B0604020202020204" pitchFamily="34" charset="0"/>
                <a:ea typeface="Calibri" panose="020F0502020204030204" pitchFamily="34" charset="0"/>
              </a:rPr>
              <a:t>  Meeting password: aVk35iyWeu2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590 6112</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4092475"/>
            <a:ext cx="5892800" cy="2308324"/>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(Wednesday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2427 599 7379</a:t>
            </a:r>
            <a:r>
              <a:rPr lang="en-US" sz="1800" dirty="0">
                <a:effectLst/>
                <a:latin typeface="Arial" panose="020B0604020202020204" pitchFamily="34" charset="0"/>
                <a:ea typeface="Calibri" panose="020F0502020204030204" pitchFamily="34" charset="0"/>
              </a:rPr>
              <a:t>  Meeting password: UThVfjpN587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2427 599 7379</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Vertical market - EV Charging Infrastructure communications</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9170</TotalTime>
  <Words>2572</Words>
  <Application>Microsoft Office PowerPoint</Application>
  <PresentationFormat>Widescreen</PresentationFormat>
  <Paragraphs>264</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802-24-Theme1</vt:lpstr>
      <vt:lpstr>802.24 Vertical Applications TAG</vt:lpstr>
      <vt:lpstr>802.24 Overview</vt:lpstr>
      <vt:lpstr>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EV Charging Communication Vertical</vt:lpstr>
      <vt:lpstr>September 2022 - Notes on EV Charging Vertical</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231</cp:revision>
  <dcterms:created xsi:type="dcterms:W3CDTF">2020-10-13T15:01:18Z</dcterms:created>
  <dcterms:modified xsi:type="dcterms:W3CDTF">2022-11-02T19:58:52Z</dcterms:modified>
</cp:coreProperties>
</file>