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8"/>
  </p:notesMasterIdLst>
  <p:handoutMasterIdLst>
    <p:handoutMasterId r:id="rId9"/>
  </p:handoutMasterIdLst>
  <p:sldIdLst>
    <p:sldId id="258" r:id="rId2"/>
    <p:sldId id="2013" r:id="rId3"/>
    <p:sldId id="2018" r:id="rId4"/>
    <p:sldId id="2014" r:id="rId5"/>
    <p:sldId id="2019" r:id="rId6"/>
    <p:sldId id="523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C62493-49E5-4F60-86E9-F555B970C0E0}">
          <p14:sldIdLst>
            <p14:sldId id="258"/>
            <p14:sldId id="2013"/>
            <p14:sldId id="2018"/>
            <p14:sldId id="2014"/>
            <p14:sldId id="2019"/>
            <p14:sldId id="52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80" autoAdjust="0"/>
    <p:restoredTop sz="94099" autoAdjust="0"/>
  </p:normalViewPr>
  <p:slideViewPr>
    <p:cSldViewPr>
      <p:cViewPr varScale="1">
        <p:scale>
          <a:sx n="139" d="100"/>
          <a:sy n="139" d="100"/>
        </p:scale>
        <p:origin x="156" y="6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"/>
    </p:cViewPr>
  </p:sorterViewPr>
  <p:notesViewPr>
    <p:cSldViewPr>
      <p:cViewPr varScale="1">
        <p:scale>
          <a:sx n="114" d="100"/>
          <a:sy n="114" d="100"/>
        </p:scale>
        <p:origin x="2899" y="10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230981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27368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F362D4-5DD5-1441-A093-8EF5773AF7C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7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range of applications that the TAG is addressing:</a:t>
            </a:r>
          </a:p>
          <a:p>
            <a:endParaRPr lang="en-US" dirty="0"/>
          </a:p>
          <a:p>
            <a:r>
              <a:rPr lang="en-US" dirty="0"/>
              <a:t>How does the tag work?  </a:t>
            </a:r>
          </a:p>
          <a:p>
            <a:endParaRPr lang="en-US" dirty="0"/>
          </a:p>
          <a:p>
            <a:r>
              <a:rPr lang="en-US" dirty="0"/>
              <a:t>Reaching out to WGs and bring in experts.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F362D4-5DD5-1441-A093-8EF5773AF7C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38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F362D4-5DD5-1441-A093-8EF5773AF7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91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F362D4-5DD5-1441-A093-8EF5773AF7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53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with Highligh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82563"/>
            <a:ext cx="11430000" cy="73152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005840"/>
            <a:ext cx="11430000" cy="484632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4FAA409-EC2B-4245-BB55-6C0CC85D75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5125" y="5943600"/>
            <a:ext cx="11430000" cy="548640"/>
          </a:xfrm>
          <a:solidFill>
            <a:srgbClr val="0040C0"/>
          </a:solidFill>
        </p:spPr>
        <p:txBody>
          <a:bodyPr anchor="ctr">
            <a:normAutofit/>
          </a:bodyPr>
          <a:lstStyle>
            <a:lvl1pPr marL="0" indent="0" algn="ctr">
              <a:spcAft>
                <a:spcPts val="0"/>
              </a:spcAft>
              <a:buNone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0A752-810B-41D8-897A-88A8DD369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224FC-E68F-4CDB-A9CD-64E76CFE2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17198" y="6475413"/>
            <a:ext cx="859211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265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802.24-22-0019r0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November 2022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pri.webex.com/epri/j.php?MTID=m5ca7d23a458e8c55b53a40fe547c914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Overview Presentation</a:t>
            </a:r>
          </a:p>
          <a:p>
            <a:endParaRPr lang="en-US" dirty="0"/>
          </a:p>
          <a:p>
            <a:r>
              <a:rPr lang="en-US" dirty="0"/>
              <a:t>November 2022 Plenary Tutorials</a:t>
            </a:r>
          </a:p>
          <a:p>
            <a:endParaRPr lang="en-US" dirty="0"/>
          </a:p>
          <a:p>
            <a:r>
              <a:rPr lang="en-US" dirty="0"/>
              <a:t>Bangkok, Thailand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rrow: Pentagon 14">
            <a:extLst>
              <a:ext uri="{FF2B5EF4-FFF2-40B4-BE49-F238E27FC236}">
                <a16:creationId xmlns:a16="http://schemas.microsoft.com/office/drawing/2014/main" id="{3D14ED27-40BF-4004-8E72-70DB5307DA00}"/>
              </a:ext>
            </a:extLst>
          </p:cNvPr>
          <p:cNvSpPr/>
          <p:nvPr/>
        </p:nvSpPr>
        <p:spPr>
          <a:xfrm>
            <a:off x="3367315" y="976004"/>
            <a:ext cx="8586005" cy="646176"/>
          </a:xfrm>
          <a:prstGeom prst="homePlate">
            <a:avLst/>
          </a:prstGeom>
          <a:solidFill>
            <a:srgbClr val="0172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dirty="0"/>
              <a:t>Vertical Applications TAG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6EB359-380D-4A40-9869-12990BD66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728321"/>
            <a:ext cx="11430000" cy="1549983"/>
          </a:xfrm>
        </p:spPr>
        <p:txBody>
          <a:bodyPr>
            <a:normAutofit fontScale="55000" lnSpcReduction="20000"/>
          </a:bodyPr>
          <a:lstStyle/>
          <a:p>
            <a:r>
              <a:rPr lang="en-US" i="1" dirty="0"/>
              <a:t>“A vertical market is a market in which vendors offer goods and services specific to an industry, trade, profession, or other group of customers with specialized needs. </a:t>
            </a:r>
          </a:p>
          <a:p>
            <a:r>
              <a:rPr lang="en-US" i="1" dirty="0"/>
              <a:t>A horizontal market is a market in which a product or service meets a need of a wide range of buyers across different sectors of an economy”</a:t>
            </a:r>
            <a:r>
              <a:rPr lang="en-US" dirty="0"/>
              <a:t>. ---Wikipedia</a:t>
            </a:r>
          </a:p>
          <a:p>
            <a:r>
              <a:rPr lang="en-US" dirty="0"/>
              <a:t>Related to IEEE 802 Local and Metropolitan Area networking standards – Connectivity for Verticals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831FBF4-634F-4FE4-A002-F7C430C02E67}"/>
              </a:ext>
            </a:extLst>
          </p:cNvPr>
          <p:cNvSpPr/>
          <p:nvPr/>
        </p:nvSpPr>
        <p:spPr bwMode="auto">
          <a:xfrm>
            <a:off x="70961" y="3759461"/>
            <a:ext cx="7871095" cy="2759968"/>
          </a:xfrm>
          <a:prstGeom prst="ellipse">
            <a:avLst/>
          </a:prstGeom>
          <a:noFill/>
          <a:ln w="38100" cap="flat" cmpd="sng" algn="ctr">
            <a:solidFill>
              <a:srgbClr val="23959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/>
            <a:endParaRPr lang="en-US" sz="18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9BE2185-3D90-49AD-BBD5-CED23717FE58}"/>
              </a:ext>
            </a:extLst>
          </p:cNvPr>
          <p:cNvSpPr/>
          <p:nvPr/>
        </p:nvSpPr>
        <p:spPr bwMode="auto">
          <a:xfrm>
            <a:off x="4047344" y="3759460"/>
            <a:ext cx="8073697" cy="2639200"/>
          </a:xfrm>
          <a:prstGeom prst="ellipse">
            <a:avLst/>
          </a:prstGeom>
          <a:noFill/>
          <a:ln w="38100" cap="flat" cmpd="sng" algn="ctr">
            <a:solidFill>
              <a:srgbClr val="23959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/>
            <a:endParaRPr lang="en-US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DAC7A5-7365-41B2-9DD0-A4F926E6EB3A}"/>
              </a:ext>
            </a:extLst>
          </p:cNvPr>
          <p:cNvSpPr txBox="1"/>
          <p:nvPr/>
        </p:nvSpPr>
        <p:spPr>
          <a:xfrm>
            <a:off x="1042219" y="4592334"/>
            <a:ext cx="2856872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Home networks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Enterprise networks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Internet Service Providers</a:t>
            </a: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466F20-A6EB-4688-A5C1-05705223DC67}"/>
              </a:ext>
            </a:extLst>
          </p:cNvPr>
          <p:cNvSpPr txBox="1"/>
          <p:nvPr/>
        </p:nvSpPr>
        <p:spPr>
          <a:xfrm>
            <a:off x="7942056" y="4114800"/>
            <a:ext cx="3253006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SCADA (water, gas, electric)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Factory Automation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Smart Metering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Electric Vehicle Charging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Rail – positive train control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Distributed Energy Resources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0A2F77-710F-433E-9820-478ADBB166BF}"/>
              </a:ext>
            </a:extLst>
          </p:cNvPr>
          <p:cNvSpPr txBox="1"/>
          <p:nvPr/>
        </p:nvSpPr>
        <p:spPr>
          <a:xfrm>
            <a:off x="4646921" y="4599482"/>
            <a:ext cx="3108800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Smart City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Private Field Area Networks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Private Fiber Networks</a:t>
            </a: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8FB25C84-2284-4978-AD16-4CD87B11AAD5}"/>
              </a:ext>
            </a:extLst>
          </p:cNvPr>
          <p:cNvSpPr txBox="1">
            <a:spLocks/>
          </p:cNvSpPr>
          <p:nvPr/>
        </p:nvSpPr>
        <p:spPr>
          <a:xfrm>
            <a:off x="365760" y="3164021"/>
            <a:ext cx="11430000" cy="548640"/>
          </a:xfrm>
          <a:prstGeom prst="rect">
            <a:avLst/>
          </a:prstGeom>
          <a:solidFill>
            <a:srgbClr val="017277"/>
          </a:solidFill>
        </p:spPr>
        <p:txBody>
          <a:bodyPr/>
          <a:lstStyle>
            <a:lvl1pPr marL="231775" indent="-231775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738" indent="-2794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SzPct val="8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855663" indent="-223838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3pPr>
            <a:lvl4pPr marL="1262063" indent="-288925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SzPct val="80000"/>
              <a:buChar char="–"/>
              <a:defRPr sz="2800">
                <a:solidFill>
                  <a:schemeClr val="tx1"/>
                </a:solidFill>
                <a:latin typeface="+mn-lt"/>
              </a:defRPr>
            </a:lvl4pPr>
            <a:lvl5pPr marL="1538288" indent="-225425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5pPr>
            <a:lvl6pPr marL="1944688" indent="-174625" algn="l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har char="•"/>
              <a:defRPr sz="2400">
                <a:solidFill>
                  <a:srgbClr val="000000"/>
                </a:solidFill>
                <a:latin typeface="+mn-lt"/>
              </a:defRPr>
            </a:lvl6pPr>
            <a:lvl7pPr marL="2401888" indent="-174625" algn="l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har char="•"/>
              <a:defRPr sz="2400">
                <a:solidFill>
                  <a:srgbClr val="000000"/>
                </a:solidFill>
                <a:latin typeface="+mn-lt"/>
              </a:defRPr>
            </a:lvl7pPr>
            <a:lvl8pPr marL="2859088" indent="-174625" algn="l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har char="•"/>
              <a:defRPr sz="2400">
                <a:solidFill>
                  <a:srgbClr val="000000"/>
                </a:solidFill>
                <a:latin typeface="+mn-lt"/>
              </a:defRPr>
            </a:lvl8pPr>
            <a:lvl9pPr marL="3316288" indent="-174625" algn="l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har char="•"/>
              <a:defRPr sz="24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kern="0" dirty="0">
                <a:solidFill>
                  <a:schemeClr val="bg1"/>
                </a:solidFill>
              </a:rPr>
              <a:t>Horizontal                             					Vertical</a:t>
            </a:r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9E68983E-0C8B-4E7D-B604-89A22F7676BC}"/>
              </a:ext>
            </a:extLst>
          </p:cNvPr>
          <p:cNvSpPr/>
          <p:nvPr/>
        </p:nvSpPr>
        <p:spPr>
          <a:xfrm>
            <a:off x="463186" y="966331"/>
            <a:ext cx="2904129" cy="646176"/>
          </a:xfrm>
          <a:prstGeom prst="homePlate">
            <a:avLst>
              <a:gd name="adj" fmla="val 55320"/>
            </a:avLst>
          </a:prstGeom>
          <a:solidFill>
            <a:srgbClr val="0172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/>
              <a:t>Smart Grid TAG</a:t>
            </a:r>
          </a:p>
        </p:txBody>
      </p:sp>
      <p:sp>
        <p:nvSpPr>
          <p:cNvPr id="13" name="Arrow: Pentagon 12">
            <a:extLst>
              <a:ext uri="{FF2B5EF4-FFF2-40B4-BE49-F238E27FC236}">
                <a16:creationId xmlns:a16="http://schemas.microsoft.com/office/drawing/2014/main" id="{023AD07A-1D02-404B-8B5C-BD1501831683}"/>
              </a:ext>
            </a:extLst>
          </p:cNvPr>
          <p:cNvSpPr/>
          <p:nvPr/>
        </p:nvSpPr>
        <p:spPr>
          <a:xfrm>
            <a:off x="3367316" y="976005"/>
            <a:ext cx="4289776" cy="334591"/>
          </a:xfrm>
          <a:prstGeom prst="homePlate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/>
              <a:t>TG24.1 Smart Grid Task Group</a:t>
            </a:r>
          </a:p>
        </p:txBody>
      </p:sp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B2B393A1-C8FC-4576-934F-26874413020D}"/>
              </a:ext>
            </a:extLst>
          </p:cNvPr>
          <p:cNvSpPr/>
          <p:nvPr/>
        </p:nvSpPr>
        <p:spPr>
          <a:xfrm>
            <a:off x="3367317" y="1289420"/>
            <a:ext cx="4289775" cy="323088"/>
          </a:xfrm>
          <a:prstGeom prst="homePlate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/>
              <a:t>TG24.2 IoT Task Group</a:t>
            </a:r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878FF4AC-CDD5-4D28-B20C-064CAD526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60DF6CD2-2755-4A6D-9B6E-A48827C36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17198" y="6475413"/>
            <a:ext cx="859211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0801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loud 18">
            <a:extLst>
              <a:ext uri="{FF2B5EF4-FFF2-40B4-BE49-F238E27FC236}">
                <a16:creationId xmlns:a16="http://schemas.microsoft.com/office/drawing/2014/main" id="{BB2ED3EA-4F04-4F7F-9EEB-471011EF1741}"/>
              </a:ext>
            </a:extLst>
          </p:cNvPr>
          <p:cNvSpPr/>
          <p:nvPr/>
        </p:nvSpPr>
        <p:spPr bwMode="auto">
          <a:xfrm>
            <a:off x="1423219" y="1490657"/>
            <a:ext cx="4859595" cy="1533675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n-US" sz="1350" dirty="0">
                <a:latin typeface="+mn-lt"/>
              </a:rPr>
              <a:t>In Plant IT/OT networks</a:t>
            </a:r>
            <a:br>
              <a:rPr lang="en-US" sz="1350" dirty="0">
                <a:latin typeface="+mn-lt"/>
              </a:rPr>
            </a:br>
            <a:r>
              <a:rPr lang="en-US" sz="1350" dirty="0">
                <a:latin typeface="+mn-lt"/>
              </a:rPr>
              <a:t>Industrial Automation</a:t>
            </a:r>
          </a:p>
          <a:p>
            <a:pPr eaLnBrk="1" hangingPunct="1"/>
            <a:r>
              <a:rPr lang="en-US" sz="1350" dirty="0">
                <a:latin typeface="+mn-lt"/>
              </a:rPr>
              <a:t>In-vehicle networks</a:t>
            </a:r>
          </a:p>
        </p:txBody>
      </p:sp>
      <p:sp>
        <p:nvSpPr>
          <p:cNvPr id="21" name="Cloud 20">
            <a:extLst>
              <a:ext uri="{FF2B5EF4-FFF2-40B4-BE49-F238E27FC236}">
                <a16:creationId xmlns:a16="http://schemas.microsoft.com/office/drawing/2014/main" id="{3A2351E0-FC11-40F6-8B1A-EF7E4A97D302}"/>
              </a:ext>
            </a:extLst>
          </p:cNvPr>
          <p:cNvSpPr/>
          <p:nvPr/>
        </p:nvSpPr>
        <p:spPr bwMode="auto">
          <a:xfrm>
            <a:off x="6172200" y="1510961"/>
            <a:ext cx="5622925" cy="1743915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n-US" sz="1350" dirty="0">
                <a:latin typeface="+mn-lt"/>
              </a:rPr>
              <a:t>Private Wide Area Networks</a:t>
            </a:r>
            <a:br>
              <a:rPr lang="en-US" sz="1350" dirty="0">
                <a:latin typeface="+mn-lt"/>
              </a:rPr>
            </a:br>
            <a:r>
              <a:rPr lang="en-US" sz="1350" dirty="0">
                <a:latin typeface="+mn-lt"/>
              </a:rPr>
              <a:t> SCADA, Sensors, Control, Monitoring, Voice, Workforce data, drone video</a:t>
            </a:r>
          </a:p>
        </p:txBody>
      </p:sp>
      <p:sp>
        <p:nvSpPr>
          <p:cNvPr id="22" name="Cloud 21">
            <a:extLst>
              <a:ext uri="{FF2B5EF4-FFF2-40B4-BE49-F238E27FC236}">
                <a16:creationId xmlns:a16="http://schemas.microsoft.com/office/drawing/2014/main" id="{29731805-E88F-477A-A844-895FF420056A}"/>
              </a:ext>
            </a:extLst>
          </p:cNvPr>
          <p:cNvSpPr/>
          <p:nvPr/>
        </p:nvSpPr>
        <p:spPr bwMode="auto">
          <a:xfrm>
            <a:off x="6096001" y="3560437"/>
            <a:ext cx="5297128" cy="1743915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n-US" sz="1350" dirty="0">
                <a:latin typeface="+mn-lt"/>
              </a:rPr>
              <a:t>Transportation, energy production,</a:t>
            </a:r>
          </a:p>
          <a:p>
            <a:pPr eaLnBrk="1" hangingPunct="1"/>
            <a:r>
              <a:rPr lang="en-US" sz="1350" dirty="0">
                <a:latin typeface="+mn-lt"/>
              </a:rPr>
              <a:t>drone control</a:t>
            </a:r>
          </a:p>
          <a:p>
            <a:pPr eaLnBrk="1" hangingPunct="1"/>
            <a:r>
              <a:rPr lang="en-US" sz="1350" dirty="0">
                <a:latin typeface="+mn-lt"/>
              </a:rPr>
              <a:t>IoT Sensors</a:t>
            </a:r>
          </a:p>
          <a:p>
            <a:pPr eaLnBrk="1" hangingPunct="1"/>
            <a:r>
              <a:rPr lang="en-US" sz="1350" dirty="0">
                <a:latin typeface="+mn-lt"/>
              </a:rPr>
              <a:t>Smart City</a:t>
            </a:r>
          </a:p>
        </p:txBody>
      </p:sp>
      <p:sp>
        <p:nvSpPr>
          <p:cNvPr id="23" name="Cloud 22">
            <a:extLst>
              <a:ext uri="{FF2B5EF4-FFF2-40B4-BE49-F238E27FC236}">
                <a16:creationId xmlns:a16="http://schemas.microsoft.com/office/drawing/2014/main" id="{1208C0A6-CF0F-4A38-B288-FDB814DFD032}"/>
              </a:ext>
            </a:extLst>
          </p:cNvPr>
          <p:cNvSpPr/>
          <p:nvPr/>
        </p:nvSpPr>
        <p:spPr bwMode="auto">
          <a:xfrm>
            <a:off x="1083341" y="3609711"/>
            <a:ext cx="5199472" cy="1797784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n-US" sz="1350" dirty="0">
                <a:latin typeface="+mn-lt"/>
              </a:rPr>
              <a:t>In Plant IoT, Sensors</a:t>
            </a:r>
          </a:p>
          <a:p>
            <a:pPr eaLnBrk="1" hangingPunct="1"/>
            <a:r>
              <a:rPr lang="en-US" sz="1350" dirty="0">
                <a:latin typeface="+mn-lt"/>
              </a:rPr>
              <a:t>Environmental Controls, Energy conservation</a:t>
            </a:r>
          </a:p>
        </p:txBody>
      </p:sp>
      <p:sp>
        <p:nvSpPr>
          <p:cNvPr id="20" name="Cloud 19">
            <a:extLst>
              <a:ext uri="{FF2B5EF4-FFF2-40B4-BE49-F238E27FC236}">
                <a16:creationId xmlns:a16="http://schemas.microsoft.com/office/drawing/2014/main" id="{5C597681-388E-4929-A10F-B52BF359FBB2}"/>
              </a:ext>
            </a:extLst>
          </p:cNvPr>
          <p:cNvSpPr/>
          <p:nvPr/>
        </p:nvSpPr>
        <p:spPr bwMode="auto">
          <a:xfrm>
            <a:off x="2493220" y="1188403"/>
            <a:ext cx="9383149" cy="404791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n-US" sz="1350" dirty="0">
                <a:latin typeface="+mn-lt"/>
              </a:rPr>
              <a:t>            AR/VR/XR,                                      telepresence, remote operation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EA8E0F-15C6-4AC8-B3F1-7275AD090DF9}"/>
              </a:ext>
            </a:extLst>
          </p:cNvPr>
          <p:cNvSpPr txBox="1"/>
          <p:nvPr/>
        </p:nvSpPr>
        <p:spPr>
          <a:xfrm>
            <a:off x="582561" y="3197133"/>
            <a:ext cx="1236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Body Area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E7675D-A2A8-4570-9EF0-713E4CB15E0B}"/>
              </a:ext>
            </a:extLst>
          </p:cNvPr>
          <p:cNvSpPr txBox="1"/>
          <p:nvPr/>
        </p:nvSpPr>
        <p:spPr>
          <a:xfrm>
            <a:off x="2306721" y="3197133"/>
            <a:ext cx="1300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Home Area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D18791-EB25-4F36-B678-7FC2FF5965F3}"/>
              </a:ext>
            </a:extLst>
          </p:cNvPr>
          <p:cNvSpPr txBox="1"/>
          <p:nvPr/>
        </p:nvSpPr>
        <p:spPr>
          <a:xfrm>
            <a:off x="6953864" y="3197133"/>
            <a:ext cx="2069862" cy="369332"/>
          </a:xfrm>
          <a:prstGeom prst="rect">
            <a:avLst/>
          </a:prstGeom>
          <a:solidFill>
            <a:schemeClr val="bg1">
              <a:alpha val="86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Neighborhood Area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C7BBBB-D22D-40CE-9B7E-E3EC423291DA}"/>
              </a:ext>
            </a:extLst>
          </p:cNvPr>
          <p:cNvSpPr txBox="1"/>
          <p:nvPr/>
        </p:nvSpPr>
        <p:spPr>
          <a:xfrm>
            <a:off x="9754905" y="3197133"/>
            <a:ext cx="1227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Wide Area </a:t>
            </a:r>
          </a:p>
        </p:txBody>
      </p:sp>
      <p:sp>
        <p:nvSpPr>
          <p:cNvPr id="10" name="Arrow: Up-Down 9">
            <a:extLst>
              <a:ext uri="{FF2B5EF4-FFF2-40B4-BE49-F238E27FC236}">
                <a16:creationId xmlns:a16="http://schemas.microsoft.com/office/drawing/2014/main" id="{8998EC89-5270-4482-AC09-704292C5313F}"/>
              </a:ext>
            </a:extLst>
          </p:cNvPr>
          <p:cNvSpPr/>
          <p:nvPr/>
        </p:nvSpPr>
        <p:spPr bwMode="auto">
          <a:xfrm>
            <a:off x="5630732" y="1005840"/>
            <a:ext cx="1068051" cy="4846320"/>
          </a:xfrm>
          <a:prstGeom prst="upDownArrow">
            <a:avLst>
              <a:gd name="adj1" fmla="val 53477"/>
              <a:gd name="adj2" fmla="val 23345"/>
            </a:avLst>
          </a:prstGeom>
          <a:solidFill>
            <a:schemeClr val="bg1">
              <a:alpha val="8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/>
            <a:endParaRPr lang="en-US" sz="1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CA19B2-C1EF-4BB1-87EC-43B12170AE8D}"/>
              </a:ext>
            </a:extLst>
          </p:cNvPr>
          <p:cNvSpPr txBox="1"/>
          <p:nvPr/>
        </p:nvSpPr>
        <p:spPr>
          <a:xfrm>
            <a:off x="5811298" y="1490657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Gbps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E6F171-9264-4870-B347-CF5206E3FA10}"/>
              </a:ext>
            </a:extLst>
          </p:cNvPr>
          <p:cNvSpPr txBox="1"/>
          <p:nvPr/>
        </p:nvSpPr>
        <p:spPr>
          <a:xfrm>
            <a:off x="5760002" y="2512033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Mbps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A7002D-94E0-4E99-92B4-A2F2C1240E32}"/>
              </a:ext>
            </a:extLst>
          </p:cNvPr>
          <p:cNvSpPr txBox="1"/>
          <p:nvPr/>
        </p:nvSpPr>
        <p:spPr>
          <a:xfrm>
            <a:off x="5812466" y="3934869"/>
            <a:ext cx="637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Kbps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EADE0F6-98D2-492E-8943-CD5219D1B124}"/>
              </a:ext>
            </a:extLst>
          </p:cNvPr>
          <p:cNvSpPr txBox="1"/>
          <p:nvPr/>
        </p:nvSpPr>
        <p:spPr>
          <a:xfrm>
            <a:off x="5901177" y="4998009"/>
            <a:ext cx="516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bps</a:t>
            </a:r>
          </a:p>
        </p:txBody>
      </p:sp>
      <p:sp>
        <p:nvSpPr>
          <p:cNvPr id="5" name="Arrow: Left-Right 4">
            <a:extLst>
              <a:ext uri="{FF2B5EF4-FFF2-40B4-BE49-F238E27FC236}">
                <a16:creationId xmlns:a16="http://schemas.microsoft.com/office/drawing/2014/main" id="{DC4FEDE5-1E54-4559-B15A-97536318512A}"/>
              </a:ext>
            </a:extLst>
          </p:cNvPr>
          <p:cNvSpPr/>
          <p:nvPr/>
        </p:nvSpPr>
        <p:spPr bwMode="auto">
          <a:xfrm>
            <a:off x="184357" y="3111911"/>
            <a:ext cx="11791335" cy="548640"/>
          </a:xfrm>
          <a:prstGeom prst="left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/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51FBE71-8615-41B4-B0B9-DAE9FC911DBB}"/>
              </a:ext>
            </a:extLst>
          </p:cNvPr>
          <p:cNvSpPr txBox="1"/>
          <p:nvPr/>
        </p:nvSpPr>
        <p:spPr>
          <a:xfrm>
            <a:off x="4518766" y="3203640"/>
            <a:ext cx="1484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Building Area 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FE19673-FC4A-468B-A295-0860ABEF47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Vertical Application Spaces – Network Requirements</a:t>
            </a:r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9DB5C1BC-3130-4A9D-BA5C-721AC9550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28" name="Slide Number Placeholder 5">
            <a:extLst>
              <a:ext uri="{FF2B5EF4-FFF2-40B4-BE49-F238E27FC236}">
                <a16:creationId xmlns:a16="http://schemas.microsoft.com/office/drawing/2014/main" id="{8B95B28F-E756-4550-A81A-57E419C8B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17198" y="6475413"/>
            <a:ext cx="859211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5360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w: Left-Right 4">
            <a:extLst>
              <a:ext uri="{FF2B5EF4-FFF2-40B4-BE49-F238E27FC236}">
                <a16:creationId xmlns:a16="http://schemas.microsoft.com/office/drawing/2014/main" id="{DC4FEDE5-1E54-4559-B15A-97536318512A}"/>
              </a:ext>
            </a:extLst>
          </p:cNvPr>
          <p:cNvSpPr/>
          <p:nvPr/>
        </p:nvSpPr>
        <p:spPr bwMode="auto">
          <a:xfrm>
            <a:off x="184357" y="3111911"/>
            <a:ext cx="11791335" cy="548640"/>
          </a:xfrm>
          <a:prstGeom prst="left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/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Rounded Rectangle 40">
            <a:extLst>
              <a:ext uri="{FF2B5EF4-FFF2-40B4-BE49-F238E27FC236}">
                <a16:creationId xmlns:a16="http://schemas.microsoft.com/office/drawing/2014/main" id="{8FC5DBC0-1168-4860-88F1-30F2AB995DA9}"/>
              </a:ext>
            </a:extLst>
          </p:cNvPr>
          <p:cNvSpPr/>
          <p:nvPr/>
        </p:nvSpPr>
        <p:spPr bwMode="auto">
          <a:xfrm>
            <a:off x="10714705" y="2991223"/>
            <a:ext cx="1360713" cy="1532700"/>
          </a:xfrm>
          <a:prstGeom prst="roundRect">
            <a:avLst/>
          </a:prstGeom>
          <a:solidFill>
            <a:schemeClr val="accent4">
              <a:lumMod val="20000"/>
              <a:lumOff val="80000"/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defTabSz="914377"/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914377"/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914377"/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914377"/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802.16s</a:t>
            </a:r>
          </a:p>
          <a:p>
            <a:pPr defTabSz="914377"/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802.15.16t</a:t>
            </a:r>
          </a:p>
          <a:p>
            <a:pPr defTabSz="914377"/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Licensed Narrowband</a:t>
            </a:r>
          </a:p>
        </p:txBody>
      </p:sp>
      <p:sp>
        <p:nvSpPr>
          <p:cNvPr id="20" name="Rounded Rectangle 23">
            <a:extLst>
              <a:ext uri="{FF2B5EF4-FFF2-40B4-BE49-F238E27FC236}">
                <a16:creationId xmlns:a16="http://schemas.microsoft.com/office/drawing/2014/main" id="{79922920-2F7F-4CF2-9E88-1A3B0058A83F}"/>
              </a:ext>
            </a:extLst>
          </p:cNvPr>
          <p:cNvSpPr/>
          <p:nvPr/>
        </p:nvSpPr>
        <p:spPr bwMode="auto">
          <a:xfrm>
            <a:off x="1666568" y="2991979"/>
            <a:ext cx="3909925" cy="1218687"/>
          </a:xfrm>
          <a:prstGeom prst="roundRect">
            <a:avLst/>
          </a:prstGeom>
          <a:solidFill>
            <a:schemeClr val="accent1">
              <a:lumMod val="40000"/>
              <a:lumOff val="60000"/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14377"/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802.15.4 2.4 GHz</a:t>
            </a:r>
          </a:p>
        </p:txBody>
      </p:sp>
      <p:sp>
        <p:nvSpPr>
          <p:cNvPr id="34" name="Arrow: Up-Down 33">
            <a:extLst>
              <a:ext uri="{FF2B5EF4-FFF2-40B4-BE49-F238E27FC236}">
                <a16:creationId xmlns:a16="http://schemas.microsoft.com/office/drawing/2014/main" id="{E13F4DB8-46F9-40E6-9F80-9550E4B3140C}"/>
              </a:ext>
            </a:extLst>
          </p:cNvPr>
          <p:cNvSpPr/>
          <p:nvPr/>
        </p:nvSpPr>
        <p:spPr bwMode="auto">
          <a:xfrm>
            <a:off x="5630732" y="1005840"/>
            <a:ext cx="1068051" cy="4846320"/>
          </a:xfrm>
          <a:prstGeom prst="upDownArrow">
            <a:avLst>
              <a:gd name="adj1" fmla="val 53477"/>
              <a:gd name="adj2" fmla="val 23345"/>
            </a:avLst>
          </a:prstGeom>
          <a:solidFill>
            <a:schemeClr val="bg1">
              <a:alpha val="8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/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54B80B20-72B6-4681-A51E-AE2CFF34D20E}"/>
              </a:ext>
            </a:extLst>
          </p:cNvPr>
          <p:cNvSpPr/>
          <p:nvPr/>
        </p:nvSpPr>
        <p:spPr bwMode="auto">
          <a:xfrm>
            <a:off x="6327059" y="1995473"/>
            <a:ext cx="1976283" cy="369331"/>
          </a:xfrm>
          <a:prstGeom prst="rightArrow">
            <a:avLst/>
          </a:prstGeom>
          <a:solidFill>
            <a:srgbClr val="BAFEF6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Wi-Fi mesh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08A7390-2ADB-4496-9E39-22369EEB305C}"/>
              </a:ext>
            </a:extLst>
          </p:cNvPr>
          <p:cNvSpPr/>
          <p:nvPr/>
        </p:nvSpPr>
        <p:spPr bwMode="auto">
          <a:xfrm>
            <a:off x="6003659" y="730046"/>
            <a:ext cx="5736059" cy="5102943"/>
          </a:xfrm>
          <a:custGeom>
            <a:avLst/>
            <a:gdLst>
              <a:gd name="connsiteX0" fmla="*/ 526094 w 8588299"/>
              <a:gd name="connsiteY0" fmla="*/ 0 h 5291666"/>
              <a:gd name="connsiteX1" fmla="*/ 791565 w 8588299"/>
              <a:gd name="connsiteY1" fmla="*/ 951271 h 5291666"/>
              <a:gd name="connsiteX2" fmla="*/ 8055146 w 8588299"/>
              <a:gd name="connsiteY2" fmla="*/ 4992329 h 5291666"/>
              <a:gd name="connsiteX3" fmla="*/ 8040397 w 8588299"/>
              <a:gd name="connsiteY3" fmla="*/ 4992329 h 5291666"/>
              <a:gd name="connsiteX0" fmla="*/ 295908 w 8358113"/>
              <a:gd name="connsiteY0" fmla="*/ 0 h 5291666"/>
              <a:gd name="connsiteX1" fmla="*/ 561379 w 8358113"/>
              <a:gd name="connsiteY1" fmla="*/ 951271 h 5291666"/>
              <a:gd name="connsiteX2" fmla="*/ 7824960 w 8358113"/>
              <a:gd name="connsiteY2" fmla="*/ 4992329 h 5291666"/>
              <a:gd name="connsiteX3" fmla="*/ 7810211 w 8358113"/>
              <a:gd name="connsiteY3" fmla="*/ 4992329 h 5291666"/>
              <a:gd name="connsiteX0" fmla="*/ 0 w 8062205"/>
              <a:gd name="connsiteY0" fmla="*/ 0 h 5291666"/>
              <a:gd name="connsiteX1" fmla="*/ 2698955 w 8062205"/>
              <a:gd name="connsiteY1" fmla="*/ 2809567 h 5291666"/>
              <a:gd name="connsiteX2" fmla="*/ 7529052 w 8062205"/>
              <a:gd name="connsiteY2" fmla="*/ 4992329 h 5291666"/>
              <a:gd name="connsiteX3" fmla="*/ 7514303 w 8062205"/>
              <a:gd name="connsiteY3" fmla="*/ 4992329 h 5291666"/>
              <a:gd name="connsiteX0" fmla="*/ 0 w 6948701"/>
              <a:gd name="connsiteY0" fmla="*/ 0 h 5225298"/>
              <a:gd name="connsiteX1" fmla="*/ 1585451 w 6948701"/>
              <a:gd name="connsiteY1" fmla="*/ 2743199 h 5225298"/>
              <a:gd name="connsiteX2" fmla="*/ 6415548 w 6948701"/>
              <a:gd name="connsiteY2" fmla="*/ 4925961 h 5225298"/>
              <a:gd name="connsiteX3" fmla="*/ 6400799 w 6948701"/>
              <a:gd name="connsiteY3" fmla="*/ 4925961 h 5225298"/>
              <a:gd name="connsiteX0" fmla="*/ 0 w 6908543"/>
              <a:gd name="connsiteY0" fmla="*/ 0 h 5141054"/>
              <a:gd name="connsiteX1" fmla="*/ 1585451 w 6908543"/>
              <a:gd name="connsiteY1" fmla="*/ 2743199 h 5141054"/>
              <a:gd name="connsiteX2" fmla="*/ 6415548 w 6908543"/>
              <a:gd name="connsiteY2" fmla="*/ 4925961 h 5141054"/>
              <a:gd name="connsiteX3" fmla="*/ 6231193 w 6908543"/>
              <a:gd name="connsiteY3" fmla="*/ 4476136 h 5141054"/>
              <a:gd name="connsiteX0" fmla="*/ 0 w 6231193"/>
              <a:gd name="connsiteY0" fmla="*/ 0 h 4476136"/>
              <a:gd name="connsiteX1" fmla="*/ 1585451 w 6231193"/>
              <a:gd name="connsiteY1" fmla="*/ 2743199 h 4476136"/>
              <a:gd name="connsiteX2" fmla="*/ 6231193 w 6231193"/>
              <a:gd name="connsiteY2" fmla="*/ 4476136 h 4476136"/>
              <a:gd name="connsiteX0" fmla="*/ 0 w 6400800"/>
              <a:gd name="connsiteY0" fmla="*/ 0 h 4911213"/>
              <a:gd name="connsiteX1" fmla="*/ 1585451 w 6400800"/>
              <a:gd name="connsiteY1" fmla="*/ 2743199 h 4911213"/>
              <a:gd name="connsiteX2" fmla="*/ 6400800 w 6400800"/>
              <a:gd name="connsiteY2" fmla="*/ 4911213 h 4911213"/>
              <a:gd name="connsiteX0" fmla="*/ 0 w 6400800"/>
              <a:gd name="connsiteY0" fmla="*/ 0 h 4911213"/>
              <a:gd name="connsiteX1" fmla="*/ 1873044 w 6400800"/>
              <a:gd name="connsiteY1" fmla="*/ 3259393 h 4911213"/>
              <a:gd name="connsiteX2" fmla="*/ 6400800 w 6400800"/>
              <a:gd name="connsiteY2" fmla="*/ 4911213 h 4911213"/>
              <a:gd name="connsiteX0" fmla="*/ 0 w 5331542"/>
              <a:gd name="connsiteY0" fmla="*/ 0 h 4837471"/>
              <a:gd name="connsiteX1" fmla="*/ 803786 w 5331542"/>
              <a:gd name="connsiteY1" fmla="*/ 3185651 h 4837471"/>
              <a:gd name="connsiteX2" fmla="*/ 5331542 w 5331542"/>
              <a:gd name="connsiteY2" fmla="*/ 4837471 h 4837471"/>
              <a:gd name="connsiteX0" fmla="*/ 0 w 5331542"/>
              <a:gd name="connsiteY0" fmla="*/ 0 h 4837471"/>
              <a:gd name="connsiteX1" fmla="*/ 803786 w 5331542"/>
              <a:gd name="connsiteY1" fmla="*/ 3185651 h 4837471"/>
              <a:gd name="connsiteX2" fmla="*/ 5331542 w 5331542"/>
              <a:gd name="connsiteY2" fmla="*/ 4837471 h 4837471"/>
              <a:gd name="connsiteX0" fmla="*/ 0 w 5331542"/>
              <a:gd name="connsiteY0" fmla="*/ 0 h 4837471"/>
              <a:gd name="connsiteX1" fmla="*/ 1659193 w 5331542"/>
              <a:gd name="connsiteY1" fmla="*/ 3075038 h 4837471"/>
              <a:gd name="connsiteX2" fmla="*/ 5331542 w 5331542"/>
              <a:gd name="connsiteY2" fmla="*/ 4837471 h 4837471"/>
              <a:gd name="connsiteX0" fmla="*/ 0 w 6422923"/>
              <a:gd name="connsiteY0" fmla="*/ 0 h 5102942"/>
              <a:gd name="connsiteX1" fmla="*/ 2750574 w 6422923"/>
              <a:gd name="connsiteY1" fmla="*/ 3340509 h 5102942"/>
              <a:gd name="connsiteX2" fmla="*/ 6422923 w 6422923"/>
              <a:gd name="connsiteY2" fmla="*/ 5102942 h 5102942"/>
              <a:gd name="connsiteX0" fmla="*/ 0 w 6422923"/>
              <a:gd name="connsiteY0" fmla="*/ 0 h 5102942"/>
              <a:gd name="connsiteX1" fmla="*/ 2750574 w 6422923"/>
              <a:gd name="connsiteY1" fmla="*/ 3340509 h 5102942"/>
              <a:gd name="connsiteX2" fmla="*/ 6422923 w 6422923"/>
              <a:gd name="connsiteY2" fmla="*/ 5102942 h 5102942"/>
              <a:gd name="connsiteX0" fmla="*/ 0 w 6422923"/>
              <a:gd name="connsiteY0" fmla="*/ 0 h 5102942"/>
              <a:gd name="connsiteX1" fmla="*/ 3097161 w 6422923"/>
              <a:gd name="connsiteY1" fmla="*/ 3193025 h 5102942"/>
              <a:gd name="connsiteX2" fmla="*/ 6422923 w 6422923"/>
              <a:gd name="connsiteY2" fmla="*/ 5102942 h 510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22923" h="5102942">
                <a:moveTo>
                  <a:pt x="0" y="0"/>
                </a:moveTo>
                <a:cubicBezTo>
                  <a:pt x="250107" y="900266"/>
                  <a:pt x="2026674" y="2342535"/>
                  <a:pt x="3097161" y="3193025"/>
                </a:cubicBezTo>
                <a:cubicBezTo>
                  <a:pt x="4167648" y="4043515"/>
                  <a:pt x="5455060" y="4741914"/>
                  <a:pt x="6422923" y="5102942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19069" indent="-219069" algn="ctr" defTabSz="914377">
              <a:spcBef>
                <a:spcPct val="50000"/>
              </a:spcBef>
            </a:pPr>
            <a:endParaRPr lang="en-US" sz="16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EA8E0F-15C6-4AC8-B3F1-7275AD090DF9}"/>
              </a:ext>
            </a:extLst>
          </p:cNvPr>
          <p:cNvSpPr txBox="1"/>
          <p:nvPr/>
        </p:nvSpPr>
        <p:spPr>
          <a:xfrm>
            <a:off x="582561" y="3197133"/>
            <a:ext cx="1236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Body Area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E7675D-A2A8-4570-9EF0-713E4CB15E0B}"/>
              </a:ext>
            </a:extLst>
          </p:cNvPr>
          <p:cNvSpPr txBox="1"/>
          <p:nvPr/>
        </p:nvSpPr>
        <p:spPr>
          <a:xfrm>
            <a:off x="2306721" y="3197133"/>
            <a:ext cx="1300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Home Area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D18791-EB25-4F36-B678-7FC2FF5965F3}"/>
              </a:ext>
            </a:extLst>
          </p:cNvPr>
          <p:cNvSpPr txBox="1"/>
          <p:nvPr/>
        </p:nvSpPr>
        <p:spPr>
          <a:xfrm>
            <a:off x="6953864" y="3197133"/>
            <a:ext cx="2069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Neighborhood Area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C7BBBB-D22D-40CE-9B7E-E3EC423291DA}"/>
              </a:ext>
            </a:extLst>
          </p:cNvPr>
          <p:cNvSpPr txBox="1"/>
          <p:nvPr/>
        </p:nvSpPr>
        <p:spPr>
          <a:xfrm>
            <a:off x="9754905" y="3197133"/>
            <a:ext cx="1227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Wide Area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CA19B2-C1EF-4BB1-87EC-43B12170AE8D}"/>
              </a:ext>
            </a:extLst>
          </p:cNvPr>
          <p:cNvSpPr txBox="1"/>
          <p:nvPr/>
        </p:nvSpPr>
        <p:spPr>
          <a:xfrm>
            <a:off x="5811298" y="1490657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Gbps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E6F171-9264-4870-B347-CF5206E3FA10}"/>
              </a:ext>
            </a:extLst>
          </p:cNvPr>
          <p:cNvSpPr txBox="1"/>
          <p:nvPr/>
        </p:nvSpPr>
        <p:spPr>
          <a:xfrm>
            <a:off x="5760002" y="2512033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Mbps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A7002D-94E0-4E99-92B4-A2F2C1240E32}"/>
              </a:ext>
            </a:extLst>
          </p:cNvPr>
          <p:cNvSpPr txBox="1"/>
          <p:nvPr/>
        </p:nvSpPr>
        <p:spPr>
          <a:xfrm>
            <a:off x="5812466" y="3934869"/>
            <a:ext cx="637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Kbps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EADE0F6-98D2-492E-8943-CD5219D1B124}"/>
              </a:ext>
            </a:extLst>
          </p:cNvPr>
          <p:cNvSpPr txBox="1"/>
          <p:nvPr/>
        </p:nvSpPr>
        <p:spPr>
          <a:xfrm>
            <a:off x="5901177" y="4998009"/>
            <a:ext cx="516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bps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A5BDF06-3B10-415B-B4AA-C77490A87241}"/>
              </a:ext>
            </a:extLst>
          </p:cNvPr>
          <p:cNvSpPr txBox="1"/>
          <p:nvPr/>
        </p:nvSpPr>
        <p:spPr>
          <a:xfrm>
            <a:off x="8795026" y="5308239"/>
            <a:ext cx="25832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Unlicensed </a:t>
            </a:r>
            <a:b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Spectrum RF Power Limit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51FBE71-8615-41B4-B0B9-DAE9FC911DBB}"/>
              </a:ext>
            </a:extLst>
          </p:cNvPr>
          <p:cNvSpPr txBox="1"/>
          <p:nvPr/>
        </p:nvSpPr>
        <p:spPr>
          <a:xfrm>
            <a:off x="4518766" y="3203640"/>
            <a:ext cx="1484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Building Area </a:t>
            </a:r>
          </a:p>
        </p:txBody>
      </p:sp>
      <p:sp>
        <p:nvSpPr>
          <p:cNvPr id="21" name="Rounded Rectangle 40">
            <a:extLst>
              <a:ext uri="{FF2B5EF4-FFF2-40B4-BE49-F238E27FC236}">
                <a16:creationId xmlns:a16="http://schemas.microsoft.com/office/drawing/2014/main" id="{4D39ECF7-5A14-4FE6-89D3-5C2D6802077B}"/>
              </a:ext>
            </a:extLst>
          </p:cNvPr>
          <p:cNvSpPr/>
          <p:nvPr/>
        </p:nvSpPr>
        <p:spPr bwMode="auto">
          <a:xfrm>
            <a:off x="4614644" y="3593372"/>
            <a:ext cx="3574224" cy="930549"/>
          </a:xfrm>
          <a:prstGeom prst="roundRect">
            <a:avLst/>
          </a:prstGeom>
          <a:solidFill>
            <a:schemeClr val="accent1">
              <a:lumMod val="40000"/>
              <a:lumOff val="60000"/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r" defTabSz="914377"/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802.15.4 SUN</a:t>
            </a:r>
          </a:p>
        </p:txBody>
      </p:sp>
      <p:sp>
        <p:nvSpPr>
          <p:cNvPr id="22" name="Rounded Rectangle 40">
            <a:extLst>
              <a:ext uri="{FF2B5EF4-FFF2-40B4-BE49-F238E27FC236}">
                <a16:creationId xmlns:a16="http://schemas.microsoft.com/office/drawing/2014/main" id="{F1549171-15C6-4F38-A9C2-971F1A287B38}"/>
              </a:ext>
            </a:extLst>
          </p:cNvPr>
          <p:cNvSpPr/>
          <p:nvPr/>
        </p:nvSpPr>
        <p:spPr bwMode="auto">
          <a:xfrm>
            <a:off x="8303342" y="4755716"/>
            <a:ext cx="1725561" cy="552523"/>
          </a:xfrm>
          <a:prstGeom prst="roundRect">
            <a:avLst/>
          </a:prstGeom>
          <a:solidFill>
            <a:srgbClr val="A8A8FA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defTabSz="914377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802.15.4k LECIM</a:t>
            </a:r>
          </a:p>
          <a:p>
            <a:pPr defTabSz="914377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802.15.4w LPWA</a:t>
            </a:r>
          </a:p>
        </p:txBody>
      </p:sp>
      <p:sp>
        <p:nvSpPr>
          <p:cNvPr id="23" name="Rounded Rectangle 28">
            <a:extLst>
              <a:ext uri="{FF2B5EF4-FFF2-40B4-BE49-F238E27FC236}">
                <a16:creationId xmlns:a16="http://schemas.microsoft.com/office/drawing/2014/main" id="{A69A4550-9253-4697-A052-0687C0F1E053}"/>
              </a:ext>
            </a:extLst>
          </p:cNvPr>
          <p:cNvSpPr/>
          <p:nvPr/>
        </p:nvSpPr>
        <p:spPr bwMode="auto">
          <a:xfrm>
            <a:off x="365125" y="4257123"/>
            <a:ext cx="1828800" cy="228600"/>
          </a:xfrm>
          <a:prstGeom prst="roundRect">
            <a:avLst/>
          </a:prstGeom>
          <a:solidFill>
            <a:srgbClr val="A8A8FA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defTabSz="914377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802.15.6 BAN</a:t>
            </a:r>
          </a:p>
        </p:txBody>
      </p:sp>
      <p:sp>
        <p:nvSpPr>
          <p:cNvPr id="24" name="Rounded Rectangle 40">
            <a:extLst>
              <a:ext uri="{FF2B5EF4-FFF2-40B4-BE49-F238E27FC236}">
                <a16:creationId xmlns:a16="http://schemas.microsoft.com/office/drawing/2014/main" id="{86E73301-CA1C-43C7-B3C1-3679740A3B83}"/>
              </a:ext>
            </a:extLst>
          </p:cNvPr>
          <p:cNvSpPr/>
          <p:nvPr/>
        </p:nvSpPr>
        <p:spPr bwMode="auto">
          <a:xfrm>
            <a:off x="6465977" y="2341453"/>
            <a:ext cx="1167483" cy="4572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defTabSz="914377"/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802.22</a:t>
            </a:r>
          </a:p>
        </p:txBody>
      </p:sp>
      <p:sp>
        <p:nvSpPr>
          <p:cNvPr id="25" name="Rounded Rectangle 28">
            <a:extLst>
              <a:ext uri="{FF2B5EF4-FFF2-40B4-BE49-F238E27FC236}">
                <a16:creationId xmlns:a16="http://schemas.microsoft.com/office/drawing/2014/main" id="{30BF4618-77F5-4468-A0E8-85E091361C07}"/>
              </a:ext>
            </a:extLst>
          </p:cNvPr>
          <p:cNvSpPr/>
          <p:nvPr/>
        </p:nvSpPr>
        <p:spPr bwMode="auto">
          <a:xfrm>
            <a:off x="365125" y="2032799"/>
            <a:ext cx="1828800" cy="687308"/>
          </a:xfrm>
          <a:prstGeom prst="roundRect">
            <a:avLst/>
          </a:prstGeom>
          <a:solidFill>
            <a:srgbClr val="A8A8FA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defTabSz="914377"/>
            <a:r>
              <a:rPr lang="en-US" sz="1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802.15.7</a:t>
            </a:r>
            <a:br>
              <a:rPr lang="en-US" sz="1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VLC</a:t>
            </a:r>
          </a:p>
        </p:txBody>
      </p:sp>
      <p:sp>
        <p:nvSpPr>
          <p:cNvPr id="26" name="Rounded Rectangle 28">
            <a:extLst>
              <a:ext uri="{FF2B5EF4-FFF2-40B4-BE49-F238E27FC236}">
                <a16:creationId xmlns:a16="http://schemas.microsoft.com/office/drawing/2014/main" id="{ABA712F7-27A4-4AC4-8D18-771EABA8862B}"/>
              </a:ext>
            </a:extLst>
          </p:cNvPr>
          <p:cNvSpPr/>
          <p:nvPr/>
        </p:nvSpPr>
        <p:spPr bwMode="auto">
          <a:xfrm>
            <a:off x="401127" y="1169428"/>
            <a:ext cx="970472" cy="569830"/>
          </a:xfrm>
          <a:prstGeom prst="roundRect">
            <a:avLst/>
          </a:prstGeom>
          <a:solidFill>
            <a:srgbClr val="A8A8FA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defTabSz="914377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802.15.3 THz</a:t>
            </a:r>
          </a:p>
        </p:txBody>
      </p:sp>
      <p:sp>
        <p:nvSpPr>
          <p:cNvPr id="27" name="Rounded Rectangle 28">
            <a:extLst>
              <a:ext uri="{FF2B5EF4-FFF2-40B4-BE49-F238E27FC236}">
                <a16:creationId xmlns:a16="http://schemas.microsoft.com/office/drawing/2014/main" id="{4A3C5F3B-1EC6-4FE6-B204-73A829CA09EE}"/>
              </a:ext>
            </a:extLst>
          </p:cNvPr>
          <p:cNvSpPr/>
          <p:nvPr/>
        </p:nvSpPr>
        <p:spPr bwMode="auto">
          <a:xfrm>
            <a:off x="1279525" y="3919464"/>
            <a:ext cx="3521075" cy="228600"/>
          </a:xfrm>
          <a:prstGeom prst="roundRect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defTabSz="914377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802.15.4f, 4z, 4ab UWB</a:t>
            </a:r>
          </a:p>
        </p:txBody>
      </p:sp>
      <p:sp>
        <p:nvSpPr>
          <p:cNvPr id="28" name="Cloud 27">
            <a:extLst>
              <a:ext uri="{FF2B5EF4-FFF2-40B4-BE49-F238E27FC236}">
                <a16:creationId xmlns:a16="http://schemas.microsoft.com/office/drawing/2014/main" id="{15ABF7F7-E357-45EA-AB68-7720A909C745}"/>
              </a:ext>
            </a:extLst>
          </p:cNvPr>
          <p:cNvSpPr/>
          <p:nvPr/>
        </p:nvSpPr>
        <p:spPr bwMode="auto">
          <a:xfrm>
            <a:off x="8841659" y="2133600"/>
            <a:ext cx="2912051" cy="914400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4G</a:t>
            </a:r>
          </a:p>
        </p:txBody>
      </p:sp>
      <p:sp>
        <p:nvSpPr>
          <p:cNvPr id="29" name="Cloud 28">
            <a:extLst>
              <a:ext uri="{FF2B5EF4-FFF2-40B4-BE49-F238E27FC236}">
                <a16:creationId xmlns:a16="http://schemas.microsoft.com/office/drawing/2014/main" id="{682DF2CE-EA67-46BC-9211-00D16BCB68ED}"/>
              </a:ext>
            </a:extLst>
          </p:cNvPr>
          <p:cNvSpPr/>
          <p:nvPr/>
        </p:nvSpPr>
        <p:spPr bwMode="auto">
          <a:xfrm>
            <a:off x="8731045" y="1317255"/>
            <a:ext cx="3064080" cy="1044945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5G</a:t>
            </a: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7859802E-EDAC-4BBD-B195-3D251B31DD0F}"/>
              </a:ext>
            </a:extLst>
          </p:cNvPr>
          <p:cNvSpPr/>
          <p:nvPr/>
        </p:nvSpPr>
        <p:spPr bwMode="auto">
          <a:xfrm>
            <a:off x="8186233" y="3606837"/>
            <a:ext cx="2013155" cy="910839"/>
          </a:xfrm>
          <a:prstGeom prst="rightArrow">
            <a:avLst/>
          </a:prstGeom>
          <a:solidFill>
            <a:schemeClr val="accent1">
              <a:lumMod val="40000"/>
              <a:lumOff val="60000"/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           Wi-SUN mesh</a:t>
            </a:r>
          </a:p>
        </p:txBody>
      </p:sp>
      <p:sp>
        <p:nvSpPr>
          <p:cNvPr id="33" name="Text Placeholder 14">
            <a:extLst>
              <a:ext uri="{FF2B5EF4-FFF2-40B4-BE49-F238E27FC236}">
                <a16:creationId xmlns:a16="http://schemas.microsoft.com/office/drawing/2014/main" id="{0A82143F-18D7-4530-9020-96C8B26951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5125" y="5943600"/>
            <a:ext cx="11430000" cy="548640"/>
          </a:xfrm>
        </p:spPr>
        <p:txBody>
          <a:bodyPr/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IEEE 802 Wired Standards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ounded Rectangle 20">
            <a:extLst>
              <a:ext uri="{FF2B5EF4-FFF2-40B4-BE49-F238E27FC236}">
                <a16:creationId xmlns:a16="http://schemas.microsoft.com/office/drawing/2014/main" id="{9A6FFB45-6829-4145-9448-B3C8E8B5249F}"/>
              </a:ext>
            </a:extLst>
          </p:cNvPr>
          <p:cNvSpPr/>
          <p:nvPr/>
        </p:nvSpPr>
        <p:spPr bwMode="auto">
          <a:xfrm>
            <a:off x="1570703" y="1260093"/>
            <a:ext cx="4756356" cy="1621276"/>
          </a:xfrm>
          <a:prstGeom prst="roundRect">
            <a:avLst/>
          </a:prstGeom>
          <a:solidFill>
            <a:srgbClr val="BAFEF6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14377"/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802.11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55E29D-33C0-4906-8126-26B109595761}"/>
              </a:ext>
            </a:extLst>
          </p:cNvPr>
          <p:cNvSpPr/>
          <p:nvPr/>
        </p:nvSpPr>
        <p:spPr>
          <a:xfrm>
            <a:off x="2075077" y="894631"/>
            <a:ext cx="1847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Footer Placeholder 4">
            <a:extLst>
              <a:ext uri="{FF2B5EF4-FFF2-40B4-BE49-F238E27FC236}">
                <a16:creationId xmlns:a16="http://schemas.microsoft.com/office/drawing/2014/main" id="{A28CEF2B-35F0-4DFC-B11C-ABFAA0B9A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Tim Godfrey, EPRI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Slide Number Placeholder 5">
            <a:extLst>
              <a:ext uri="{FF2B5EF4-FFF2-40B4-BE49-F238E27FC236}">
                <a16:creationId xmlns:a16="http://schemas.microsoft.com/office/drawing/2014/main" id="{2E7D6CC3-D0E2-44F9-B6C9-0E57EB947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40817" y="6475413"/>
            <a:ext cx="41197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Slide </a:t>
            </a:r>
            <a:fld id="{D2793805-6678-4F90-9549-7863581D2258}" type="slidenum">
              <a:rPr lang="en-US" alt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E3578B18-5E1D-4135-B4BC-34C5329B2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8488" y="103048"/>
            <a:ext cx="6865620" cy="54864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Connectivity for Verticals: Rate vs Range</a:t>
            </a:r>
          </a:p>
        </p:txBody>
      </p:sp>
    </p:spTree>
    <p:extLst>
      <p:ext uri="{BB962C8B-B14F-4D97-AF65-F5344CB8AC3E}">
        <p14:creationId xmlns:p14="http://schemas.microsoft.com/office/powerpoint/2010/main" val="575276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0A843-B9B5-4CB2-BCE9-D78E4EA68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40080"/>
            <a:ext cx="11430000" cy="548640"/>
          </a:xfrm>
        </p:spPr>
        <p:txBody>
          <a:bodyPr/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Ongoing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4BC39-C896-49FD-8183-60316BF51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219200"/>
            <a:ext cx="11429365" cy="484632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White Paper Development</a:t>
            </a:r>
          </a:p>
          <a:p>
            <a:pPr lvl="1"/>
            <a:r>
              <a:rPr lang="en-US" sz="1867" dirty="0"/>
              <a:t>Highlighting Vertical Applications that integrate IEEE 802 standards from more than one Working Group</a:t>
            </a:r>
          </a:p>
          <a:p>
            <a:pPr lvl="1"/>
            <a:r>
              <a:rPr lang="en-US" sz="1867" dirty="0"/>
              <a:t>Goal is to communicate how the suite of IEEE 802 standards provides solutions for vertical industry connectivity requirements.</a:t>
            </a:r>
          </a:p>
          <a:p>
            <a:pPr lvl="2"/>
            <a:r>
              <a:rPr lang="en-US" sz="1467" dirty="0"/>
              <a:t>Low Latency White Paper </a:t>
            </a:r>
          </a:p>
          <a:p>
            <a:pPr lvl="2"/>
            <a:r>
              <a:rPr lang="en-US" sz="1467" dirty="0"/>
              <a:t>IoT White Paper</a:t>
            </a:r>
          </a:p>
          <a:p>
            <a:pPr lvl="2"/>
            <a:r>
              <a:rPr lang="en-US" sz="1467" dirty="0"/>
              <a:t>"IEEE 802 Solutions for Vertical Applications" White Paper</a:t>
            </a:r>
          </a:p>
          <a:p>
            <a:pPr lvl="1"/>
            <a:endParaRPr lang="en-US" sz="1867" dirty="0"/>
          </a:p>
          <a:p>
            <a:r>
              <a:rPr lang="en-US" sz="2400" dirty="0"/>
              <a:t>Vertical Industry Standardization Outreach </a:t>
            </a:r>
          </a:p>
          <a:p>
            <a:pPr lvl="1"/>
            <a:r>
              <a:rPr lang="en-US" sz="1867" dirty="0"/>
              <a:t>Which vertical industries have “standards gaps” appropriate to the scope of IEEE 802?</a:t>
            </a:r>
          </a:p>
          <a:p>
            <a:pPr lvl="1"/>
            <a:r>
              <a:rPr lang="en-US" sz="1867" dirty="0"/>
              <a:t>Are representatives of these groups already involved in IEEE 802, or is some form of outreach needed?</a:t>
            </a:r>
          </a:p>
          <a:p>
            <a:pPr lvl="1"/>
            <a:r>
              <a:rPr lang="en-US" sz="1867" dirty="0"/>
              <a:t>Make it public that 802.24 is a venue for stakeholders to initiate standardization – through other IEEE conferences and activities. </a:t>
            </a:r>
          </a:p>
          <a:p>
            <a:pPr lvl="1"/>
            <a:endParaRPr lang="en-US" sz="1867" dirty="0"/>
          </a:p>
          <a:p>
            <a:r>
              <a:rPr lang="en-US" sz="2267" dirty="0"/>
              <a:t>“Success story” – launch of 802.15 TG16t project from outside group of stakeholders</a:t>
            </a:r>
          </a:p>
          <a:p>
            <a:pPr lvl="1"/>
            <a:r>
              <a:rPr lang="en-US" sz="1867" dirty="0"/>
              <a:t>802.24 provided a forum to develop PAR that was assigned to 802.15 WG approved in November 2019</a:t>
            </a:r>
          </a:p>
          <a:p>
            <a:endParaRPr lang="en-US" sz="2267" dirty="0"/>
          </a:p>
          <a:p>
            <a:endParaRPr lang="en-US" sz="2267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864A42-D229-479F-9265-A790448148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5125" y="5852160"/>
            <a:ext cx="11430000" cy="548640"/>
          </a:xfrm>
        </p:spPr>
        <p:txBody>
          <a:bodyPr/>
          <a:lstStyle/>
          <a:p>
            <a:r>
              <a:rPr lang="en-US" dirty="0"/>
              <a:t>Get involved in 802.24 to define new networking capabilities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380D3C1-768D-43CB-901A-49B744AD3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0178D8D-554D-499D-BA1A-1AA025E38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17198" y="6475413"/>
            <a:ext cx="859211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6123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15DA3-F549-4831-9490-80BC7A81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November Plenary - Meeting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9E525-D164-4700-8950-E8042AC09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2751"/>
            <a:ext cx="11049000" cy="4648200"/>
          </a:xfrm>
        </p:spPr>
        <p:txBody>
          <a:bodyPr>
            <a:normAutofit/>
          </a:bodyPr>
          <a:lstStyle/>
          <a:p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Two slots plus extra meeting with 802.1 TSN: </a:t>
            </a:r>
          </a:p>
          <a:p>
            <a:pPr lvl="1"/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Tuesday Nov 15,  PM2   		4PM Bangkok 	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Apartment 2</a:t>
            </a:r>
            <a:r>
              <a:rPr lang="en-US" sz="14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9th FL</a:t>
            </a:r>
            <a:r>
              <a:rPr lang="en-US" sz="1400" dirty="0"/>
              <a:t> </a:t>
            </a: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Wednesday Nov 16,  PM2  	4PM Bangkok 	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Apartment 2</a:t>
            </a:r>
            <a:r>
              <a:rPr lang="en-US" sz="14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9th FL</a:t>
            </a:r>
            <a:r>
              <a:rPr lang="en-US" sz="1400" dirty="0"/>
              <a:t> </a:t>
            </a: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Thursday Nov 16,  Meet with 802.1 TSN on EV Charging	10:30AM Meeting 2 7th FL</a:t>
            </a:r>
          </a:p>
          <a:p>
            <a:pPr lvl="1"/>
            <a:endParaRPr lang="en-US" sz="2400" dirty="0">
              <a:latin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</a:rPr>
              <a:t>Hybrid Meeting with Remote Participation</a:t>
            </a:r>
            <a:endParaRPr lang="en-US" sz="2400" dirty="0">
              <a:latin typeface="Arial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2400" u="sng" dirty="0">
              <a:solidFill>
                <a:srgbClr val="CC00C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4C0347-A1D7-4439-8C0D-B600FAF71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FCC63C-A524-4D35-9DC1-3B13A39F5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1491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9250</TotalTime>
  <Words>590</Words>
  <Application>Microsoft Office PowerPoint</Application>
  <PresentationFormat>Widescreen</PresentationFormat>
  <Paragraphs>123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802-24-Theme1</vt:lpstr>
      <vt:lpstr>802.24 Vertical Applications TAG</vt:lpstr>
      <vt:lpstr>PowerPoint Presentation</vt:lpstr>
      <vt:lpstr>PowerPoint Presentation</vt:lpstr>
      <vt:lpstr>Connectivity for Verticals: Rate vs Range</vt:lpstr>
      <vt:lpstr>Ongoing Activities</vt:lpstr>
      <vt:lpstr>November Plenary - Meeting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Vertical Applications TAG</dc:title>
  <dc:creator>Godfrey, Tim</dc:creator>
  <cp:lastModifiedBy>Godfrey, Tim</cp:lastModifiedBy>
  <cp:revision>236</cp:revision>
  <dcterms:created xsi:type="dcterms:W3CDTF">2020-10-13T15:01:18Z</dcterms:created>
  <dcterms:modified xsi:type="dcterms:W3CDTF">2022-11-02T21:07:30Z</dcterms:modified>
</cp:coreProperties>
</file>