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5"/>
  </p:notesMasterIdLst>
  <p:handoutMasterIdLst>
    <p:handoutMasterId r:id="rId26"/>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521" r:id="rId15"/>
    <p:sldId id="531" r:id="rId16"/>
    <p:sldId id="475" r:id="rId17"/>
    <p:sldId id="486" r:id="rId18"/>
    <p:sldId id="1887" r:id="rId19"/>
    <p:sldId id="1885" r:id="rId20"/>
    <p:sldId id="1886" r:id="rId21"/>
    <p:sldId id="524" r:id="rId22"/>
    <p:sldId id="474" r:id="rId23"/>
    <p:sldId id="391"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521"/>
            <p14:sldId id="531"/>
            <p14:sldId id="475"/>
            <p14:sldId id="486"/>
            <p14:sldId id="1887"/>
            <p14:sldId id="1885"/>
            <p14:sldId id="1886"/>
            <p14:sldId id="524"/>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68" autoAdjust="0"/>
    <p:restoredTop sz="94099" autoAdjust="0"/>
  </p:normalViewPr>
  <p:slideViewPr>
    <p:cSldViewPr>
      <p:cViewPr>
        <p:scale>
          <a:sx n="120" d="100"/>
          <a:sy n="120" d="100"/>
        </p:scale>
        <p:origin x="492" y="42"/>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802.24-23-0009r1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May 2023</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24/dcn/22/24-22-0011-01-IoTg-internet-of-things-white-paper.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9/24-19-0003-19-0000-low-latency-communication-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22/24-22-0012-04-0000-ieee-802-networks-for-vertical-applications.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pri.webex.com/epri/globalcallin.php?MTID=m3b4248765c29240efa6cd2485816033a" TargetMode="External"/><Relationship Id="rId3" Type="http://schemas.openxmlformats.org/officeDocument/2006/relationships/hyperlink" Target="https://epri.webex.com/epri/j.php?MTID=m5ca7d23a458e8c55b53a40fe547c9147" TargetMode="External"/><Relationship Id="rId7" Type="http://schemas.openxmlformats.org/officeDocument/2006/relationships/hyperlink" Target="https://epri.webex.com/epri/j.php?MTID=m159de60299042fc14b5d336a25d714b5" TargetMode="External"/><Relationship Id="rId2" Type="http://schemas.openxmlformats.org/officeDocument/2006/relationships/hyperlink" Target="https://cvent.me/AwPbAx"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7ac9bfced90d8682177a778de88a179b" TargetMode="External"/><Relationship Id="rId4" Type="http://schemas.openxmlformats.org/officeDocument/2006/relationships/hyperlink" Target="https://epri.webex.com/epri/j.php?MTID=mb4ef06414d28719a226476c1cff69153"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May 2023 Wireless Interim</a:t>
            </a:r>
          </a:p>
          <a:p>
            <a:r>
              <a:rPr lang="en-US" dirty="0"/>
              <a:t>Orlando, FL, USA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a:bodyPr>
          <a:lstStyle/>
          <a:p>
            <a:endParaRPr lang="en-US" dirty="0"/>
          </a:p>
          <a:p>
            <a:r>
              <a:rPr lang="en-US" dirty="0"/>
              <a:t>Approve March 2023 TAG wireless interim minutes</a:t>
            </a:r>
          </a:p>
          <a:p>
            <a:pPr lvl="1"/>
            <a:r>
              <a:rPr lang="en-US" dirty="0"/>
              <a:t>802.24-23-0005r0</a:t>
            </a:r>
          </a:p>
          <a:p>
            <a:pPr lvl="1"/>
            <a:endParaRPr lang="en-US" dirty="0"/>
          </a:p>
          <a:p>
            <a:pPr lvl="1"/>
            <a:endParaRPr lang="en-US" dirty="0"/>
          </a:p>
          <a:p>
            <a:pPr lvl="1"/>
            <a:endParaRPr lang="en-US" dirty="0"/>
          </a:p>
          <a:p>
            <a:r>
              <a:rPr lang="en-US" dirty="0"/>
              <a:t>Action Items from March</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lnSpcReduction="10000"/>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Chris </a:t>
            </a:r>
            <a:r>
              <a:rPr lang="en-US" sz="2400" dirty="0" err="1"/>
              <a:t>DiMinico</a:t>
            </a:r>
            <a:endParaRPr lang="en-US" sz="2400" dirty="0"/>
          </a:p>
          <a:p>
            <a:r>
              <a:rPr lang="en-US" sz="2400" dirty="0"/>
              <a:t>Wi-SUN Alliance (informal)		Phil Beecher</a:t>
            </a:r>
          </a:p>
          <a:p>
            <a:r>
              <a:rPr lang="en-US" sz="2400" dirty="0"/>
              <a:t>802.18					Edward Au</a:t>
            </a:r>
          </a:p>
          <a:p>
            <a:r>
              <a:rPr lang="en-US" sz="2400" dirty="0"/>
              <a:t>ATIS TOPS 				Farrokh </a:t>
            </a:r>
            <a:r>
              <a:rPr lang="en-US" sz="2400" dirty="0" err="1"/>
              <a:t>Khatibi</a:t>
            </a:r>
            <a:r>
              <a:rPr lang="en-US" sz="2400" dirty="0"/>
              <a:t> (unknown)</a:t>
            </a:r>
          </a:p>
          <a:p>
            <a:endParaRPr lang="en-US" sz="2400" dirty="0"/>
          </a:p>
          <a:p>
            <a:r>
              <a:rPr lang="en-US" sz="2400" dirty="0"/>
              <a:t>Chris D – will identify a point of contact or potential liaison for automotive. Also check with Jim Lansford.</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IoT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New Internet of Things White Paper </a:t>
            </a:r>
            <a:r>
              <a:rPr lang="en-US" dirty="0">
                <a:hlinkClick r:id="rId2"/>
              </a:rPr>
              <a:t>24-22-0011-01-IoTg-internet-of-things-white-paper</a:t>
            </a:r>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E1D46-1869-41D7-B453-AC44203047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F92781AD-CBCA-4247-8686-79ABEDBED4AF}"/>
              </a:ext>
            </a:extLst>
          </p:cNvPr>
          <p:cNvSpPr>
            <a:spLocks noGrp="1"/>
          </p:cNvSpPr>
          <p:nvPr>
            <p:ph idx="1"/>
          </p:nvPr>
        </p:nvSpPr>
        <p:spPr>
          <a:xfrm>
            <a:off x="914400" y="1447800"/>
            <a:ext cx="10363200" cy="4648200"/>
          </a:xfrm>
        </p:spPr>
        <p:txBody>
          <a:bodyPr>
            <a:normAutofit fontScale="47500" lnSpcReduction="20000"/>
          </a:bodyPr>
          <a:lstStyle/>
          <a:p>
            <a:r>
              <a:rPr lang="en-US" dirty="0"/>
              <a:t>Plan of action</a:t>
            </a:r>
          </a:p>
          <a:p>
            <a:pPr lvl="1"/>
            <a:r>
              <a:rPr lang="en-US" dirty="0"/>
              <a:t>Action Chris D. Incorporate parts of Single Pair Ethernet</a:t>
            </a:r>
          </a:p>
          <a:p>
            <a:pPr lvl="2"/>
            <a:r>
              <a:rPr lang="en-US" dirty="0"/>
              <a:t>Now included in 802.3-2022 Clause 146.   </a:t>
            </a:r>
          </a:p>
          <a:p>
            <a:pPr lvl="2"/>
            <a:r>
              <a:rPr lang="en-US" dirty="0"/>
              <a:t>IEC TS 63444 based on SPE with intrinsic safety application with and without POE. </a:t>
            </a:r>
          </a:p>
          <a:p>
            <a:pPr lvl="1"/>
            <a:r>
              <a:rPr lang="en-US" dirty="0"/>
              <a:t>Expand with Wireless 802 standards highlights.   (from low latency WP and original smart grid WP) show where they fit. </a:t>
            </a:r>
          </a:p>
          <a:p>
            <a:pPr lvl="2"/>
            <a:r>
              <a:rPr lang="en-US" dirty="0"/>
              <a:t>Re-use rate-vs range diagram?</a:t>
            </a:r>
          </a:p>
          <a:p>
            <a:pPr lvl="2"/>
            <a:r>
              <a:rPr lang="en-US" dirty="0"/>
              <a:t>Which standards are optimized for specific markets or applications? </a:t>
            </a:r>
          </a:p>
          <a:p>
            <a:pPr lvl="1"/>
            <a:r>
              <a:rPr lang="en-US" dirty="0"/>
              <a:t>Discussion on what IoT means today as the term has lost a specific meaning. </a:t>
            </a:r>
            <a:r>
              <a:rPr lang="en-US" dirty="0" err="1"/>
              <a:t>Iot</a:t>
            </a:r>
            <a:r>
              <a:rPr lang="en-US" dirty="0"/>
              <a:t> is deploying, but only partially conforming to standards.</a:t>
            </a:r>
          </a:p>
          <a:p>
            <a:pPr lvl="1"/>
            <a:r>
              <a:rPr lang="en-US" dirty="0"/>
              <a:t>White paper could address remaining issues to be solved.  Raise awareness of vertical applications and relation to IEEE802. </a:t>
            </a:r>
          </a:p>
          <a:p>
            <a:endParaRPr lang="en-US" dirty="0"/>
          </a:p>
          <a:p>
            <a:r>
              <a:rPr lang="en-US" dirty="0"/>
              <a:t>Target Audience</a:t>
            </a:r>
          </a:p>
          <a:p>
            <a:pPr lvl="1"/>
            <a:r>
              <a:rPr lang="en-US" dirty="0"/>
              <a:t>Architects or engineering leaders in vertical industries responsible for defining communications solutions for their IoT devices</a:t>
            </a:r>
          </a:p>
          <a:p>
            <a:endParaRPr lang="en-US" dirty="0"/>
          </a:p>
          <a:p>
            <a:r>
              <a:rPr lang="en-US" dirty="0"/>
              <a:t>Focus on use-cases, where there is less content elsewhere.  Define an outline, set boundaries for scope. </a:t>
            </a:r>
          </a:p>
          <a:p>
            <a:r>
              <a:rPr lang="en-US" dirty="0"/>
              <a:t>Co owners – Allen Jones and Ben Rolfe – will hold ad-hoc call</a:t>
            </a:r>
          </a:p>
          <a:p>
            <a:r>
              <a:rPr lang="en-US" dirty="0"/>
              <a:t>Recruit Volunteers:</a:t>
            </a:r>
          </a:p>
          <a:p>
            <a:pPr lvl="1"/>
            <a:r>
              <a:rPr lang="en-US" dirty="0"/>
              <a:t>Chris </a:t>
            </a:r>
            <a:r>
              <a:rPr lang="en-US" dirty="0" err="1"/>
              <a:t>DiMinico</a:t>
            </a:r>
            <a:r>
              <a:rPr lang="en-US" dirty="0"/>
              <a:t>  - wired</a:t>
            </a:r>
          </a:p>
          <a:p>
            <a:pPr lvl="1"/>
            <a:r>
              <a:rPr lang="en-US" dirty="0"/>
              <a:t>Phil Beecher</a:t>
            </a:r>
          </a:p>
          <a:p>
            <a:pPr lvl="1"/>
            <a:r>
              <a:rPr lang="en-US" dirty="0"/>
              <a:t>Ask Dave </a:t>
            </a:r>
            <a:r>
              <a:rPr lang="en-US" dirty="0" err="1"/>
              <a:t>Halasz</a:t>
            </a:r>
            <a:endParaRPr lang="en-US" dirty="0"/>
          </a:p>
          <a:p>
            <a:pPr lvl="1"/>
            <a:r>
              <a:rPr lang="en-US" dirty="0"/>
              <a:t>Jim Lansford (automotive)</a:t>
            </a:r>
          </a:p>
          <a:p>
            <a:r>
              <a:rPr lang="en-US" dirty="0"/>
              <a:t>Solicit text contributions for July meeting</a:t>
            </a:r>
          </a:p>
          <a:p>
            <a:endParaRPr lang="en-US" dirty="0"/>
          </a:p>
          <a:p>
            <a:pPr marL="0" indent="0">
              <a:buNone/>
            </a:pPr>
            <a:endParaRPr lang="en-US" dirty="0"/>
          </a:p>
        </p:txBody>
      </p:sp>
      <p:sp>
        <p:nvSpPr>
          <p:cNvPr id="4" name="Footer Placeholder 3">
            <a:extLst>
              <a:ext uri="{FF2B5EF4-FFF2-40B4-BE49-F238E27FC236}">
                <a16:creationId xmlns:a16="http://schemas.microsoft.com/office/drawing/2014/main" id="{AAE78DC8-D24E-48A7-AFB6-A367B96FD9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4472455-6DBE-43FF-924A-B11B056D95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422575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550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Finalize and move into IEEE Editors</a:t>
            </a:r>
          </a:p>
          <a:p>
            <a:endParaRPr lang="en-US" dirty="0"/>
          </a:p>
          <a:p>
            <a:r>
              <a:rPr lang="en-US" dirty="0"/>
              <a:t>Open Actions</a:t>
            </a:r>
          </a:p>
          <a:p>
            <a:pPr lvl="1"/>
            <a:r>
              <a:rPr lang="en-US" dirty="0"/>
              <a:t>Next steps – Ben to look into contact tracing</a:t>
            </a:r>
          </a:p>
          <a:p>
            <a:pPr lvl="1"/>
            <a:r>
              <a:rPr lang="en-US" dirty="0"/>
              <a:t>Consider autonomous vehicle use cases? Any more details? </a:t>
            </a:r>
          </a:p>
          <a:p>
            <a:pPr lvl="1"/>
            <a:r>
              <a:rPr lang="en-US" dirty="0"/>
              <a:t>Identify gaps in 802 standards in this area? Are they is scope of 802.11 UHR PAR?</a:t>
            </a:r>
          </a:p>
          <a:p>
            <a:endParaRPr lang="en-US" dirty="0"/>
          </a:p>
          <a:p>
            <a:r>
              <a:rPr lang="en-US" dirty="0"/>
              <a:t>Final review of </a:t>
            </a:r>
            <a:r>
              <a:rPr lang="en-US" dirty="0">
                <a:hlinkClick r:id="rId2"/>
              </a:rPr>
              <a:t>802.24-19-003r19</a:t>
            </a:r>
            <a:r>
              <a:rPr lang="en-US" dirty="0"/>
              <a:t> between now and May. </a:t>
            </a:r>
          </a:p>
          <a:p>
            <a:r>
              <a:rPr lang="en-US" dirty="0"/>
              <a:t>Add contributors to author block in May, assign new document number, move into publishing process.  Created as 802.24-23-0010r0</a:t>
            </a:r>
          </a:p>
          <a:p>
            <a:endParaRPr lang="en-US" dirty="0"/>
          </a:p>
          <a:p>
            <a:r>
              <a:rPr lang="en-US" dirty="0"/>
              <a:t>Open Issues:  more details in section on standards </a:t>
            </a:r>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dirty="0"/>
              <a:t>Slide </a:t>
            </a:r>
            <a:fld id="{D2793805-6678-4F90-9549-7863581D2258}" type="slidenum">
              <a:rPr lang="en-US" altLang="en-US" smtClean="0"/>
              <a:pPr/>
              <a:t>16</a:t>
            </a:fld>
            <a:endParaRPr lang="en-US" altLang="en-US" dirty="0"/>
          </a:p>
        </p:txBody>
      </p:sp>
    </p:spTree>
    <p:extLst>
      <p:ext uri="{BB962C8B-B14F-4D97-AF65-F5344CB8AC3E}">
        <p14:creationId xmlns:p14="http://schemas.microsoft.com/office/powerpoint/2010/main" val="530639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62500" lnSpcReduction="20000"/>
          </a:bodyPr>
          <a:lstStyle/>
          <a:p>
            <a:r>
              <a:rPr lang="en-US" dirty="0"/>
              <a:t>The 802 Solutions for Verticals could be a reason why 3GPP should care about IEEE 802 </a:t>
            </a:r>
          </a:p>
          <a:p>
            <a:endParaRPr lang="en-US" dirty="0"/>
          </a:p>
          <a:p>
            <a:r>
              <a:rPr lang="en-US" dirty="0"/>
              <a:t>Latest Version after March 2023: document # </a:t>
            </a:r>
            <a:r>
              <a:rPr lang="en-US" dirty="0">
                <a:hlinkClick r:id="rId2"/>
              </a:rPr>
              <a:t>802.24-22-0012r4</a:t>
            </a:r>
            <a:endParaRPr lang="en-US" dirty="0"/>
          </a:p>
          <a:p>
            <a:pPr lvl="1"/>
            <a:endParaRPr lang="en-US" dirty="0"/>
          </a:p>
          <a:p>
            <a:r>
              <a:rPr lang="en-US" dirty="0"/>
              <a:t>Draft Review process for March – ask each WG with standards mentioned to review document </a:t>
            </a:r>
          </a:p>
          <a:p>
            <a:pPr lvl="1"/>
            <a:r>
              <a:rPr lang="en-US" dirty="0"/>
              <a:t>What standards are still valid, which have been included in revisions? </a:t>
            </a:r>
          </a:p>
          <a:p>
            <a:pPr lvl="1"/>
            <a:endParaRPr lang="en-US" dirty="0"/>
          </a:p>
          <a:p>
            <a:r>
              <a:rPr lang="en-US" dirty="0"/>
              <a:t>Start review of entire document 12r5 – ask 802.1, 802.3, 802.11, 802.15, </a:t>
            </a:r>
          </a:p>
          <a:p>
            <a:pPr lvl="1"/>
            <a:r>
              <a:rPr lang="en-US" dirty="0"/>
              <a:t>Post 802.24-22-0012r5 to their reflectors asking for comments prior to July 2023 meetings. </a:t>
            </a:r>
          </a:p>
          <a:p>
            <a:pPr lvl="1"/>
            <a:r>
              <a:rPr lang="en-US" dirty="0"/>
              <a:t>Set up an </a:t>
            </a:r>
            <a:r>
              <a:rPr lang="en-US" dirty="0" err="1"/>
              <a:t>epoll</a:t>
            </a:r>
            <a:r>
              <a:rPr lang="en-US" dirty="0"/>
              <a:t> on mentor – ask Steve S for help. </a:t>
            </a:r>
          </a:p>
          <a:p>
            <a:pPr lvl="1"/>
            <a:r>
              <a:rPr lang="en-US" dirty="0"/>
              <a:t>Save review documents as PDF to get stable line numbers</a:t>
            </a:r>
          </a:p>
          <a:p>
            <a:pPr lvl="1"/>
            <a:endParaRPr lang="en-US" dirty="0"/>
          </a:p>
          <a:p>
            <a:pPr lvl="1"/>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51B59-EEAA-21F7-2338-0DBCFD598FF2}"/>
              </a:ext>
            </a:extLst>
          </p:cNvPr>
          <p:cNvSpPr>
            <a:spLocks noGrp="1"/>
          </p:cNvSpPr>
          <p:nvPr>
            <p:ph type="title"/>
          </p:nvPr>
        </p:nvSpPr>
        <p:spPr/>
        <p:txBody>
          <a:bodyPr/>
          <a:lstStyle/>
          <a:p>
            <a:r>
              <a:rPr lang="en-US" dirty="0"/>
              <a:t>Draft message to WGs</a:t>
            </a:r>
          </a:p>
        </p:txBody>
      </p:sp>
      <p:sp>
        <p:nvSpPr>
          <p:cNvPr id="3" name="Content Placeholder 2">
            <a:extLst>
              <a:ext uri="{FF2B5EF4-FFF2-40B4-BE49-F238E27FC236}">
                <a16:creationId xmlns:a16="http://schemas.microsoft.com/office/drawing/2014/main" id="{0B5D32C0-06C1-CEEA-89E9-26DFCAF3E18F}"/>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2A571AA0-C037-3914-9A72-D368CF5EF6F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A50700E-AC40-5105-1F38-8F409E8A6D0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31328428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85000" lnSpcReduction="20000"/>
          </a:bodyPr>
          <a:lstStyle/>
          <a:p>
            <a:r>
              <a:rPr lang="en-US" dirty="0"/>
              <a:t>Types of AFV sites:  residential, commercial vehicle depot, public transport site, long haul freight transportation.  (Public parking facilities)</a:t>
            </a:r>
          </a:p>
          <a:p>
            <a:r>
              <a:rPr lang="en-US" dirty="0"/>
              <a:t>Long dwell / short dwell  </a:t>
            </a:r>
          </a:p>
          <a:p>
            <a:r>
              <a:rPr lang="en-US" dirty="0"/>
              <a:t>High power / lower power</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27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E7810-54EE-142D-AA9A-A4744CDE22DA}"/>
              </a:ext>
            </a:extLst>
          </p:cNvPr>
          <p:cNvSpPr>
            <a:spLocks noGrp="1"/>
          </p:cNvSpPr>
          <p:nvPr>
            <p:ph type="title"/>
          </p:nvPr>
        </p:nvSpPr>
        <p:spPr/>
        <p:txBody>
          <a:bodyPr/>
          <a:lstStyle/>
          <a:p>
            <a:r>
              <a:rPr lang="en-US" dirty="0"/>
              <a:t>AFV White Paper</a:t>
            </a:r>
          </a:p>
        </p:txBody>
      </p:sp>
      <p:sp>
        <p:nvSpPr>
          <p:cNvPr id="3" name="Content Placeholder 2">
            <a:extLst>
              <a:ext uri="{FF2B5EF4-FFF2-40B4-BE49-F238E27FC236}">
                <a16:creationId xmlns:a16="http://schemas.microsoft.com/office/drawing/2014/main" id="{B6520870-9BD7-E889-B7E5-061EA43C5C84}"/>
              </a:ext>
            </a:extLst>
          </p:cNvPr>
          <p:cNvSpPr>
            <a:spLocks noGrp="1"/>
          </p:cNvSpPr>
          <p:nvPr>
            <p:ph idx="1"/>
          </p:nvPr>
        </p:nvSpPr>
        <p:spPr/>
        <p:txBody>
          <a:bodyPr/>
          <a:lstStyle/>
          <a:p>
            <a:r>
              <a:rPr lang="en-US" dirty="0"/>
              <a:t>Two AFV Conference calls held in April to discuss</a:t>
            </a:r>
          </a:p>
          <a:p>
            <a:pPr lvl="1"/>
            <a:endParaRPr lang="en-US" dirty="0"/>
          </a:p>
          <a:p>
            <a:endParaRPr lang="en-US" dirty="0"/>
          </a:p>
          <a:p>
            <a:r>
              <a:rPr lang="en-US" dirty="0"/>
              <a:t>Informal review of draft white paper</a:t>
            </a:r>
          </a:p>
          <a:p>
            <a:r>
              <a:rPr lang="en-US" dirty="0"/>
              <a:t>802.24-23-0007r0   (to be posted)</a:t>
            </a:r>
          </a:p>
          <a:p>
            <a:endParaRPr lang="en-US" dirty="0"/>
          </a:p>
        </p:txBody>
      </p:sp>
      <p:sp>
        <p:nvSpPr>
          <p:cNvPr id="4" name="Footer Placeholder 3">
            <a:extLst>
              <a:ext uri="{FF2B5EF4-FFF2-40B4-BE49-F238E27FC236}">
                <a16:creationId xmlns:a16="http://schemas.microsoft.com/office/drawing/2014/main" id="{B69710D9-6CE2-E2AD-FF0E-74BD51F5195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7208213C-8592-06C4-B942-BF5C93FA5E5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33704266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70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pPr lvl="1"/>
            <a:r>
              <a:rPr lang="en-US" dirty="0"/>
              <a:t>Identify the people connected with new market sectors.</a:t>
            </a:r>
          </a:p>
          <a:p>
            <a:pPr lvl="1"/>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Action Plan</a:t>
            </a:r>
          </a:p>
          <a:p>
            <a:pPr lvl="1"/>
            <a:r>
              <a:rPr lang="en-US" dirty="0"/>
              <a:t>Promote 802.24 as a venue for vertical stakeholders to initiate standardization</a:t>
            </a:r>
          </a:p>
          <a:p>
            <a:pPr lvl="1"/>
            <a:r>
              <a:rPr lang="en-US" dirty="0"/>
              <a:t>Partner with public visibility SC – further outreach to industry alliances and advocates.  Close the loop from external specs back into IEEE 802.  Document success stories to motivate.</a:t>
            </a:r>
          </a:p>
          <a:p>
            <a:pPr lvl="1"/>
            <a:r>
              <a:rPr lang="en-US" dirty="0"/>
              <a:t>Participate in any IEEE 802 Showcase events to bring in industry people who are not interested in being a standards developer, but want to know about standards, and how to get them initiated. </a:t>
            </a:r>
          </a:p>
          <a:p>
            <a:pPr lvl="1"/>
            <a:r>
              <a:rPr lang="en-US" dirty="0"/>
              <a:t>Engage and bring in new verticals at specific industry events and conferences </a:t>
            </a:r>
          </a:p>
          <a:p>
            <a:endParaRPr lang="en-US" dirty="0"/>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828800"/>
            <a:ext cx="10668000" cy="4495800"/>
          </a:xfrm>
        </p:spPr>
        <p:txBody>
          <a:bodyPr>
            <a:normAutofit fontScale="47500" lnSpcReduction="20000"/>
          </a:bodyPr>
          <a:lstStyle/>
          <a:p>
            <a:r>
              <a:rPr lang="en-US" dirty="0"/>
              <a:t>Update of first Smart Grid white paper to address latest amendments of 802.15.4 u, v, w, x, y, Rev-me, (eventual) transition to 802.15.15 (new organization of documents to separate UWB from Narrowband)</a:t>
            </a:r>
          </a:p>
          <a:p>
            <a:pPr lvl="1"/>
            <a:r>
              <a:rPr lang="en-US" dirty="0"/>
              <a:t>New topics – integration of Gas/Water into electric metering, battery leaf nodes for low power. </a:t>
            </a:r>
          </a:p>
          <a:p>
            <a:pPr lvl="1"/>
            <a:endParaRPr lang="en-US" dirty="0"/>
          </a:p>
          <a:p>
            <a:r>
              <a:rPr lang="en-US" dirty="0"/>
              <a:t>A whitepaper/document for application-specific use cases of Sub 1GHz standards 802.15.4g and 802.11ah. How use mechanisms in 802.19.3</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pPr lvl="1"/>
            <a:r>
              <a:rPr lang="en-US" dirty="0"/>
              <a:t>Ask Tero, coordinate with 802.15 IETF SC   (Attend Tutorial in May 2023 on RAW and DETNET)</a:t>
            </a:r>
          </a:p>
          <a:p>
            <a:pPr lvl="1"/>
            <a:r>
              <a:rPr lang="en-US" dirty="0"/>
              <a:t>Ann will report back from next IETF</a:t>
            </a:r>
          </a:p>
          <a:p>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lnSpcReduction="10000"/>
          </a:bodyPr>
          <a:lstStyle/>
          <a:p>
            <a:r>
              <a:rPr lang="en-US" dirty="0"/>
              <a:t>Action Items</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July 2023, Berlin</a:t>
            </a:r>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May Wireless Interim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May 16,  PM2   4PM</a:t>
            </a:r>
          </a:p>
          <a:p>
            <a:pPr lvl="1"/>
            <a:r>
              <a:rPr lang="en-US" sz="2000" dirty="0">
                <a:effectLst/>
                <a:latin typeface="Arial" panose="020B0604020202020204" pitchFamily="34" charset="0"/>
                <a:ea typeface="Calibri" panose="020F0502020204030204" pitchFamily="34" charset="0"/>
              </a:rPr>
              <a:t>Wednesday May 17,  PM2  4PM</a:t>
            </a:r>
          </a:p>
          <a:p>
            <a:r>
              <a:rPr lang="en-US" sz="2400" dirty="0">
                <a:latin typeface="Arial" panose="020B0604020202020204" pitchFamily="34" charset="0"/>
              </a:rPr>
              <a:t>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3623102"/>
            <a:ext cx="528319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EDT, Tuesday May 16,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Calibri" panose="020F0502020204030204" pitchFamily="34" charset="0"/>
                <a:hlinkClick r:id="rId4"/>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2434 404 5143</a:t>
            </a:r>
            <a:r>
              <a:rPr lang="en-US" sz="1800" dirty="0">
                <a:effectLst/>
                <a:latin typeface="Arial" panose="020B0604020202020204" pitchFamily="34" charset="0"/>
                <a:ea typeface="Calibri" panose="020F0502020204030204" pitchFamily="34" charset="0"/>
              </a:rPr>
              <a:t>  Meeting password: rmN3TA8T68w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2434 404 5143</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5"/>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190593" y="3623102"/>
            <a:ext cx="554420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EDT, Wednesday May 17,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Calibri" panose="020F0502020204030204" pitchFamily="34" charset="0"/>
                <a:hlinkClick r:id="rId7"/>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2420 768 7337</a:t>
            </a:r>
            <a:r>
              <a:rPr lang="en-US" sz="1800" dirty="0">
                <a:effectLst/>
                <a:latin typeface="Arial" panose="020B0604020202020204" pitchFamily="34" charset="0"/>
                <a:ea typeface="Calibri" panose="020F0502020204030204" pitchFamily="34" charset="0"/>
              </a:rPr>
              <a:t>  Meeting password: 3KmWxeJhX77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2420 768 7337</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8"/>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0820400" cy="4114800"/>
          </a:xfrm>
        </p:spPr>
        <p:txBody>
          <a:bodyPr>
            <a:normAutofit fontScale="92500" lnSpcReduction="20000"/>
          </a:bodyPr>
          <a:lstStyle/>
          <a:p>
            <a:pPr fontAlgn="t"/>
            <a:r>
              <a:rPr lang="en-US" dirty="0"/>
              <a:t>Call session to order / “Guidelines for IEEE SA meetings”</a:t>
            </a:r>
          </a:p>
          <a:p>
            <a:pPr fontAlgn="t"/>
            <a:r>
              <a:rPr lang="en-US" dirty="0"/>
              <a:t>Review of Agenda / Approval of Agenda / Approve Minutes</a:t>
            </a:r>
          </a:p>
          <a:p>
            <a:pPr fontAlgn="t"/>
            <a:r>
              <a:rPr lang="en-US" dirty="0"/>
              <a:t>Liaison Updates / Regulatory</a:t>
            </a:r>
          </a:p>
          <a:p>
            <a:pPr fontAlgn="t"/>
            <a:r>
              <a:rPr lang="en-US" dirty="0"/>
              <a:t>IoT white paper</a:t>
            </a:r>
          </a:p>
          <a:p>
            <a:pPr fontAlgn="t"/>
            <a:r>
              <a:rPr lang="en-US" dirty="0"/>
              <a:t>Low Latency White Paper  </a:t>
            </a:r>
          </a:p>
          <a:p>
            <a:pPr fontAlgn="t"/>
            <a:r>
              <a:rPr lang="en-US" dirty="0"/>
              <a:t>"IEEE 802 Solutions for Vertical Applications" White Paper</a:t>
            </a:r>
          </a:p>
          <a:p>
            <a:pPr fontAlgn="b"/>
            <a:r>
              <a:rPr lang="en-US" dirty="0"/>
              <a:t>Wednesday</a:t>
            </a:r>
          </a:p>
          <a:p>
            <a:pPr lvl="1" fontAlgn="b"/>
            <a:r>
              <a:rPr lang="en-US" dirty="0"/>
              <a:t>Vertical market – AFV Infrastructure communications</a:t>
            </a:r>
          </a:p>
          <a:p>
            <a:pPr lvl="1" fontAlgn="b"/>
            <a:r>
              <a:rPr lang="en-US" dirty="0"/>
              <a:t>Review teleconference discussion on White Paper Draft</a:t>
            </a:r>
          </a:p>
          <a:p>
            <a:pPr fontAlgn="t"/>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18424</TotalTime>
  <Words>2622</Words>
  <Application>Microsoft Office PowerPoint</Application>
  <PresentationFormat>Widescreen</PresentationFormat>
  <Paragraphs>273</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Helvetica</vt:lpstr>
      <vt:lpstr>Monotype Sorts</vt:lpstr>
      <vt:lpstr>Times New Roman</vt:lpstr>
      <vt:lpstr>802-24-Theme1</vt:lpstr>
      <vt:lpstr>802.24 Vertical Applications TAG</vt:lpstr>
      <vt:lpstr>802.24 Overview</vt:lpstr>
      <vt:lpstr>May Wireless Interim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802.24.2 IoT White Paper</vt:lpstr>
      <vt:lpstr>IoT White Paper Discussion</vt:lpstr>
      <vt:lpstr>“Low latency” White Paper</vt:lpstr>
      <vt:lpstr>"IEEE 802 Solutions for Vertical Applications"</vt:lpstr>
      <vt:lpstr>Draft message to WGs</vt:lpstr>
      <vt:lpstr>AFV Communications - White Paper</vt:lpstr>
      <vt:lpstr>AFV White Paper</vt:lpstr>
      <vt:lpstr>Vertical Applications – Industry Standards Outreach</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299</cp:revision>
  <dcterms:created xsi:type="dcterms:W3CDTF">2020-10-13T15:01:18Z</dcterms:created>
  <dcterms:modified xsi:type="dcterms:W3CDTF">2023-05-16T21:29:23Z</dcterms:modified>
</cp:coreProperties>
</file>