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8" r:id="rId16"/>
    <p:sldId id="521" r:id="rId17"/>
    <p:sldId id="486" r:id="rId18"/>
    <p:sldId id="475" r:id="rId19"/>
    <p:sldId id="1885" r:id="rId20"/>
    <p:sldId id="1894" r:id="rId21"/>
    <p:sldId id="1886" r:id="rId22"/>
    <p:sldId id="524" r:id="rId23"/>
    <p:sldId id="474" r:id="rId24"/>
    <p:sldId id="391" r:id="rId25"/>
    <p:sldId id="1895"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8"/>
            <p14:sldId id="521"/>
            <p14:sldId id="486"/>
            <p14:sldId id="475"/>
            <p14:sldId id="1885"/>
            <p14:sldId id="1894"/>
            <p14:sldId id="1886"/>
            <p14:sldId id="524"/>
            <p14:sldId id="474"/>
            <p14:sldId id="391"/>
            <p14:sldId id="189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68" autoAdjust="0"/>
    <p:restoredTop sz="94099" autoAdjust="0"/>
  </p:normalViewPr>
  <p:slideViewPr>
    <p:cSldViewPr>
      <p:cViewPr varScale="1">
        <p:scale>
          <a:sx n="102" d="100"/>
          <a:sy n="102" d="100"/>
        </p:scale>
        <p:origin x="597" y="5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802.24-23-0029r3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25-00-0000-september-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1/files/public/docs2018/60802-industrial-use-cases-0818-v1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b034ed3111c3810502d2b644955e7315"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932bb8b2874760807593f1ff8253689d" TargetMode="External"/><Relationship Id="rId2" Type="http://schemas.openxmlformats.org/officeDocument/2006/relationships/hyperlink" Target="https://cvent.me/Pna0qm" TargetMode="External"/><Relationship Id="rId1" Type="http://schemas.openxmlformats.org/officeDocument/2006/relationships/slideLayout" Target="../slideLayouts/slideLayout2.xml"/><Relationship Id="rId6" Type="http://schemas.openxmlformats.org/officeDocument/2006/relationships/hyperlink" Target="https://cisco.com/go/toll-free-dialing-restrictions" TargetMode="External"/><Relationship Id="rId5" Type="http://schemas.openxmlformats.org/officeDocument/2006/relationships/hyperlink" Target="https://epri.webex.com/epri/globalcallin.php?MTID=m888eee9fc057c3d4bc8f64d13ac7ca5d" TargetMode="External"/><Relationship Id="rId4" Type="http://schemas.openxmlformats.org/officeDocument/2006/relationships/hyperlink" Target="https://epri.webex.com/epri/j.php?MTID=mb474016b7c19b24772d366e34e8a650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2023 Plenary Meeting</a:t>
            </a:r>
          </a:p>
          <a:p>
            <a:r>
              <a:rPr lang="en-US" dirty="0"/>
              <a:t>Honolulu, Hawaii,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September 2023 TAG minutes</a:t>
            </a:r>
          </a:p>
          <a:p>
            <a:pPr lvl="1"/>
            <a:r>
              <a:rPr lang="en-US" dirty="0">
                <a:hlinkClick r:id="rId2"/>
              </a:rPr>
              <a:t>https://mentor.ieee.org/802.24/dcn/23/24-23-0025-00-0000-september-2023-tag-minutes.pdf</a:t>
            </a:r>
            <a:endParaRPr lang="en-US" dirty="0"/>
          </a:p>
          <a:p>
            <a:pPr lvl="1"/>
            <a:endParaRPr lang="en-US" dirty="0"/>
          </a:p>
          <a:p>
            <a:pPr lvl="1"/>
            <a:endParaRPr lang="en-US" dirty="0"/>
          </a:p>
          <a:p>
            <a:pPr lvl="1"/>
            <a:endParaRPr lang="en-US" dirty="0"/>
          </a:p>
          <a:p>
            <a:r>
              <a:rPr lang="en-US" dirty="0"/>
              <a:t>Action Items from September</a:t>
            </a:r>
          </a:p>
          <a:p>
            <a:pPr lvl="1">
              <a:buFont typeface="Wingdings" panose="05000000000000000000" pitchFamily="2" charset="2"/>
              <a:buChar char="ü"/>
            </a:pPr>
            <a:r>
              <a:rPr lang="en-US" dirty="0"/>
              <a:t>Tim: Send LL and 802 Vertical White Papers to IEEE Editors</a:t>
            </a:r>
          </a:p>
          <a:p>
            <a:pPr lvl="1"/>
            <a:r>
              <a:rPr lang="en-US" dirty="0"/>
              <a:t>Ben: Engage more people on IoT White Paper</a:t>
            </a:r>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(Phil), WFA/802.11ah, Matter/Thread (Clint), Building control,  UWB Alliance (Dries),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endParaRPr lang="en-US" dirty="0"/>
          </a:p>
          <a:p>
            <a:r>
              <a:rPr lang="en-US" dirty="0"/>
              <a:t>Contributions for November:</a:t>
            </a:r>
          </a:p>
          <a:p>
            <a:endParaRPr lang="en-US" dirty="0"/>
          </a:p>
          <a:p>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8" y="1828800"/>
            <a:ext cx="10747131" cy="4419600"/>
          </a:xfrm>
        </p:spPr>
        <p:txBody>
          <a:bodyPr>
            <a:normAutofit fontScale="85000" lnSpcReduction="20000"/>
          </a:bodyPr>
          <a:lstStyle/>
          <a:p>
            <a:r>
              <a:rPr lang="en-US" dirty="0"/>
              <a:t>Document 802.24-23-20r1 “IEEE 802 Networks for Vertical Application” forwarded to IEEE editors for editing, formatting, and publishing process.</a:t>
            </a:r>
          </a:p>
          <a:p>
            <a:endParaRPr lang="en-US" dirty="0"/>
          </a:p>
          <a:p>
            <a:r>
              <a:rPr lang="en-US" dirty="0"/>
              <a:t>Editor (Catherine Berger) returned two documents:</a:t>
            </a:r>
          </a:p>
          <a:p>
            <a:pPr lvl="1"/>
            <a:r>
              <a:rPr lang="en-US" dirty="0"/>
              <a:t>24-23-0030-00-0000-Changes_802-networks-for-vertical-applications.docx</a:t>
            </a:r>
          </a:p>
          <a:p>
            <a:pPr lvl="1"/>
            <a:r>
              <a:rPr lang="en-US" dirty="0"/>
              <a:t>24-23-0031-00-0000-802-networks-for-vertical-applications_forreview.docx</a:t>
            </a:r>
          </a:p>
          <a:p>
            <a:r>
              <a:rPr lang="en-US" dirty="0"/>
              <a:t>Questions for TAG are embedded in “</a:t>
            </a:r>
            <a:r>
              <a:rPr lang="en-US" dirty="0" err="1"/>
              <a:t>forrreview</a:t>
            </a:r>
            <a:r>
              <a:rPr lang="en-US" dirty="0"/>
              <a:t>” document. </a:t>
            </a:r>
          </a:p>
          <a:p>
            <a:pPr lvl="1"/>
            <a:r>
              <a:rPr lang="en-US" dirty="0"/>
              <a:t>Comments addressed in 24-23-0031-01-0000-802-networks-for-vertical-applications_forreview.docx</a:t>
            </a:r>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Document 802.24-23-10r6 “Low Latency Communication White Paper”  forwarded to IEEE editors for editing, formatting, and publishing process.</a:t>
            </a:r>
          </a:p>
          <a:p>
            <a:endParaRPr lang="en-US" dirty="0"/>
          </a:p>
          <a:p>
            <a:r>
              <a:rPr lang="en-US" dirty="0"/>
              <a:t>Editor (Catherine Berger) returned two documents:</a:t>
            </a:r>
          </a:p>
          <a:p>
            <a:pPr lvl="1"/>
            <a:r>
              <a:rPr lang="en-US" dirty="0"/>
              <a:t>24-23-0032-00-0000-Changes_low-latency-communication.docx</a:t>
            </a:r>
          </a:p>
          <a:p>
            <a:pPr lvl="1"/>
            <a:r>
              <a:rPr lang="en-US" dirty="0"/>
              <a:t>24-23-0033-00-0000-low-latency-communication-white-paper_forreview.docx</a:t>
            </a:r>
          </a:p>
          <a:p>
            <a:r>
              <a:rPr lang="en-US" dirty="0"/>
              <a:t>Questions for TAG are embedded in “</a:t>
            </a:r>
            <a:r>
              <a:rPr lang="en-US" dirty="0" err="1"/>
              <a:t>forrreview</a:t>
            </a:r>
            <a:r>
              <a:rPr lang="en-US" dirty="0"/>
              <a:t>” document. </a:t>
            </a:r>
          </a:p>
          <a:p>
            <a:pPr lvl="1"/>
            <a:r>
              <a:rPr lang="en-US" dirty="0"/>
              <a:t>Section 2.1.1 on Security – but is really introducing new applications – re-write? </a:t>
            </a:r>
          </a:p>
          <a:p>
            <a:pPr lvl="1"/>
            <a:r>
              <a:rPr lang="en-US" dirty="0"/>
              <a:t>Removed “</a:t>
            </a:r>
            <a:r>
              <a:rPr lang="en-US" sz="2200" b="1" u="sng" dirty="0">
                <a:solidFill>
                  <a:srgbClr val="0563C1"/>
                </a:solidFill>
                <a:effectLst/>
                <a:latin typeface="Calibri" panose="020F0502020204030204" pitchFamily="34" charset="0"/>
                <a:ea typeface="Calibri" panose="020F0502020204030204" pitchFamily="34" charset="0"/>
                <a:hlinkClick r:id="rId2"/>
              </a:rPr>
              <a:t>Use Cases for Industrial Automation</a:t>
            </a:r>
            <a:r>
              <a:rPr lang="en-US" dirty="0"/>
              <a:t>”</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18</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Content Placeholder 5">
            <a:extLst>
              <a:ext uri="{FF2B5EF4-FFF2-40B4-BE49-F238E27FC236}">
                <a16:creationId xmlns:a16="http://schemas.microsoft.com/office/drawing/2014/main" id="{142684EA-6523-3897-6FE8-0C89EE85E0DF}"/>
              </a:ext>
            </a:extLst>
          </p:cNvPr>
          <p:cNvGraphicFramePr>
            <a:graphicFrameLocks noGrp="1"/>
          </p:cNvGraphicFramePr>
          <p:nvPr>
            <p:ph idx="1"/>
            <p:extLst>
              <p:ext uri="{D42A27DB-BD31-4B8C-83A1-F6EECF244321}">
                <p14:modId xmlns:p14="http://schemas.microsoft.com/office/powerpoint/2010/main" val="2025569628"/>
              </p:ext>
            </p:extLst>
          </p:nvPr>
        </p:nvGraphicFramePr>
        <p:xfrm>
          <a:off x="914400" y="2209800"/>
          <a:ext cx="10363200" cy="1737360"/>
        </p:xfrm>
        <a:graphic>
          <a:graphicData uri="http://schemas.openxmlformats.org/drawingml/2006/table">
            <a:tbl>
              <a:tblPr/>
              <a:tblGrid>
                <a:gridCol w="762000">
                  <a:extLst>
                    <a:ext uri="{9D8B030D-6E8A-4147-A177-3AD203B41FA5}">
                      <a16:colId xmlns:a16="http://schemas.microsoft.com/office/drawing/2014/main" val="2726607364"/>
                    </a:ext>
                  </a:extLst>
                </a:gridCol>
                <a:gridCol w="762000">
                  <a:extLst>
                    <a:ext uri="{9D8B030D-6E8A-4147-A177-3AD203B41FA5}">
                      <a16:colId xmlns:a16="http://schemas.microsoft.com/office/drawing/2014/main" val="1198123443"/>
                    </a:ext>
                  </a:extLst>
                </a:gridCol>
                <a:gridCol w="533400">
                  <a:extLst>
                    <a:ext uri="{9D8B030D-6E8A-4147-A177-3AD203B41FA5}">
                      <a16:colId xmlns:a16="http://schemas.microsoft.com/office/drawing/2014/main" val="978823419"/>
                    </a:ext>
                  </a:extLst>
                </a:gridCol>
                <a:gridCol w="2057400">
                  <a:extLst>
                    <a:ext uri="{9D8B030D-6E8A-4147-A177-3AD203B41FA5}">
                      <a16:colId xmlns:a16="http://schemas.microsoft.com/office/drawing/2014/main" val="1347802288"/>
                    </a:ext>
                  </a:extLst>
                </a:gridCol>
                <a:gridCol w="3352800">
                  <a:extLst>
                    <a:ext uri="{9D8B030D-6E8A-4147-A177-3AD203B41FA5}">
                      <a16:colId xmlns:a16="http://schemas.microsoft.com/office/drawing/2014/main" val="1064732746"/>
                    </a:ext>
                  </a:extLst>
                </a:gridCol>
                <a:gridCol w="2895600">
                  <a:extLst>
                    <a:ext uri="{9D8B030D-6E8A-4147-A177-3AD203B41FA5}">
                      <a16:colId xmlns:a16="http://schemas.microsoft.com/office/drawing/2014/main" val="4286634255"/>
                    </a:ext>
                  </a:extLst>
                </a:gridCol>
              </a:tblGrid>
              <a:tr h="0">
                <a:tc>
                  <a:txBody>
                    <a:bodyPr/>
                    <a:lstStyle/>
                    <a:p>
                      <a:r>
                        <a:rPr lang="en-US"/>
                        <a:t>2023</a:t>
                      </a:r>
                    </a:p>
                  </a:txBody>
                  <a:tcPr anchor="ctr">
                    <a:lnL>
                      <a:noFill/>
                    </a:lnL>
                    <a:lnR>
                      <a:noFill/>
                    </a:lnR>
                    <a:lnT>
                      <a:noFill/>
                    </a:lnT>
                    <a:lnB>
                      <a:noFill/>
                    </a:lnB>
                  </a:tcPr>
                </a:tc>
                <a:tc>
                  <a:txBody>
                    <a:bodyPr/>
                    <a:lstStyle/>
                    <a:p>
                      <a:r>
                        <a:rPr lang="en-US"/>
                        <a:t>28</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Modification of Clause 3.5.4 "Integrating EV charging in an EMAP network" in the AFV Draft White Paper (Doc. 24-23-0007-03-0000)</a:t>
                      </a:r>
                    </a:p>
                  </a:txBody>
                  <a:tcPr anchor="ctr">
                    <a:lnL>
                      <a:noFill/>
                    </a:lnL>
                    <a:lnR>
                      <a:noFill/>
                    </a:lnR>
                    <a:lnT>
                      <a:noFill/>
                    </a:lnT>
                    <a:lnB>
                      <a:noFill/>
                    </a:lnB>
                  </a:tcPr>
                </a:tc>
                <a:tc>
                  <a:txBody>
                    <a:bodyPr/>
                    <a:lstStyle/>
                    <a:p>
                      <a:r>
                        <a:rPr lang="en-US" dirty="0"/>
                        <a:t>Jin Seek Choi (</a:t>
                      </a:r>
                      <a:r>
                        <a:rPr lang="en-US" dirty="0" err="1"/>
                        <a:t>Hanyang</a:t>
                      </a:r>
                      <a:r>
                        <a:rPr lang="en-US" dirty="0"/>
                        <a:t> University), Hyeong Ho Lee (Seoul National University of Science &amp; </a:t>
                      </a:r>
                      <a:br>
                        <a:rPr lang="en-US" dirty="0"/>
                      </a:br>
                      <a:r>
                        <a:rPr lang="en-US" dirty="0"/>
                        <a:t>Technology/</a:t>
                      </a:r>
                      <a:r>
                        <a:rPr lang="en-US" dirty="0" err="1"/>
                        <a:t>NetvisionTelecom</a:t>
                      </a:r>
                      <a:r>
                        <a:rPr lang="en-US" dirty="0"/>
                        <a:t> Inc.)</a:t>
                      </a:r>
                    </a:p>
                  </a:txBody>
                  <a:tcPr anchor="ctr">
                    <a:lnL>
                      <a:noFill/>
                    </a:lnL>
                    <a:lnR>
                      <a:noFill/>
                    </a:lnR>
                    <a:lnT>
                      <a:noFill/>
                    </a:lnT>
                    <a:lnB>
                      <a:noFill/>
                    </a:lnB>
                  </a:tcPr>
                </a:tc>
                <a:extLst>
                  <a:ext uri="{0D108BD9-81ED-4DB2-BD59-A6C34878D82A}">
                    <a16:rowId xmlns:a16="http://schemas.microsoft.com/office/drawing/2014/main" val="3327048645"/>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lvl="1"/>
            <a:r>
              <a:rPr lang="en-US" dirty="0"/>
              <a:t>Craig will adopt parts of contribution doc 28r0 into the next version of the AFV white paper draft </a:t>
            </a:r>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
        <p:nvSpPr>
          <p:cNvPr id="6" name="Arrow: Right 5">
            <a:extLst>
              <a:ext uri="{FF2B5EF4-FFF2-40B4-BE49-F238E27FC236}">
                <a16:creationId xmlns:a16="http://schemas.microsoft.com/office/drawing/2014/main" id="{3ADC49D3-2B7C-CC03-633F-CD1845C6AF4C}"/>
              </a:ext>
            </a:extLst>
          </p:cNvPr>
          <p:cNvSpPr/>
          <p:nvPr/>
        </p:nvSpPr>
        <p:spPr bwMode="auto">
          <a:xfrm>
            <a:off x="266700" y="1981200"/>
            <a:ext cx="8001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  Interim</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2024 Denver, CO, USA  Plenary</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14, 2023, PM2   4PM HST</a:t>
            </a:r>
          </a:p>
          <a:p>
            <a:pPr lvl="1"/>
            <a:r>
              <a:rPr lang="en-US" sz="2000" dirty="0">
                <a:effectLst/>
                <a:latin typeface="Arial" panose="020B0604020202020204" pitchFamily="34" charset="0"/>
                <a:ea typeface="Calibri" panose="020F0502020204030204" pitchFamily="34" charset="0"/>
              </a:rPr>
              <a:t>Wednesday Nov 15, 2023, PM2  4PM HST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484602"/>
            <a:ext cx="528319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Tuesday </a:t>
            </a:r>
            <a:r>
              <a:rPr lang="en-US" sz="1800" dirty="0">
                <a:effectLst/>
                <a:latin typeface="Arial" panose="020B0604020202020204" pitchFamily="34" charset="0"/>
                <a:ea typeface="Calibri" panose="020F0502020204030204" pitchFamily="34" charset="0"/>
              </a:rPr>
              <a:t>Nov 14</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2439 008 0166</a:t>
            </a:r>
            <a:r>
              <a:rPr lang="en-US" sz="1800" dirty="0">
                <a:effectLst/>
                <a:latin typeface="Arial" panose="020B0604020202020204" pitchFamily="34" charset="0"/>
                <a:ea typeface="Calibri" panose="020F0502020204030204" pitchFamily="34" charset="0"/>
              </a:rPr>
              <a:t>  Meeting password: 9PbXw5Sp2e8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2439 008 0166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HST, Wednesday </a:t>
            </a:r>
            <a:r>
              <a:rPr lang="en-US" sz="1800" dirty="0">
                <a:effectLst/>
                <a:latin typeface="Arial" panose="020B0604020202020204" pitchFamily="34" charset="0"/>
                <a:ea typeface="Calibri" panose="020F0502020204030204" pitchFamily="34" charset="0"/>
              </a:rPr>
              <a:t>Nov 15</a:t>
            </a:r>
            <a:r>
              <a:rPr kumimoji="0" lang="en-US" altLang="en-US" sz="1800" b="1" i="0" u="none" strike="noStrike" cap="none" normalizeH="0" baseline="0" dirty="0">
                <a:ln>
                  <a:noFill/>
                </a:ln>
                <a:solidFill>
                  <a:schemeClr val="tx1"/>
                </a:solidFill>
                <a:effectLst/>
                <a:latin typeface="Arial" panose="020B0604020202020204" pitchFamily="34" charset="0"/>
              </a:rPr>
              <a:t>,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2430 995 1850</a:t>
            </a:r>
            <a:r>
              <a:rPr lang="en-US" sz="1800" dirty="0">
                <a:effectLst/>
                <a:latin typeface="Arial" panose="020B0604020202020204" pitchFamily="34" charset="0"/>
                <a:ea typeface="Calibri" panose="020F0502020204030204" pitchFamily="34" charset="0"/>
              </a:rPr>
              <a:t>  Meeting password: 7jhYGcbYX46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2430 995 1850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70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t">
              <a:lnSpc>
                <a:spcPct val="120000"/>
              </a:lnSpc>
            </a:pPr>
            <a:r>
              <a:rPr lang="en-US" dirty="0"/>
              <a:t> Review of IEEE Editor draft for "IEEE 802 Networks for Vertical Applications White Paper"</a:t>
            </a:r>
          </a:p>
          <a:p>
            <a:pPr fontAlgn="t">
              <a:lnSpc>
                <a:spcPct val="120000"/>
              </a:lnSpc>
            </a:pPr>
            <a:r>
              <a:rPr lang="en-US" dirty="0"/>
              <a:t> Review of IEEE Editor draft for “Low Latency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 initiation of update of first Smart Grid White paper.</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28777</TotalTime>
  <Words>2576</Words>
  <Application>Microsoft Office PowerPoint</Application>
  <PresentationFormat>Widescreen</PresentationFormat>
  <Paragraphs>267</Paragraphs>
  <Slides>25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Wingdings</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IoT White Paper Strategy</vt:lpstr>
      <vt:lpstr>802.24.2 IoT White Paper</vt:lpstr>
      <vt:lpstr>"IEEE 802 Solutions for Vertical Applications"</vt:lpstr>
      <vt:lpstr>“Low latency” White Paper</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374</cp:revision>
  <dcterms:created xsi:type="dcterms:W3CDTF">2020-10-13T15:01:18Z</dcterms:created>
  <dcterms:modified xsi:type="dcterms:W3CDTF">2023-11-16T03:43:23Z</dcterms:modified>
</cp:coreProperties>
</file>