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18"/>
  </p:notesMasterIdLst>
  <p:handoutMasterIdLst>
    <p:handoutMasterId r:id="rId19"/>
  </p:handoutMasterIdLst>
  <p:sldIdLst>
    <p:sldId id="258" r:id="rId2"/>
    <p:sldId id="500" r:id="rId3"/>
    <p:sldId id="523" r:id="rId4"/>
    <p:sldId id="285" r:id="rId5"/>
    <p:sldId id="1898" r:id="rId6"/>
    <p:sldId id="1900" r:id="rId7"/>
    <p:sldId id="420" r:id="rId8"/>
    <p:sldId id="475" r:id="rId9"/>
    <p:sldId id="1901" r:id="rId10"/>
    <p:sldId id="486" r:id="rId11"/>
    <p:sldId id="1885" r:id="rId12"/>
    <p:sldId id="1904" r:id="rId13"/>
    <p:sldId id="1899" r:id="rId14"/>
    <p:sldId id="1902" r:id="rId15"/>
    <p:sldId id="474" r:id="rId16"/>
    <p:sldId id="391" r:id="rId1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C62493-49E5-4F60-86E9-F555B970C0E0}">
          <p14:sldIdLst>
            <p14:sldId id="258"/>
            <p14:sldId id="500"/>
            <p14:sldId id="523"/>
            <p14:sldId id="285"/>
            <p14:sldId id="1898"/>
            <p14:sldId id="1900"/>
            <p14:sldId id="420"/>
            <p14:sldId id="475"/>
            <p14:sldId id="1901"/>
            <p14:sldId id="486"/>
            <p14:sldId id="1885"/>
            <p14:sldId id="1904"/>
            <p14:sldId id="1899"/>
            <p14:sldId id="1902"/>
            <p14:sldId id="474"/>
            <p14:sldId id="3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78" autoAdjust="0"/>
    <p:restoredTop sz="94099" autoAdjust="0"/>
  </p:normalViewPr>
  <p:slideViewPr>
    <p:cSldViewPr>
      <p:cViewPr>
        <p:scale>
          <a:sx n="115" d="100"/>
          <a:sy n="115" d="100"/>
        </p:scale>
        <p:origin x="104" y="3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6"/>
    </p:cViewPr>
  </p:sorterViewPr>
  <p:notesViewPr>
    <p:cSldViewPr>
      <p:cViewPr varScale="1">
        <p:scale>
          <a:sx n="114" d="100"/>
          <a:sy n="114" d="100"/>
        </p:scale>
        <p:origin x="2899" y="10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230981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27368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802.24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2736850" cy="215444"/>
          </a:xfrm>
          <a:ln/>
        </p:spPr>
        <p:txBody>
          <a:bodyPr/>
          <a:lstStyle/>
          <a:p>
            <a:r>
              <a:rPr lang="en-US" altLang="en-US" dirty="0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6858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9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55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9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5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4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04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8281"/>
            <a:ext cx="21336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83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475413"/>
            <a:ext cx="4165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7198" y="6475413"/>
            <a:ext cx="859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89600" y="394156"/>
            <a:ext cx="5588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802.24-24-0009r0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9482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914400" y="381000"/>
            <a:ext cx="5791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26047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pri.webex.com/epri/j.php?MTID=m5ca7d23a458e8c55b53a40fe547c9147" TargetMode="External"/><Relationship Id="rId2" Type="http://schemas.openxmlformats.org/officeDocument/2006/relationships/hyperlink" Target="https://cvent.me/vKY5P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2/24-22-0011-01-IoTg-internet-of-things-white-paper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er.ieee.org/groups/802/1/files/public/docs2018/60802-industrial-use-cases-0818-v11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Closing Report</a:t>
            </a:r>
          </a:p>
          <a:p>
            <a:endParaRPr lang="en-US" dirty="0"/>
          </a:p>
          <a:p>
            <a:r>
              <a:rPr lang="en-US" dirty="0"/>
              <a:t>March 2024 Interim Meeting</a:t>
            </a:r>
          </a:p>
          <a:p>
            <a:r>
              <a:rPr lang="en-US" dirty="0"/>
              <a:t>Denver, Colorado, USA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001C9-E376-4DF8-9BF6-60901B3E1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"IEEE 802 Solutions for Vertical Applications"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2CF68-157A-4033-BD60-D52BEAC9A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68" y="1828800"/>
            <a:ext cx="10747131" cy="44196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Final Review draft in 24-24-0008-00-0000-Editor-D2-Networks-for-vertical-applications-March2024review draft</a:t>
            </a:r>
          </a:p>
          <a:p>
            <a:endParaRPr lang="en-US" dirty="0"/>
          </a:p>
          <a:p>
            <a:r>
              <a:rPr lang="en-US" dirty="0"/>
              <a:t>Approved for publication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FF186-9736-43C3-9F71-8E8303898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D7872B-F5E7-41F6-9DDF-2B98B1C72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332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EA66A-B61C-A0A4-158F-F167C54C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AFV Communications -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B9829-47E1-77D0-6522-97BC8503E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Types of AFV sites:  residential, commercial vehicle depot, public transport site, long haul freight transportation.  (Public parking facilities)</a:t>
            </a:r>
          </a:p>
          <a:p>
            <a:r>
              <a:rPr lang="en-US" dirty="0"/>
              <a:t>Communications requirements: data volume, resilience, reliability. </a:t>
            </a:r>
          </a:p>
          <a:p>
            <a:pPr lvl="1"/>
            <a:r>
              <a:rPr lang="en-US" dirty="0"/>
              <a:t>Ancillary communication to vehicles (maps, firmware and software updates for vehicles, inventory tracking, logistics, media,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Relate to the use of IEEE 802 technologies as the solution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41E627-34F5-A0F2-9FF1-8CAAC040A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914825-F8E7-DD30-0299-528825957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965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8A5F0-9093-CFE1-1F92-3EA479043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AFV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A9C29-6FC9-423D-F866-6FADC4744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Contribution: 802.24-24-0005r0 </a:t>
            </a:r>
          </a:p>
          <a:p>
            <a:pPr lvl="1"/>
            <a:r>
              <a:rPr lang="fr-FR" dirty="0"/>
              <a:t>WBMS (Wireless Battery Management System) for EV (</a:t>
            </a:r>
            <a:r>
              <a:rPr lang="fr-FR" dirty="0" err="1"/>
              <a:t>Electrical</a:t>
            </a:r>
            <a:r>
              <a:rPr lang="fr-FR" dirty="0"/>
              <a:t> </a:t>
            </a:r>
            <a:r>
              <a:rPr lang="fr-FR" dirty="0" err="1"/>
              <a:t>Vehicle</a:t>
            </a:r>
            <a:r>
              <a:rPr lang="fr-FR" dirty="0"/>
              <a:t>) </a:t>
            </a:r>
          </a:p>
          <a:p>
            <a:pPr lvl="1"/>
            <a:r>
              <a:rPr lang="fr-FR" dirty="0" err="1"/>
              <a:t>Hyeong</a:t>
            </a:r>
            <a:r>
              <a:rPr lang="fr-FR" dirty="0"/>
              <a:t> Ho Lee (Seoul National </a:t>
            </a:r>
            <a:r>
              <a:rPr lang="fr-FR" dirty="0" err="1"/>
              <a:t>University</a:t>
            </a:r>
            <a:r>
              <a:rPr lang="fr-FR" dirty="0"/>
              <a:t> of Science &amp; Technology/</a:t>
            </a:r>
            <a:r>
              <a:rPr lang="fr-FR" dirty="0" err="1"/>
              <a:t>Netvision</a:t>
            </a:r>
            <a:r>
              <a:rPr lang="fr-FR" dirty="0"/>
              <a:t> Telecom Inc.), Jin </a:t>
            </a:r>
            <a:r>
              <a:rPr lang="fr-FR" dirty="0" err="1"/>
              <a:t>Seek</a:t>
            </a:r>
            <a:r>
              <a:rPr lang="fr-FR" dirty="0"/>
              <a:t> Choi (</a:t>
            </a:r>
            <a:r>
              <a:rPr lang="fr-FR" dirty="0" err="1"/>
              <a:t>Hanyang</a:t>
            </a:r>
            <a:r>
              <a:rPr lang="fr-FR" dirty="0"/>
              <a:t> </a:t>
            </a:r>
            <a:r>
              <a:rPr lang="fr-FR" dirty="0" err="1"/>
              <a:t>University</a:t>
            </a:r>
            <a:r>
              <a:rPr lang="fr-FR" dirty="0"/>
              <a:t>)</a:t>
            </a:r>
          </a:p>
          <a:p>
            <a:endParaRPr lang="fr-FR" dirty="0"/>
          </a:p>
          <a:p>
            <a:r>
              <a:rPr lang="fr-FR" dirty="0" err="1"/>
              <a:t>Latest</a:t>
            </a:r>
            <a:r>
              <a:rPr lang="fr-FR" dirty="0"/>
              <a:t> Draft of AFV White Paper</a:t>
            </a:r>
          </a:p>
          <a:p>
            <a:pPr lvl="1"/>
            <a:r>
              <a:rPr lang="fr-FR" dirty="0"/>
              <a:t>802.24-23-0007r4 	AFV White Paper 	Craig Rodine (</a:t>
            </a:r>
            <a:r>
              <a:rPr lang="fr-FR" dirty="0" err="1"/>
              <a:t>Sandia</a:t>
            </a:r>
            <a:r>
              <a:rPr lang="fr-FR" dirty="0"/>
              <a:t> National </a:t>
            </a:r>
            <a:r>
              <a:rPr lang="fr-FR" dirty="0" err="1"/>
              <a:t>Laboratories</a:t>
            </a:r>
            <a:r>
              <a:rPr lang="fr-FR" dirty="0"/>
              <a:t>)</a:t>
            </a:r>
          </a:p>
          <a:p>
            <a:pPr lvl="2"/>
            <a:r>
              <a:rPr lang="fr-FR" dirty="0" err="1"/>
              <a:t>Comments</a:t>
            </a:r>
            <a:r>
              <a:rPr lang="fr-FR" dirty="0"/>
              <a:t> and feedback are </a:t>
            </a:r>
            <a:r>
              <a:rPr lang="fr-FR" dirty="0" err="1"/>
              <a:t>requested</a:t>
            </a:r>
            <a:r>
              <a:rPr lang="fr-FR" dirty="0"/>
              <a:t> to Craig Rodine</a:t>
            </a:r>
          </a:p>
          <a:p>
            <a:pPr lvl="2"/>
            <a:r>
              <a:rPr lang="fr-FR" dirty="0"/>
              <a:t>A new section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added</a:t>
            </a:r>
            <a:r>
              <a:rPr lang="fr-FR" dirty="0"/>
              <a:t> for the WBMS use case (</a:t>
            </a:r>
            <a:r>
              <a:rPr lang="fr-FR" dirty="0" err="1"/>
              <a:t>also</a:t>
            </a:r>
            <a:r>
              <a:rPr lang="fr-FR" dirty="0"/>
              <a:t> cyber </a:t>
            </a:r>
            <a:r>
              <a:rPr lang="fr-FR" dirty="0" err="1"/>
              <a:t>security</a:t>
            </a:r>
            <a:r>
              <a:rPr lang="fr-FR" dirty="0"/>
              <a:t> </a:t>
            </a:r>
            <a:r>
              <a:rPr lang="fr-FR" dirty="0" err="1"/>
              <a:t>considerations</a:t>
            </a:r>
            <a:r>
              <a:rPr lang="fr-FR" dirty="0"/>
              <a:t> for WBMS)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045799-9A93-CC63-3C3C-0FC459BD1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6680E7-DFB6-7F44-CF4B-364162572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4963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9947B-1EDB-4267-BCE9-FF9BB855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Grid white paper revision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52FBF-CC55-4915-9C7F-4AC2887D9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828800"/>
            <a:ext cx="10363200" cy="4495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Update of first Smart Grid white paper to address latest amendments of 802.15.4 u, v, w, x, y, Rev-me,  and new organization of documents to clarify UWB vs Narrowband</a:t>
            </a:r>
          </a:p>
          <a:p>
            <a:r>
              <a:rPr lang="en-US" dirty="0"/>
              <a:t>Last version before IEEE publication: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24-14-0028-03-sgtg-802.24 </a:t>
            </a:r>
            <a:r>
              <a:rPr lang="en-US" dirty="0"/>
              <a:t>white paper (2014-11-revision)</a:t>
            </a:r>
          </a:p>
          <a:p>
            <a:endParaRPr lang="en-US" dirty="0"/>
          </a:p>
          <a:p>
            <a:r>
              <a:rPr lang="en-US" dirty="0"/>
              <a:t>This is the last version in an editable form per the IEEE editors – will be the baseline for the update. 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2BC836-DB99-4A9C-BF1F-70C5E50F7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FCB22E-C047-418D-813A-FEEE7AD3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6254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B1E94-85E3-3216-B1EA-80294C6D9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Grid White Paper Revision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5ECAB-F203-23AA-5846-E6419311A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2061882"/>
            <a:ext cx="10363200" cy="4114800"/>
          </a:xfrm>
        </p:spPr>
        <p:txBody>
          <a:bodyPr>
            <a:normAutofit fontScale="40000" lnSpcReduction="20000"/>
          </a:bodyPr>
          <a:lstStyle/>
          <a:p>
            <a:r>
              <a:rPr lang="en-US" dirty="0"/>
              <a:t>New Standards</a:t>
            </a:r>
          </a:p>
          <a:p>
            <a:pPr lvl="1"/>
            <a:r>
              <a:rPr lang="en-US" dirty="0"/>
              <a:t>Amendments of 802.15.4  (SUN) u, v, x, y, ac, ad/NG,  (4me revision)    Phil Beecher, Gary Stuebing, Don Sturek, Jeorg</a:t>
            </a:r>
          </a:p>
          <a:p>
            <a:pPr lvl="1"/>
            <a:r>
              <a:rPr lang="en-US" dirty="0"/>
              <a:t>LECIM/LPWAN  802.15.4w  Jeorg</a:t>
            </a:r>
          </a:p>
          <a:p>
            <a:pPr lvl="1"/>
            <a:r>
              <a:rPr lang="en-US" dirty="0"/>
              <a:t>802.15.9      Tero </a:t>
            </a:r>
          </a:p>
          <a:p>
            <a:pPr lvl="1"/>
            <a:r>
              <a:rPr lang="en-US" dirty="0"/>
              <a:t>802.1 TSN     Reference to the TSN White Paper  (Janos)</a:t>
            </a:r>
          </a:p>
          <a:p>
            <a:pPr lvl="1"/>
            <a:r>
              <a:rPr lang="en-US" dirty="0"/>
              <a:t>802.11ah and 11ax                 (Dave </a:t>
            </a:r>
            <a:r>
              <a:rPr lang="en-US" dirty="0" err="1"/>
              <a:t>Halasz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802.16s, 16t       (Tim, Harry)</a:t>
            </a:r>
          </a:p>
          <a:p>
            <a:pPr lvl="1"/>
            <a:r>
              <a:rPr lang="en-US" dirty="0"/>
              <a:t>802.19.3   sub-1 GHz coexistence    (Ben)</a:t>
            </a:r>
          </a:p>
          <a:p>
            <a:pPr lvl="1"/>
            <a:endParaRPr lang="en-US" dirty="0"/>
          </a:p>
          <a:p>
            <a:r>
              <a:rPr lang="en-US" dirty="0"/>
              <a:t>New topics</a:t>
            </a:r>
          </a:p>
          <a:p>
            <a:pPr lvl="1"/>
            <a:r>
              <a:rPr lang="en-US" dirty="0"/>
              <a:t>Integration of Gas/Water into electric metering</a:t>
            </a:r>
          </a:p>
          <a:p>
            <a:pPr lvl="1"/>
            <a:r>
              <a:rPr lang="en-US" dirty="0"/>
              <a:t>Battery leaf nodes for low power</a:t>
            </a:r>
          </a:p>
          <a:p>
            <a:pPr lvl="1"/>
            <a:r>
              <a:rPr lang="en-US" dirty="0"/>
              <a:t>Sensors</a:t>
            </a:r>
          </a:p>
          <a:p>
            <a:pPr lvl="1"/>
            <a:r>
              <a:rPr lang="en-US" dirty="0"/>
              <a:t>Situational Awareness</a:t>
            </a:r>
          </a:p>
          <a:p>
            <a:pPr lvl="1"/>
            <a:r>
              <a:rPr lang="en-US" dirty="0"/>
              <a:t>Physical Security</a:t>
            </a:r>
          </a:p>
          <a:p>
            <a:pPr lvl="1"/>
            <a:r>
              <a:rPr lang="en-US" dirty="0"/>
              <a:t>Wildfire detection and prevention</a:t>
            </a:r>
          </a:p>
          <a:p>
            <a:pPr lvl="1"/>
            <a:r>
              <a:rPr lang="en-US" dirty="0"/>
              <a:t>Any others identified by contributors.</a:t>
            </a:r>
          </a:p>
          <a:p>
            <a:pPr lvl="1"/>
            <a:endParaRPr lang="en-US" dirty="0"/>
          </a:p>
          <a:p>
            <a:r>
              <a:rPr lang="en-US" dirty="0"/>
              <a:t>Complementary role of IEEE 802 with cellular technologies</a:t>
            </a:r>
          </a:p>
          <a:p>
            <a:endParaRPr lang="en-US" dirty="0"/>
          </a:p>
          <a:p>
            <a:r>
              <a:rPr lang="en-US" dirty="0"/>
              <a:t>Reach out to individuals and request contributions.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2700C9-1047-E737-C4A6-AD601B25B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83E089-E3B6-D15D-2A51-C1A21283A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6422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9947B-1EDB-4267-BCE9-FF9BB855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TAG Activity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52FBF-CC55-4915-9C7F-4AC2887D9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828800"/>
            <a:ext cx="10363200" cy="4495800"/>
          </a:xfrm>
        </p:spPr>
        <p:txBody>
          <a:bodyPr>
            <a:normAutofit fontScale="62500" lnSpcReduction="20000"/>
          </a:bodyPr>
          <a:lstStyle/>
          <a:p>
            <a:pPr lvl="1"/>
            <a:endParaRPr lang="en-US" dirty="0"/>
          </a:p>
          <a:p>
            <a:r>
              <a:rPr lang="en-US" dirty="0"/>
              <a:t>A whitepaper/document for application-specific use cases of Sub 1GHz standards 802.15.4g and 802.11ah. How use mechanisms in 802.19.3 and new amendment 802.19.3a</a:t>
            </a:r>
          </a:p>
          <a:p>
            <a:pPr lvl="1"/>
            <a:r>
              <a:rPr lang="en-US" dirty="0"/>
              <a:t>Can this also include applying 802.15.4s-2018 (Spectrum Resource Measurement Capability) in sub-1GHz spectrum?</a:t>
            </a:r>
          </a:p>
          <a:p>
            <a:pPr lvl="1"/>
            <a:r>
              <a:rPr lang="en-US" dirty="0"/>
              <a:t>New activities in Sub-1GHz.  Update to 11ah possible in 802.11-rev, also changes in 802.15. </a:t>
            </a:r>
          </a:p>
          <a:p>
            <a:pPr lvl="1"/>
            <a:r>
              <a:rPr lang="en-US" dirty="0"/>
              <a:t>Aspect of unique communications requirements for DER integration- dispatch/provisioning vs protection.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TSN – movement of 802.1 and 802.3 towards specific profiles (related to vertical applications)  AVB, Industrial Automation, Automotive, Aerospace.  Select features out of base standards. TSN is a toolbox, profiles provide interoperability.  Integration of TSN into 802.11 and high availability, could affect TSN profiles. 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2BC836-DB99-4A9C-BF1F-70C5E50F7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FCB22E-C047-418D-813A-FEEE7AD3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341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799"/>
            <a:ext cx="10439400" cy="483127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Action Items</a:t>
            </a:r>
          </a:p>
          <a:p>
            <a:pPr lvl="1"/>
            <a:r>
              <a:rPr lang="en-US" dirty="0"/>
              <a:t>Schedule teleconference on IoT White Paper Tuesday April 9, 8am PT, 11am ET,  for 1 hour. </a:t>
            </a:r>
          </a:p>
          <a:p>
            <a:pPr lvl="1"/>
            <a:r>
              <a:rPr lang="en-US" dirty="0"/>
              <a:t>Consider an AFV teleconference. Week of April 15</a:t>
            </a:r>
            <a:r>
              <a:rPr lang="en-US" baseline="30000" dirty="0"/>
              <a:t>th</a:t>
            </a:r>
            <a:r>
              <a:rPr lang="en-US" dirty="0"/>
              <a:t>? Take offline for date. </a:t>
            </a:r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pPr lvl="1"/>
            <a:endParaRPr lang="en-US" dirty="0"/>
          </a:p>
          <a:p>
            <a:r>
              <a:rPr lang="en-US" dirty="0"/>
              <a:t>Next Meeting</a:t>
            </a:r>
          </a:p>
          <a:p>
            <a:pPr marL="742950" lvl="2">
              <a:spcBef>
                <a:spcPts val="0"/>
              </a:spcBef>
              <a:spcAft>
                <a:spcPts val="1200"/>
              </a:spcAft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742950" lvl="2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May 2024, Warsaw, Poland Interim</a:t>
            </a:r>
          </a:p>
          <a:p>
            <a:pPr marL="742950" lvl="2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July 2024, Montral, QC, Canada Plenary</a:t>
            </a:r>
          </a:p>
          <a:p>
            <a:r>
              <a:rPr lang="en-US" dirty="0"/>
              <a:t>Adjourn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363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3048000"/>
            <a:ext cx="10439400" cy="3124200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		Tim Godfrey</a:t>
            </a:r>
          </a:p>
          <a:p>
            <a:pPr lvl="1"/>
            <a:r>
              <a:rPr lang="en-US" altLang="en-US" sz="2900" dirty="0"/>
              <a:t>Secretary &amp; TAG Vice Chair:	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25 Voting Members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  <p:grpSp>
        <p:nvGrpSpPr>
          <p:cNvPr id="5" name="Group 12">
            <a:extLst>
              <a:ext uri="{FF2B5EF4-FFF2-40B4-BE49-F238E27FC236}">
                <a16:creationId xmlns:a16="http://schemas.microsoft.com/office/drawing/2014/main" id="{FE3287ED-0E24-4B57-A95A-5B7F1E934678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1600200"/>
            <a:ext cx="5943600" cy="1391444"/>
            <a:chOff x="827584" y="1412776"/>
            <a:chExt cx="7704856" cy="144016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35C678F-AFE1-47E9-8110-D7B68D53D3DB}"/>
                </a:ext>
              </a:extLst>
            </p:cNvPr>
            <p:cNvSpPr/>
            <p:nvPr/>
          </p:nvSpPr>
          <p:spPr bwMode="auto">
            <a:xfrm>
              <a:off x="1855152" y="1412776"/>
              <a:ext cx="5549051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b="1" dirty="0">
                  <a:latin typeface="Calibri" panose="020F0502020204030204" pitchFamily="34" charset="0"/>
                  <a:cs typeface="Calibri" panose="020F0502020204030204" pitchFamily="34" charset="0"/>
                </a:rPr>
                <a:t>802.24 Vertical Applications TAG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9BA5A7E-7E6B-4781-BC0A-3BFD25FDE636}"/>
                </a:ext>
              </a:extLst>
            </p:cNvPr>
            <p:cNvSpPr/>
            <p:nvPr/>
          </p:nvSpPr>
          <p:spPr bwMode="auto">
            <a:xfrm>
              <a:off x="827584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802.24.1 Smart Grid TG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9B4D763-FEF0-42EF-8BA2-5EEF1856AB96}"/>
                </a:ext>
              </a:extLst>
            </p:cNvPr>
            <p:cNvSpPr/>
            <p:nvPr/>
          </p:nvSpPr>
          <p:spPr bwMode="auto">
            <a:xfrm>
              <a:off x="4787622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802.24.2 IoT TG</a:t>
              </a:r>
            </a:p>
          </p:txBody>
        </p:sp>
        <p:cxnSp>
          <p:nvCxnSpPr>
            <p:cNvPr id="10" name="Elbow Connector 9">
              <a:extLst>
                <a:ext uri="{FF2B5EF4-FFF2-40B4-BE49-F238E27FC236}">
                  <a16:creationId xmlns:a16="http://schemas.microsoft.com/office/drawing/2014/main" id="{9B22EF9D-286E-4B26-9C13-C251DE26C408}"/>
                </a:ext>
              </a:extLst>
            </p:cNvPr>
            <p:cNvCxnSpPr>
              <a:cxnSpLocks noChangeShapeType="1"/>
              <a:stCxn id="7" idx="2"/>
              <a:endCxn id="8" idx="0"/>
            </p:cNvCxnSpPr>
            <p:nvPr/>
          </p:nvCxnSpPr>
          <p:spPr bwMode="auto">
            <a:xfrm rot="5400000">
              <a:off x="3448445" y="1168015"/>
              <a:ext cx="432782" cy="1929684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11" name="Elbow Connector 11">
              <a:extLst>
                <a:ext uri="{FF2B5EF4-FFF2-40B4-BE49-F238E27FC236}">
                  <a16:creationId xmlns:a16="http://schemas.microsoft.com/office/drawing/2014/main" id="{A0E07E63-52F2-4AAB-9C72-78B29DB7E554}"/>
                </a:ext>
              </a:extLst>
            </p:cNvPr>
            <p:cNvCxnSpPr>
              <a:cxnSpLocks noChangeShapeType="1"/>
              <a:stCxn id="7" idx="2"/>
              <a:endCxn id="9" idx="0"/>
            </p:cNvCxnSpPr>
            <p:nvPr/>
          </p:nvCxnSpPr>
          <p:spPr bwMode="auto">
            <a:xfrm rot="16200000" flipH="1">
              <a:off x="5428463" y="1117678"/>
              <a:ext cx="432782" cy="2030355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95346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15DA3-F549-4831-9490-80BC7A81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March Plenary - Meeting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9E525-D164-4700-8950-E8042AC09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2751"/>
            <a:ext cx="11049000" cy="4648200"/>
          </a:xfrm>
        </p:spPr>
        <p:txBody>
          <a:bodyPr>
            <a:normAutofit/>
          </a:bodyPr>
          <a:lstStyle/>
          <a:p>
            <a:r>
              <a:rPr lang="en-US" sz="2400" dirty="0">
                <a:hlinkClick r:id="rId2"/>
              </a:rPr>
              <a:t>Registration</a:t>
            </a:r>
            <a:r>
              <a:rPr lang="en-US" sz="2000" dirty="0"/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is required</a:t>
            </a:r>
          </a:p>
          <a:p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Two slots: </a:t>
            </a:r>
          </a:p>
          <a:p>
            <a:pPr lvl="1"/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Tuesday March 12, PM2   4PM MDT</a:t>
            </a:r>
          </a:p>
          <a:p>
            <a:pPr lvl="1"/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Wednesday March 13, PM2  4PM MDT</a:t>
            </a:r>
          </a:p>
          <a:p>
            <a:r>
              <a:rPr lang="en-US" sz="2400" dirty="0">
                <a:latin typeface="Arial" panose="020B0604020202020204" pitchFamily="34" charset="0"/>
              </a:rPr>
              <a:t>Accredited Hybrid Meeting with Remote Participation</a:t>
            </a:r>
            <a:endParaRPr lang="en-US" sz="2400" dirty="0">
              <a:latin typeface="Arial" panose="020B060402020202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2400" u="sng" dirty="0">
              <a:solidFill>
                <a:srgbClr val="CC00C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4C0347-A1D7-4439-8C0D-B600FAF71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FCC63C-A524-4D35-9DC1-3B13A39F5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149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E06ED11D-62EF-4426-BE34-ACD435831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023CD6-FC62-4A83-9EAE-A6F907B49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820400" cy="4419600"/>
          </a:xfrm>
        </p:spPr>
        <p:txBody>
          <a:bodyPr>
            <a:normAutofit fontScale="70000" lnSpcReduction="20000"/>
          </a:bodyPr>
          <a:lstStyle/>
          <a:p>
            <a:pPr fontAlgn="t">
              <a:lnSpc>
                <a:spcPct val="120000"/>
              </a:lnSpc>
            </a:pPr>
            <a:r>
              <a:rPr lang="en-US" dirty="0"/>
              <a:t>Call session to order / “Guidelines for IEEE SA meetings”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Review of Agenda / Approval of Agenda / Approve Minutes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Liaison Updates / Regulatory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IoT white paper Development and Contributions</a:t>
            </a:r>
          </a:p>
          <a:p>
            <a:pPr fontAlgn="t">
              <a:lnSpc>
                <a:spcPct val="120000"/>
              </a:lnSpc>
            </a:pPr>
            <a:r>
              <a:rPr lang="en-US" u="sng" dirty="0"/>
              <a:t>Special Agenda Item </a:t>
            </a:r>
            <a:r>
              <a:rPr lang="en-US" dirty="0"/>
              <a:t>– Tuesday 4:30 pm Conduct Elections 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Continue resolving comments on draft for “Low Latency White Paper”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Publishing draft review of “"IEEE 802 Networks for Vertical Applications White Paper"”</a:t>
            </a:r>
          </a:p>
          <a:p>
            <a:pPr fontAlgn="b">
              <a:lnSpc>
                <a:spcPct val="120000"/>
              </a:lnSpc>
            </a:pPr>
            <a:r>
              <a:rPr lang="en-US" dirty="0"/>
              <a:t>AFV Infrastructure communications white paper: Review contributions and white paper draft</a:t>
            </a:r>
          </a:p>
          <a:p>
            <a:pPr fontAlgn="b">
              <a:lnSpc>
                <a:spcPct val="120000"/>
              </a:lnSpc>
            </a:pPr>
            <a:r>
              <a:rPr lang="en-US" dirty="0"/>
              <a:t>Discuss and scope update for Smart Grid White paper.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non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>
                <a:spcAft>
                  <a:spcPts val="600"/>
                </a:spcAft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34B35-BC5A-24B1-B83D-2FE197BDE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White Paper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0F6D2-A283-FFA1-BE9A-D3F5D79A3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Existing WP draft </a:t>
            </a:r>
            <a:r>
              <a:rPr lang="en-US" dirty="0">
                <a:hlinkClick r:id="rId2"/>
              </a:rPr>
              <a:t>24-22-0011-02-IoTg-internet-of-things-white-paper</a:t>
            </a:r>
            <a:endParaRPr lang="en-US" dirty="0"/>
          </a:p>
          <a:p>
            <a:r>
              <a:rPr lang="en-US" dirty="0"/>
              <a:t>SPE (Chris </a:t>
            </a:r>
            <a:r>
              <a:rPr lang="en-US" dirty="0" err="1"/>
              <a:t>DiMinico</a:t>
            </a:r>
            <a:r>
              <a:rPr lang="en-US" dirty="0"/>
              <a:t>) 24-23-0013-00-IoTg-802-24-2-iot-10base-t1l-spe-switches-and-adapters.pdf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6B950C-8079-E2C2-FF20-2CD1C6F02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06D5E9-E3DC-D1C1-F85D-1FD9DAF39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7335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2127E-77C4-9A2B-6061-485A3EBE9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881B5-DAB3-D859-36C1-2B53B141F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Discussions on how to proceed</a:t>
            </a:r>
          </a:p>
          <a:p>
            <a:pPr lvl="1"/>
            <a:r>
              <a:rPr lang="en-US" dirty="0"/>
              <a:t>Disambiguate the general poor state of available information on IoT, and highlight the IEEE 802 solutions that address them.</a:t>
            </a:r>
          </a:p>
          <a:p>
            <a:pPr lvl="1"/>
            <a:r>
              <a:rPr lang="en-US" dirty="0"/>
              <a:t>Need to distinguish “Internet” public vs private. OT network for highly secure, isolated networks. </a:t>
            </a:r>
          </a:p>
          <a:p>
            <a:pPr lvl="1"/>
            <a:endParaRPr lang="en-US" dirty="0"/>
          </a:p>
          <a:p>
            <a:r>
              <a:rPr lang="en-US" dirty="0"/>
              <a:t>Plan a teleconference to progress this document. Ad-hoc teleconference. </a:t>
            </a:r>
          </a:p>
          <a:p>
            <a:pPr lvl="1"/>
            <a:r>
              <a:rPr lang="en-US" dirty="0"/>
              <a:t>Tuesday April 9, 8am PT, 11am ET,  for 1 hour. </a:t>
            </a:r>
          </a:p>
          <a:p>
            <a:pPr lvl="1"/>
            <a:r>
              <a:rPr lang="en-US" dirty="0"/>
              <a:t>Announce on 802.24 reflector.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AEB72B-F617-1B84-32B8-81B674BE6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13AB79-0A74-68FA-C925-0EB222DAA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1541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TAG: Election of Officers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668000" cy="4191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Procedure in 802.24 Operations Manual  document 24-14-0007-00-0000</a:t>
            </a:r>
          </a:p>
          <a:p>
            <a:r>
              <a:rPr lang="en-US" dirty="0"/>
              <a:t>Announced Candidates</a:t>
            </a:r>
          </a:p>
          <a:p>
            <a:pPr lvl="1"/>
            <a:r>
              <a:rPr lang="en-US" dirty="0"/>
              <a:t>Tim Godfrey (Chair)</a:t>
            </a:r>
          </a:p>
          <a:p>
            <a:pPr lvl="1"/>
            <a:r>
              <a:rPr lang="en-US" dirty="0"/>
              <a:t>Ben Rolfe (Vice Chair)</a:t>
            </a:r>
          </a:p>
          <a:p>
            <a:r>
              <a:rPr lang="en-US" dirty="0"/>
              <a:t>No other candidates were announced by closing March 8th</a:t>
            </a:r>
          </a:p>
          <a:p>
            <a:r>
              <a:rPr lang="en-US" dirty="0"/>
              <a:t>Election of Chair</a:t>
            </a:r>
          </a:p>
          <a:p>
            <a:pPr lvl="1"/>
            <a:r>
              <a:rPr lang="en-US" dirty="0"/>
              <a:t>Counted Vote: 10, 0, 1</a:t>
            </a:r>
          </a:p>
          <a:p>
            <a:r>
              <a:rPr lang="en-US" dirty="0"/>
              <a:t>Election of Vice Chair</a:t>
            </a:r>
          </a:p>
          <a:p>
            <a:pPr lvl="1"/>
            <a:r>
              <a:rPr lang="en-US" dirty="0"/>
              <a:t>Counted Vote: 9, 0, 1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184666"/>
          </a:xfrm>
        </p:spPr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0819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B0C0A-4CF0-4BE5-A8BA-E99B82019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“Low latency”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DD10A-D17A-4D19-ACDF-E56AB68C1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09800"/>
            <a:ext cx="10515600" cy="41148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Document 802.24-23-10r6 “Low Latency Communication White Paper”  forwarded to IEEE editors for editing, formatting, and publishing process.</a:t>
            </a:r>
          </a:p>
          <a:p>
            <a:endParaRPr lang="en-US" dirty="0"/>
          </a:p>
          <a:p>
            <a:r>
              <a:rPr lang="en-US" dirty="0"/>
              <a:t>Editor (Catherine Berger) returned two documents:</a:t>
            </a:r>
          </a:p>
          <a:p>
            <a:pPr lvl="1"/>
            <a:r>
              <a:rPr lang="en-US" dirty="0"/>
              <a:t>24-23-0032-00-0000-Changes_low-latency-communication.docx</a:t>
            </a:r>
          </a:p>
          <a:p>
            <a:pPr lvl="1"/>
            <a:r>
              <a:rPr lang="en-US" dirty="0"/>
              <a:t>24-23-0033-00-0000-low-latency-communication-white-paper_forreview.docx</a:t>
            </a:r>
          </a:p>
          <a:p>
            <a:r>
              <a:rPr lang="en-US" dirty="0"/>
              <a:t>Questions for TAG are embedded in “</a:t>
            </a:r>
            <a:r>
              <a:rPr lang="en-US" dirty="0" err="1"/>
              <a:t>forrreview</a:t>
            </a:r>
            <a:r>
              <a:rPr lang="en-US" dirty="0"/>
              <a:t>” document. </a:t>
            </a:r>
          </a:p>
          <a:p>
            <a:pPr lvl="1"/>
            <a:r>
              <a:rPr lang="en-US" dirty="0"/>
              <a:t>Section 2.1.1 on Security – but is really introducing new applications – re-write? </a:t>
            </a:r>
          </a:p>
          <a:p>
            <a:pPr lvl="1"/>
            <a:r>
              <a:rPr lang="en-US" dirty="0"/>
              <a:t>Removed “</a:t>
            </a:r>
            <a:r>
              <a:rPr lang="en-US" sz="22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Use Cases for Industrial Automation</a:t>
            </a:r>
            <a:r>
              <a:rPr lang="en-US" dirty="0"/>
              <a:t>”</a:t>
            </a:r>
          </a:p>
          <a:p>
            <a:r>
              <a:rPr lang="en-US" dirty="0"/>
              <a:t>The group was unable to address the issues during the meeting, so we will seek volunteers to re-write section 2.1.1 to improve topical organization.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43921C-5A9E-4DC6-A37F-41CCD028B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EB8714-5E0B-4F8F-992B-5DCC1227A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 dirty="0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0639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E5400-8FA6-56F9-E5DF-AAE2B8370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on Low Latency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7AE89-9069-339B-ACF0-1EED06CDD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24-23-0033-03-0000-low-latency-communication-white-paper_forreview.docx    </a:t>
            </a:r>
          </a:p>
          <a:p>
            <a:pPr lvl="1"/>
            <a:r>
              <a:rPr lang="en-US" dirty="0"/>
              <a:t>with edits from January Interim</a:t>
            </a:r>
          </a:p>
          <a:p>
            <a:r>
              <a:rPr lang="en-US" dirty="0"/>
              <a:t>Review and feedback before March 2024. Target to complete at March Plenary. </a:t>
            </a:r>
          </a:p>
          <a:p>
            <a:endParaRPr lang="en-US" dirty="0"/>
          </a:p>
          <a:p>
            <a:r>
              <a:rPr lang="en-US" dirty="0"/>
              <a:t>Reviewed in March, no comments or revisions. Forward to IEEE for publication.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0F0A05-AF53-630B-BE96-C43C0A1BD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5F0A84-6947-5FC0-D4B7-5D71A2C70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2486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24-Theme1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24-Theme1" id="{71AA4CE9-9702-411B-A30F-4CFFB88909A4}" vid="{122AA4A9-5C12-4562-9898-C288264059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36476</TotalTime>
  <Words>1175</Words>
  <Application>Microsoft Office PowerPoint</Application>
  <PresentationFormat>Widescreen</PresentationFormat>
  <Paragraphs>177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802-24-Theme1</vt:lpstr>
      <vt:lpstr>802.24 Vertical Applications TAG</vt:lpstr>
      <vt:lpstr>802.24 Overview</vt:lpstr>
      <vt:lpstr>March Plenary - Meeting Plan</vt:lpstr>
      <vt:lpstr>Agenda</vt:lpstr>
      <vt:lpstr>IoT White Paper Strategy</vt:lpstr>
      <vt:lpstr>Discussion</vt:lpstr>
      <vt:lpstr>802.24 TAG: Election of Officers</vt:lpstr>
      <vt:lpstr>“Low latency” White Paper</vt:lpstr>
      <vt:lpstr>Review on Low Latency White Paper</vt:lpstr>
      <vt:lpstr>"IEEE 802 Solutions for Vertical Applications"</vt:lpstr>
      <vt:lpstr>AFV Communications - White Paper</vt:lpstr>
      <vt:lpstr>AFV Discussion</vt:lpstr>
      <vt:lpstr>Smart Grid white paper revision</vt:lpstr>
      <vt:lpstr>Smart Grid White Paper Revision Plan</vt:lpstr>
      <vt:lpstr>Future TAG Activity Planning</vt:lpstr>
      <vt:lpstr>802.24 TAG closing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Vertical Applications TAG</dc:title>
  <dc:creator>Godfrey, Tim</dc:creator>
  <cp:lastModifiedBy>Godfrey, Tim</cp:lastModifiedBy>
  <cp:revision>424</cp:revision>
  <dcterms:created xsi:type="dcterms:W3CDTF">2020-10-13T15:01:18Z</dcterms:created>
  <dcterms:modified xsi:type="dcterms:W3CDTF">2024-03-13T23:39:53Z</dcterms:modified>
</cp:coreProperties>
</file>