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66" r:id="rId17"/>
    <p:sldId id="1062" r:id="rId18"/>
    <p:sldId id="1065" r:id="rId19"/>
    <p:sldId id="1060" r:id="rId20"/>
    <p:sldId id="1061" r:id="rId21"/>
    <p:sldId id="1067" r:id="rId22"/>
    <p:sldId id="1068" r:id="rId23"/>
    <p:sldId id="256" r:id="rId24"/>
    <p:sldId id="965"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p:scale>
          <a:sx n="83" d="100"/>
          <a:sy n="83" d="100"/>
        </p:scale>
        <p:origin x="323" y="32"/>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23</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May_2024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doc.:IEEE802.15-24-0216r2</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May_2024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May 2024</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2024-04-25</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Monday AM2 10:30am CEST</a:t>
            </a:r>
          </a:p>
          <a:p>
            <a:r>
              <a:rPr lang="en-US" dirty="0"/>
              <a:t>Tuesday AM2 10:30am CEST</a:t>
            </a:r>
          </a:p>
          <a:p>
            <a:r>
              <a:rPr lang="en-US" dirty="0"/>
              <a:t>Thursday AM2 10:30am CEST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May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a:bodyPr>
          <a:lstStyle/>
          <a:p>
            <a:r>
              <a:rPr lang="en-US" dirty="0"/>
              <a:t>LB204 Second (Recirculation) Letter Ballot </a:t>
            </a:r>
          </a:p>
          <a:p>
            <a:pPr lvl="1"/>
            <a:r>
              <a:rPr lang="en-US" dirty="0"/>
              <a:t>Comments received in April resolved on CRG Teleconference </a:t>
            </a:r>
            <a:r>
              <a:rPr lang="fr-FR" dirty="0"/>
              <a:t>2024-04-25</a:t>
            </a:r>
          </a:p>
          <a:p>
            <a:pPr marL="457200" lvl="1" indent="0">
              <a:buNone/>
            </a:pPr>
            <a:endParaRPr lang="en-US" dirty="0"/>
          </a:p>
          <a:p>
            <a:r>
              <a:rPr lang="en-US" dirty="0"/>
              <a:t>Comment Resolution Spreadsheet:</a:t>
            </a:r>
          </a:p>
          <a:p>
            <a:pPr lvl="1"/>
            <a:r>
              <a:rPr lang="en-US" dirty="0"/>
              <a:t>15-24-0214-01-016t-TG16t LB204 Consolidated Comments and Resolutions.xlsx</a:t>
            </a:r>
          </a:p>
          <a:p>
            <a:r>
              <a:rPr lang="en-US" dirty="0"/>
              <a:t>CRG Teleconference minutes </a:t>
            </a:r>
            <a:r>
              <a:rPr lang="fr-FR" dirty="0"/>
              <a:t>15-24-0215r0</a:t>
            </a:r>
            <a:endParaRPr lang="en-US" dirty="0"/>
          </a:p>
          <a:p>
            <a:endParaRPr lang="en-US" dirty="0"/>
          </a:p>
          <a:p>
            <a:r>
              <a:rPr lang="en-US" dirty="0"/>
              <a:t>Editors have been applying resolutions to develop next draft D3.0</a:t>
            </a:r>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May 2024 Interim</a:t>
            </a:r>
          </a:p>
        </p:txBody>
      </p:sp>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Longer Term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p:txBody>
          <a:bodyPr/>
          <a:lstStyle/>
          <a:p>
            <a:r>
              <a:rPr lang="en-US" dirty="0"/>
              <a:t>After approval of TG16t amendment, plan to initiate a revision PAR to develop a revision to 802.16.  (possibly to be 802.16-2025)</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D8439-5317-1896-CD58-3CFA5C321150}"/>
              </a:ext>
            </a:extLst>
          </p:cNvPr>
          <p:cNvSpPr>
            <a:spLocks noGrp="1"/>
          </p:cNvSpPr>
          <p:nvPr>
            <p:ph type="title"/>
          </p:nvPr>
        </p:nvSpPr>
        <p:spPr/>
        <p:txBody>
          <a:bodyPr/>
          <a:lstStyle/>
          <a:p>
            <a:r>
              <a:rPr lang="en-US" dirty="0"/>
              <a:t>Comment Resolution Review</a:t>
            </a:r>
          </a:p>
        </p:txBody>
      </p:sp>
      <p:sp>
        <p:nvSpPr>
          <p:cNvPr id="3" name="Content Placeholder 2">
            <a:extLst>
              <a:ext uri="{FF2B5EF4-FFF2-40B4-BE49-F238E27FC236}">
                <a16:creationId xmlns:a16="http://schemas.microsoft.com/office/drawing/2014/main" id="{566E723B-17DE-8359-31C2-AC2A957736BA}"/>
              </a:ext>
            </a:extLst>
          </p:cNvPr>
          <p:cNvSpPr>
            <a:spLocks noGrp="1"/>
          </p:cNvSpPr>
          <p:nvPr>
            <p:ph idx="1"/>
          </p:nvPr>
        </p:nvSpPr>
        <p:spPr/>
        <p:txBody>
          <a:bodyPr>
            <a:normAutofit fontScale="85000" lnSpcReduction="20000"/>
          </a:bodyPr>
          <a:lstStyle/>
          <a:p>
            <a:r>
              <a:rPr lang="en-US" dirty="0"/>
              <a:t>Review of P802.16t_D2.0pdf</a:t>
            </a:r>
          </a:p>
          <a:p>
            <a:pPr lvl="1"/>
            <a:r>
              <a:rPr lang="en-US" dirty="0"/>
              <a:t>Resolve TBD items in 15-24-0214-01-016t-TG16t LB204 Consolidated Comments and Resolutions.xlsx</a:t>
            </a:r>
          </a:p>
          <a:p>
            <a:pPr lvl="1"/>
            <a:endParaRPr lang="en-US" dirty="0"/>
          </a:p>
          <a:p>
            <a:r>
              <a:rPr lang="en-US" dirty="0"/>
              <a:t>Review resolved comments in 214r1, and Harry will develop a draft 2.1.</a:t>
            </a:r>
          </a:p>
          <a:p>
            <a:r>
              <a:rPr lang="en-US" dirty="0"/>
              <a:t>Tuesday: Additional editorial comments added in 15-24-0214-02-016t-TG16t LB204 Consolidated Comments and Resolutions.xlsx</a:t>
            </a:r>
          </a:p>
          <a:p>
            <a:endParaRPr lang="en-US" dirty="0"/>
          </a:p>
          <a:p>
            <a:r>
              <a:rPr lang="en-US" dirty="0"/>
              <a:t>Tuesday – implement comment resolutions to create D2.1</a:t>
            </a:r>
          </a:p>
          <a:p>
            <a:r>
              <a:rPr lang="en-US" dirty="0"/>
              <a:t>Wednesday Plenary – motion to extend PAR</a:t>
            </a:r>
          </a:p>
          <a:p>
            <a:endParaRPr lang="en-US" dirty="0"/>
          </a:p>
          <a:p>
            <a:r>
              <a:rPr lang="en-US" dirty="0"/>
              <a:t>If complete and ready, rename to D3.0, and conduct motions to start recirculation WG Letter Ballot. </a:t>
            </a:r>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0B94157-38DB-627D-D15A-B6A6DC30E6C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20E75E0F-06D3-FB2E-FCAB-1A55470A657D}"/>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BC43B4B0-57CF-075A-C504-F4ACAA1FFFC2}"/>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0771509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B85B7-7867-EC11-EBE5-B0BEA8676DD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7BE15D36-2853-C6AE-6D78-6D9DB22C352B}"/>
              </a:ext>
            </a:extLst>
          </p:cNvPr>
          <p:cNvSpPr>
            <a:spLocks noGrp="1"/>
          </p:cNvSpPr>
          <p:nvPr>
            <p:ph idx="1"/>
          </p:nvPr>
        </p:nvSpPr>
        <p:spPr/>
        <p:txBody>
          <a:bodyPr>
            <a:normAutofit lnSpcReduction="10000"/>
          </a:bodyPr>
          <a:lstStyle/>
          <a:p>
            <a:r>
              <a:rPr lang="en-US" dirty="0"/>
              <a:t>TG Motion to start Recirculation Letter Ballot</a:t>
            </a:r>
          </a:p>
          <a:p>
            <a:pPr lvl="1"/>
            <a:r>
              <a:rPr lang="en-US" dirty="0"/>
              <a:t>Move that TG16t formally request that the 802.15 WG start a WG Recirculation requesting approval of document P802-15-16t_D3.0 and to forward document P802-15-16_D3.0, to Standards Association ballot.</a:t>
            </a:r>
          </a:p>
          <a:p>
            <a:pPr lvl="2"/>
            <a:r>
              <a:rPr lang="en-US" dirty="0"/>
              <a:t>Moved</a:t>
            </a:r>
          </a:p>
          <a:p>
            <a:pPr lvl="2"/>
            <a:r>
              <a:rPr lang="en-US" dirty="0"/>
              <a:t>Second</a:t>
            </a:r>
          </a:p>
          <a:p>
            <a:endParaRPr lang="en-US" dirty="0"/>
          </a:p>
          <a:p>
            <a:r>
              <a:rPr lang="en-US" dirty="0"/>
              <a:t>Motion text for WG:</a:t>
            </a:r>
          </a:p>
          <a:p>
            <a:pPr lvl="1"/>
            <a:r>
              <a:rPr lang="en-US" dirty="0"/>
              <a:t>Move that 802.15 WG formally request that 802.15 WG start a WG recirculation WG Recirculation requesting approval of document P802-15-16t_D3.0 and to forward document P802-15-16t_D3.0, to Standards Association ballot.</a:t>
            </a:r>
          </a:p>
          <a:p>
            <a:endParaRPr lang="en-US" dirty="0"/>
          </a:p>
        </p:txBody>
      </p:sp>
      <p:sp>
        <p:nvSpPr>
          <p:cNvPr id="4" name="Date Placeholder 3">
            <a:extLst>
              <a:ext uri="{FF2B5EF4-FFF2-40B4-BE49-F238E27FC236}">
                <a16:creationId xmlns:a16="http://schemas.microsoft.com/office/drawing/2014/main" id="{AFE0BD3A-63D5-FF6B-7CD1-FF2E3CA81EE9}"/>
              </a:ext>
            </a:extLst>
          </p:cNvPr>
          <p:cNvSpPr>
            <a:spLocks noGrp="1"/>
          </p:cNvSpPr>
          <p:nvPr>
            <p:ph type="dt" sz="half" idx="10"/>
          </p:nvPr>
        </p:nvSpPr>
        <p:spPr/>
        <p:txBody>
          <a:bodyPr/>
          <a:lstStyle/>
          <a:p>
            <a:r>
              <a:rPr lang="en-US" dirty="0"/>
              <a:t>May_2024</a:t>
            </a:r>
          </a:p>
        </p:txBody>
      </p:sp>
      <p:sp>
        <p:nvSpPr>
          <p:cNvPr id="5" name="Footer Placeholder 4">
            <a:extLst>
              <a:ext uri="{FF2B5EF4-FFF2-40B4-BE49-F238E27FC236}">
                <a16:creationId xmlns:a16="http://schemas.microsoft.com/office/drawing/2014/main" id="{CD1A7B47-5261-F000-567B-01E0AC3A6D2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355A9E39-FFE6-D4F4-2A51-8D0BAF03485E}"/>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30195290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WG balloting of the P802.15.16t_D03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Vishal</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May_2024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a:xfrm>
            <a:off x="838200" y="365125"/>
            <a:ext cx="10515600" cy="930275"/>
          </a:xfrm>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a:xfrm>
            <a:off x="838200" y="1825625"/>
            <a:ext cx="10515600" cy="4351338"/>
          </a:xfrm>
        </p:spPr>
        <p:txBody>
          <a:bodyPr/>
          <a:lstStyle/>
          <a:p>
            <a:endParaRPr lang="en-US" dirty="0"/>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a:xfrm>
            <a:off x="838200" y="6356350"/>
            <a:ext cx="2743200" cy="365125"/>
          </a:xfrm>
        </p:spPr>
        <p:txBody>
          <a:bodyPr/>
          <a:lstStyle/>
          <a:p>
            <a:r>
              <a:rPr lang="en-US" dirty="0"/>
              <a:t>May_2024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a:xfrm>
            <a:off x="8915400" y="6356350"/>
            <a:ext cx="2971800" cy="365125"/>
          </a:xfrm>
        </p:spPr>
        <p:txBody>
          <a:bodyPr/>
          <a:lstStyle/>
          <a:p>
            <a:fld id="{A1C9EF53-BD90-4B75-A223-F9525C143888}" type="slidenum">
              <a:rPr lang="en-US" smtClean="0"/>
              <a:pPr/>
              <a:t>20</a:t>
            </a:fld>
            <a:endParaRPr lang="en-US" dirty="0"/>
          </a:p>
        </p:txBody>
      </p:sp>
      <p:sp>
        <p:nvSpPr>
          <p:cNvPr id="12" name="Content Placeholder 2">
            <a:extLst>
              <a:ext uri="{FF2B5EF4-FFF2-40B4-BE49-F238E27FC236}">
                <a16:creationId xmlns:a16="http://schemas.microsoft.com/office/drawing/2014/main" id="{ED61515B-028B-AC37-144D-0CDB373862CA}"/>
              </a:ext>
            </a:extLst>
          </p:cNvPr>
          <p:cNvSpPr txBox="1">
            <a:spLocks/>
          </p:cNvSpPr>
          <p:nvPr/>
        </p:nvSpPr>
        <p:spPr>
          <a:xfrm>
            <a:off x="990600" y="1978025"/>
            <a:ext cx="105156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36805516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20688-BBED-65CB-D219-8895617FFF84}"/>
              </a:ext>
            </a:extLst>
          </p:cNvPr>
          <p:cNvSpPr>
            <a:spLocks noGrp="1"/>
          </p:cNvSpPr>
          <p:nvPr>
            <p:ph type="title"/>
          </p:nvPr>
        </p:nvSpPr>
        <p:spPr/>
        <p:txBody>
          <a:bodyPr>
            <a:normAutofit fontScale="90000"/>
          </a:bodyPr>
          <a:lstStyle/>
          <a:p>
            <a:r>
              <a:rPr lang="en-US" dirty="0"/>
              <a:t>Plan to form SA Ballot pool, and start SA Ballot</a:t>
            </a:r>
          </a:p>
        </p:txBody>
      </p:sp>
      <p:sp>
        <p:nvSpPr>
          <p:cNvPr id="3" name="Content Placeholder 2">
            <a:extLst>
              <a:ext uri="{FF2B5EF4-FFF2-40B4-BE49-F238E27FC236}">
                <a16:creationId xmlns:a16="http://schemas.microsoft.com/office/drawing/2014/main" id="{48436E8A-0FE0-0FA4-DA26-C26AF2B9DFD7}"/>
              </a:ext>
            </a:extLst>
          </p:cNvPr>
          <p:cNvSpPr>
            <a:spLocks noGrp="1"/>
          </p:cNvSpPr>
          <p:nvPr>
            <p:ph idx="1"/>
          </p:nvPr>
        </p:nvSpPr>
        <p:spPr/>
        <p:txBody>
          <a:bodyPr/>
          <a:lstStyle/>
          <a:p>
            <a:r>
              <a:rPr lang="en-US" dirty="0"/>
              <a:t>If no new comments on D3.0, send to SA Ballot</a:t>
            </a:r>
          </a:p>
          <a:p>
            <a:r>
              <a:rPr lang="en-US" dirty="0"/>
              <a:t>If new comments are received, then create D4.0.</a:t>
            </a:r>
          </a:p>
          <a:p>
            <a:r>
              <a:rPr lang="en-US" dirty="0"/>
              <a:t>Plan to initiate SA ballot in July. </a:t>
            </a:r>
          </a:p>
          <a:p>
            <a:endParaRPr lang="en-US" dirty="0"/>
          </a:p>
          <a:p>
            <a:endParaRPr lang="en-US" dirty="0"/>
          </a:p>
        </p:txBody>
      </p:sp>
      <p:sp>
        <p:nvSpPr>
          <p:cNvPr id="4" name="Date Placeholder 3">
            <a:extLst>
              <a:ext uri="{FF2B5EF4-FFF2-40B4-BE49-F238E27FC236}">
                <a16:creationId xmlns:a16="http://schemas.microsoft.com/office/drawing/2014/main" id="{87A68CFB-18F2-0317-01F9-207A6A2DA2F4}"/>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57E96ED2-4BD0-3795-62F3-745AFD6B33C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3C3D1EA-AD97-2663-B10C-431AEA90A03C}"/>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3324167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F0DB5-671D-63E3-DF38-34F9E59B3DFA}"/>
              </a:ext>
            </a:extLst>
          </p:cNvPr>
          <p:cNvSpPr>
            <a:spLocks noGrp="1"/>
          </p:cNvSpPr>
          <p:nvPr>
            <p:ph type="title"/>
          </p:nvPr>
        </p:nvSpPr>
        <p:spPr/>
        <p:txBody>
          <a:bodyPr/>
          <a:lstStyle/>
          <a:p>
            <a:r>
              <a:rPr lang="en-US" dirty="0"/>
              <a:t>WG Motion to request PAR extension </a:t>
            </a:r>
          </a:p>
        </p:txBody>
      </p:sp>
      <p:sp>
        <p:nvSpPr>
          <p:cNvPr id="3" name="Content Placeholder 2">
            <a:extLst>
              <a:ext uri="{FF2B5EF4-FFF2-40B4-BE49-F238E27FC236}">
                <a16:creationId xmlns:a16="http://schemas.microsoft.com/office/drawing/2014/main" id="{9A86B5BD-B893-D775-27E9-B47ECE244B17}"/>
              </a:ext>
            </a:extLst>
          </p:cNvPr>
          <p:cNvSpPr>
            <a:spLocks noGrp="1"/>
          </p:cNvSpPr>
          <p:nvPr>
            <p:ph idx="1"/>
          </p:nvPr>
        </p:nvSpPr>
        <p:spPr/>
        <p:txBody>
          <a:bodyPr/>
          <a:lstStyle/>
          <a:p>
            <a:r>
              <a:rPr lang="en-US" dirty="0"/>
              <a:t>MOTION: “802.15 WG requests that the IEEE 802 LMSC forward the 802.15.16t PAR extension documentation contained in [document number here] to NesCom.”</a:t>
            </a:r>
          </a:p>
        </p:txBody>
      </p:sp>
      <p:sp>
        <p:nvSpPr>
          <p:cNvPr id="4" name="Date Placeholder 3">
            <a:extLst>
              <a:ext uri="{FF2B5EF4-FFF2-40B4-BE49-F238E27FC236}">
                <a16:creationId xmlns:a16="http://schemas.microsoft.com/office/drawing/2014/main" id="{ECCCC315-6D31-CDEF-AD03-358DD8F67CE3}"/>
              </a:ext>
            </a:extLst>
          </p:cNvPr>
          <p:cNvSpPr>
            <a:spLocks noGrp="1"/>
          </p:cNvSpPr>
          <p:nvPr>
            <p:ph type="dt" sz="half" idx="10"/>
          </p:nvPr>
        </p:nvSpPr>
        <p:spPr/>
        <p:txBody>
          <a:bodyPr/>
          <a:lstStyle/>
          <a:p>
            <a:r>
              <a:rPr lang="en-US"/>
              <a:t>May_2024</a:t>
            </a:r>
            <a:endParaRPr lang="en-US" dirty="0"/>
          </a:p>
        </p:txBody>
      </p:sp>
      <p:sp>
        <p:nvSpPr>
          <p:cNvPr id="5" name="Footer Placeholder 4">
            <a:extLst>
              <a:ext uri="{FF2B5EF4-FFF2-40B4-BE49-F238E27FC236}">
                <a16:creationId xmlns:a16="http://schemas.microsoft.com/office/drawing/2014/main" id="{5E5A54E4-FDA6-15A0-0032-BAA68B875F8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230B79-CBAE-ACCC-B705-01C9489ED63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1236028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99993873"/>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solidFill>
                            <a:schemeClr val="bg1">
                              <a:lumMod val="75000"/>
                            </a:schemeClr>
                          </a:solidFill>
                        </a:rPr>
                        <a:t>Working Group Letter Ballot</a:t>
                      </a:r>
                    </a:p>
                  </a:txBody>
                  <a:tcPr/>
                </a:tc>
                <a:tc>
                  <a:txBody>
                    <a:bodyPr/>
                    <a:lstStyle/>
                    <a:p>
                      <a:r>
                        <a:rPr lang="en-US" sz="2400" dirty="0">
                          <a:solidFill>
                            <a:schemeClr val="bg1">
                              <a:lumMod val="75000"/>
                            </a:schemeClr>
                          </a:solidFill>
                        </a:rPr>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March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May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May_2024</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5379602"/>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a:spcBef>
                <a:spcPts val="0"/>
              </a:spcBef>
              <a:spcAft>
                <a:spcPts val="1200"/>
              </a:spcAft>
            </a:pPr>
            <a:r>
              <a:rPr lang="en-US" dirty="0"/>
              <a:t>July 2024 Plenary</a:t>
            </a:r>
          </a:p>
          <a:p>
            <a:pPr marL="457200" lvl="1">
              <a:spcBef>
                <a:spcPts val="0"/>
              </a:spcBef>
              <a:spcAft>
                <a:spcPts val="1200"/>
              </a:spcAft>
            </a:pPr>
            <a:r>
              <a:rPr lang="en-US" dirty="0"/>
              <a:t>July 15-18 – Montreal, QC, Canada</a:t>
            </a:r>
          </a:p>
          <a:p>
            <a:pPr marL="0">
              <a:spcBef>
                <a:spcPts val="0"/>
              </a:spcBef>
              <a:spcAft>
                <a:spcPts val="1200"/>
              </a:spcAft>
            </a:pPr>
            <a:r>
              <a:rPr lang="en-US" dirty="0"/>
              <a:t>Sept 2024 Interim</a:t>
            </a:r>
          </a:p>
          <a:p>
            <a:pPr marL="457200" lvl="1">
              <a:spcBef>
                <a:spcPts val="0"/>
              </a:spcBef>
              <a:spcAft>
                <a:spcPts val="1200"/>
              </a:spcAft>
            </a:pPr>
            <a:r>
              <a:rPr lang="en-US" dirty="0"/>
              <a:t>Sept 9-12 – Waikoloa, Hawaii, USA</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91923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May Interim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contributions</a:t>
            </a:r>
          </a:p>
          <a:p>
            <a:r>
              <a:rPr lang="en-US" dirty="0"/>
              <a:t>Review of Comment resolution from LB204 on P802.16t_D2.0 </a:t>
            </a:r>
            <a:br>
              <a:rPr lang="en-US" dirty="0"/>
            </a:br>
            <a:r>
              <a:rPr lang="en-US" dirty="0"/>
              <a:t>TG16t Draft 2.0</a:t>
            </a:r>
          </a:p>
          <a:p>
            <a:r>
              <a:rPr lang="en-US" dirty="0"/>
              <a:t>Preparation for recirculation Letter Ballot of D3.0</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May_2024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47433</TotalTime>
  <Words>2248</Words>
  <Application>Microsoft Office PowerPoint</Application>
  <PresentationFormat>Widescreen</PresentationFormat>
  <Paragraphs>277</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Times New Roman</vt:lpstr>
      <vt:lpstr>Custom Design</vt:lpstr>
      <vt:lpstr>PowerPoint Presentation</vt:lpstr>
      <vt:lpstr>Opening</vt:lpstr>
      <vt:lpstr>TG16t May Interim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May Meeting Start Status</vt:lpstr>
      <vt:lpstr>Contributions for May 2024 Interim</vt:lpstr>
      <vt:lpstr>Longer Term Plans</vt:lpstr>
      <vt:lpstr>Comment Resolution Review</vt:lpstr>
      <vt:lpstr>Motions</vt:lpstr>
      <vt:lpstr>Formation of Comment Resolution Group</vt:lpstr>
      <vt:lpstr>Teleconference / CRG Meeting</vt:lpstr>
      <vt:lpstr>Plan to form SA Ballot pool, and start SA Ballot</vt:lpstr>
      <vt:lpstr>WG Motion to request PAR extension </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813</cp:revision>
  <cp:lastPrinted>1998-02-10T13:28:06Z</cp:lastPrinted>
  <dcterms:created xsi:type="dcterms:W3CDTF">2020-01-06T16:34:14Z</dcterms:created>
  <dcterms:modified xsi:type="dcterms:W3CDTF">2024-05-14T10:42:14Z</dcterms:modified>
</cp:coreProperties>
</file>