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8" r:id="rId2"/>
    <p:sldId id="500" r:id="rId3"/>
    <p:sldId id="285" r:id="rId4"/>
    <p:sldId id="1901" r:id="rId5"/>
    <p:sldId id="1900" r:id="rId6"/>
    <p:sldId id="1902" r:id="rId7"/>
    <p:sldId id="1907" r:id="rId8"/>
    <p:sldId id="1885" r:id="rId9"/>
    <p:sldId id="1894" r:id="rId10"/>
    <p:sldId id="1906" r:id="rId11"/>
    <p:sldId id="391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1901"/>
            <p14:sldId id="1900"/>
            <p14:sldId id="1902"/>
            <p14:sldId id="1907"/>
            <p14:sldId id="1885"/>
            <p14:sldId id="1894"/>
            <p14:sldId id="1906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78" autoAdjust="0"/>
    <p:restoredTop sz="94099" autoAdjust="0"/>
  </p:normalViewPr>
  <p:slideViewPr>
    <p:cSldViewPr>
      <p:cViewPr>
        <p:scale>
          <a:sx n="100" d="100"/>
          <a:sy n="100" d="100"/>
        </p:scale>
        <p:origin x="1314" y="8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01" d="100"/>
          <a:sy n="101" d="100"/>
        </p:scale>
        <p:origin x="3042" y="1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802.24-24-0030r0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Nov_2024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27-01-0000-proposed-an-extended-outline-for-adding-use-cases-of-integrated-charging-infrastructure-with-distributed-energy-resources-building-and-grid-level-energy-management-systems-in-clause-3-of-the-afv-draft-outline-doc-24-24-0025-00-0000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eeexplore.ieee.org/document/1070714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7-IoTg-internet-of-things-white-pape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14-04-sgtg-802-24-smart-grid-white-paper-2024-update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4/edit-revision?t=9599800040%7F0&amp;fc=aODQ2%21cODAyLjI0" TargetMode="External"/><Relationship Id="rId3" Type="http://schemas.openxmlformats.org/officeDocument/2006/relationships/hyperlink" Target="https://mentor.ieee.org/802.24/revise-document?t=9640000040%7F0" TargetMode="External"/><Relationship Id="rId7" Type="http://schemas.openxmlformats.org/officeDocument/2006/relationships/hyperlink" Target="https://mentor.ieee.org/802.24/revise-document?t=9599800040%7F0" TargetMode="External"/><Relationship Id="rId2" Type="http://schemas.openxmlformats.org/officeDocument/2006/relationships/hyperlink" Target="https://mentor.ieee.org/802.24/dcn/24/24-24-0028-00-0000-fresh-afv-wp-outli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24/24-24-0027-00-0000-proposed-an-extended-outline-for-adding-use-cases-of-integrated-charging-infrastructure-with-distributed-energy-resources-building-and-grid-level-energy-management-systems-in-clause-3-of-the-afv-draft-outline-doc-24-24-0025-00-0000.docx" TargetMode="External"/><Relationship Id="rId5" Type="http://schemas.openxmlformats.org/officeDocument/2006/relationships/hyperlink" Target="https://mentor.ieee.org/802.24/delete-document?t=9640000040%7F0&amp;fc=aODQ2%21cODAyLjI0" TargetMode="External"/><Relationship Id="rId4" Type="http://schemas.openxmlformats.org/officeDocument/2006/relationships/hyperlink" Target="https://mentor.ieee.org/802.24/edit-revision?t=9640000040%7F0&amp;fc=aODQ2%21cODAyLjI0" TargetMode="External"/><Relationship Id="rId9" Type="http://schemas.openxmlformats.org/officeDocument/2006/relationships/hyperlink" Target="https://mentor.ieee.org/802.24/delete-document?t=9599800040%7F0&amp;fc=aODQ2%21cODAyLjI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endParaRPr lang="en-US" dirty="0"/>
          </a:p>
          <a:p>
            <a:r>
              <a:rPr lang="en-US" dirty="0"/>
              <a:t>November 2024 Plenary Meeting</a:t>
            </a:r>
          </a:p>
          <a:p>
            <a:r>
              <a:rPr lang="en-US" dirty="0"/>
              <a:t>Vancouver, BC, Canada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EFCD-8A8D-957A-0CE8-38AF80D0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FDD37-72B0-4FAE-7CBC-9468C93E1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52600"/>
            <a:ext cx="10363200" cy="4419600"/>
          </a:xfrm>
        </p:spPr>
        <p:txBody>
          <a:bodyPr>
            <a:normAutofit/>
          </a:bodyPr>
          <a:lstStyle/>
          <a:p>
            <a:r>
              <a:rPr lang="en-US" dirty="0"/>
              <a:t>Output document of combined outline:</a:t>
            </a:r>
          </a:p>
          <a:p>
            <a:pPr lvl="1"/>
            <a:r>
              <a:rPr lang="en-US" dirty="0">
                <a:hlinkClick r:id="rId2"/>
              </a:rPr>
              <a:t>24-24-0027-01</a:t>
            </a:r>
            <a:r>
              <a:rPr lang="en-US" dirty="0"/>
              <a:t>-0000-proposed-an-extended-outline-for-adding-use-cases-of-integrated-charging-infrastructure-with-distributed-energy-resources-building-and-grid-level-energy-management-systems-in-clause-3—1</a:t>
            </a:r>
          </a:p>
          <a:p>
            <a:r>
              <a:rPr lang="en-US" dirty="0"/>
              <a:t>Possible topic follow up on AFV.</a:t>
            </a:r>
          </a:p>
          <a:p>
            <a:pPr lvl="1"/>
            <a:r>
              <a:rPr lang="en-US" dirty="0"/>
              <a:t>Future state of integrated networks for Energy Management Systems across electric vehicle, home, building, and grid.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B9800-A99B-5731-BD15-D1305970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4418C-DB5F-77BE-86C9-69D7F0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1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39400" cy="48312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Text contributions for SG white paper update, IoT White Paper. (AI’s inside document)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January 2025 – Kobe, Japan    (Ben Rolfe will Chair)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March 2025 – Atlanta, GA, USA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dirty="0"/>
              <a:t>Adjourn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25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1049000" cy="4419600"/>
          </a:xfrm>
        </p:spPr>
        <p:txBody>
          <a:bodyPr>
            <a:normAutofit fontScale="925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Publication of “Low Latency White Paper”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Development of update to Smart Grid White paper.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5400-8FA6-56F9-E5DF-AAE2B837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7AE89-9069-339B-ACF0-1EED06CDD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43075"/>
            <a:ext cx="103632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Published October 3</a:t>
            </a:r>
            <a:r>
              <a:rPr lang="en-US" baseline="30000" dirty="0"/>
              <a:t>rd</a:t>
            </a:r>
            <a:r>
              <a:rPr lang="en-US" dirty="0"/>
              <a:t>.</a:t>
            </a:r>
          </a:p>
          <a:p>
            <a:r>
              <a:rPr lang="en-US" dirty="0">
                <a:hlinkClick r:id="rId2"/>
              </a:rPr>
              <a:t>https://ieeexplore.ieee.org/document/10707142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F0A05-AF53-630B-BE96-C43C0A1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F0A84-6947-5FC0-D4B7-5D71A2C7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48A3E4-6AD5-4336-A116-1FB476605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486025"/>
            <a:ext cx="7079439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4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127E-77C4-9A2B-6061-485A3EBE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81B5-DAB3-D859-36C1-2B53B141F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5105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Discussions Notes</a:t>
            </a:r>
          </a:p>
          <a:p>
            <a:pPr lvl="1"/>
            <a:r>
              <a:rPr lang="en-US" dirty="0"/>
              <a:t>Disambiguate the general poor state of available information on </a:t>
            </a:r>
            <a:r>
              <a:rPr lang="en-US" dirty="0" err="1"/>
              <a:t>IoT,and</a:t>
            </a:r>
            <a:r>
              <a:rPr lang="en-US" dirty="0"/>
              <a:t> highlight the IEEE 802 solutions that address them.</a:t>
            </a:r>
          </a:p>
          <a:p>
            <a:pPr lvl="1"/>
            <a:r>
              <a:rPr lang="en-US" dirty="0"/>
              <a:t>Need to distinguish “Internet” public vs private. OT network for highly secure, isolated networks. </a:t>
            </a:r>
          </a:p>
          <a:p>
            <a:pPr lvl="1"/>
            <a:r>
              <a:rPr lang="en-US" dirty="0"/>
              <a:t>Embedded comments need text contributions</a:t>
            </a:r>
          </a:p>
          <a:p>
            <a:pPr lvl="1"/>
            <a:r>
              <a:rPr lang="en-US" dirty="0"/>
              <a:t>How to incorporate wired IoT – specifically Single Pair Ethernet. </a:t>
            </a:r>
          </a:p>
          <a:p>
            <a:pPr lvl="2"/>
            <a:r>
              <a:rPr lang="en-US" dirty="0"/>
              <a:t>Add section 5 for Connectivity Technologies</a:t>
            </a:r>
          </a:p>
          <a:p>
            <a:pPr lvl="2"/>
            <a:r>
              <a:rPr lang="en-US" dirty="0"/>
              <a:t>Revise closing section</a:t>
            </a:r>
          </a:p>
          <a:p>
            <a:pPr lvl="1"/>
            <a:r>
              <a:rPr lang="en-US" dirty="0"/>
              <a:t>Nov 2024</a:t>
            </a:r>
          </a:p>
          <a:p>
            <a:pPr lvl="2"/>
            <a:r>
              <a:rPr lang="en-US" dirty="0"/>
              <a:t>Smart Home section – Ben will seek </a:t>
            </a:r>
            <a:r>
              <a:rPr lang="en-US" dirty="0" err="1"/>
              <a:t>Wi-Sun</a:t>
            </a:r>
            <a:r>
              <a:rPr lang="en-US" dirty="0"/>
              <a:t> text for this. </a:t>
            </a:r>
          </a:p>
          <a:p>
            <a:pPr lvl="2"/>
            <a:r>
              <a:rPr lang="en-US" dirty="0"/>
              <a:t>New section needs text: “7.Looking back at the Hype, and what has actually been delivered.”   (Ben will find a volunteer)</a:t>
            </a:r>
          </a:p>
          <a:p>
            <a:pPr lvl="2"/>
            <a:r>
              <a:rPr lang="en-US" dirty="0"/>
              <a:t>Fill in section on IoT with high reliability  (Tim) </a:t>
            </a:r>
          </a:p>
          <a:p>
            <a:pPr lvl="2"/>
            <a:r>
              <a:rPr lang="en-US" dirty="0"/>
              <a:t>Closing statement  (Ann)</a:t>
            </a:r>
          </a:p>
          <a:p>
            <a:endParaRPr lang="en-US" dirty="0"/>
          </a:p>
          <a:p>
            <a:r>
              <a:rPr lang="en-US" dirty="0"/>
              <a:t>Latest Version Internet of Things White Paper </a:t>
            </a:r>
            <a:r>
              <a:rPr lang="en-US" dirty="0">
                <a:hlinkClick r:id="rId2"/>
              </a:rPr>
              <a:t>24-22-0011-07-IoTg-internet-of-things-white-paper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EB72B-F617-1B84-32B8-81B674BE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3AB79-0A74-68FA-C925-0EB222DA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4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1E94-85E3-3216-B1EA-80294C6D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5ECAB-F203-23AA-5846-E6419311A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752600"/>
            <a:ext cx="10363200" cy="48768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Update of first Smart Grid white paper to address latest amendments of 802.15.4 u, v, w, x, y, Rev-me,  and new organization of documents to clarify UWB vs Narrowband</a:t>
            </a:r>
          </a:p>
          <a:p>
            <a:endParaRPr lang="en-US" dirty="0"/>
          </a:p>
          <a:p>
            <a:r>
              <a:rPr lang="en-US" dirty="0"/>
              <a:t>New Standards</a:t>
            </a:r>
          </a:p>
          <a:p>
            <a:pPr lvl="1"/>
            <a:r>
              <a:rPr lang="en-US" dirty="0"/>
              <a:t>Amendments of 802.15.4  (SUN) u, v, x, y, ac, ad/NG,  (4me revision)    Phil Beecher, Gary Stuebing, Don Sturek, Jeorg</a:t>
            </a:r>
          </a:p>
          <a:p>
            <a:pPr lvl="1"/>
            <a:r>
              <a:rPr lang="en-US" dirty="0"/>
              <a:t>LECIM/LPWAN  802.15.4w  Jeorg</a:t>
            </a:r>
          </a:p>
          <a:p>
            <a:pPr lvl="1"/>
            <a:r>
              <a:rPr lang="en-US" dirty="0"/>
              <a:t>802.15.9      Tero </a:t>
            </a:r>
          </a:p>
          <a:p>
            <a:pPr lvl="1"/>
            <a:r>
              <a:rPr lang="en-US" dirty="0"/>
              <a:t>802.1 TSN     Reference to the TSN White Paper  (Janos)</a:t>
            </a:r>
          </a:p>
          <a:p>
            <a:pPr lvl="1"/>
            <a:r>
              <a:rPr lang="en-US" dirty="0"/>
              <a:t>802.11ah and 11ax                 (Dave </a:t>
            </a:r>
            <a:r>
              <a:rPr lang="en-US" dirty="0" err="1"/>
              <a:t>Halasz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802.16s, 16t       (Tim, Harry)</a:t>
            </a:r>
          </a:p>
          <a:p>
            <a:pPr lvl="1"/>
            <a:r>
              <a:rPr lang="en-US" dirty="0"/>
              <a:t>802.19.3   sub-1 GHz coexistence    (Ben)</a:t>
            </a:r>
          </a:p>
          <a:p>
            <a:pPr lvl="1"/>
            <a:endParaRPr lang="en-US" dirty="0"/>
          </a:p>
          <a:p>
            <a:r>
              <a:rPr lang="en-US" dirty="0"/>
              <a:t>New topics</a:t>
            </a:r>
          </a:p>
          <a:p>
            <a:pPr lvl="1"/>
            <a:r>
              <a:rPr lang="en-US" dirty="0"/>
              <a:t>Integration of Gas/Water into electric metering</a:t>
            </a:r>
          </a:p>
          <a:p>
            <a:pPr lvl="1"/>
            <a:r>
              <a:rPr lang="en-US" dirty="0"/>
              <a:t>Battery leaf nodes for low power</a:t>
            </a:r>
          </a:p>
          <a:p>
            <a:pPr lvl="1"/>
            <a:r>
              <a:rPr lang="en-US" dirty="0"/>
              <a:t>Sensors</a:t>
            </a:r>
          </a:p>
          <a:p>
            <a:pPr lvl="1"/>
            <a:r>
              <a:rPr lang="en-US" dirty="0"/>
              <a:t>Situational Awareness</a:t>
            </a:r>
          </a:p>
          <a:p>
            <a:pPr lvl="1"/>
            <a:r>
              <a:rPr lang="en-US" dirty="0"/>
              <a:t>Physical Security</a:t>
            </a:r>
          </a:p>
          <a:p>
            <a:pPr lvl="1"/>
            <a:r>
              <a:rPr lang="en-US" dirty="0"/>
              <a:t>Wildfire detection and prevention</a:t>
            </a:r>
          </a:p>
          <a:p>
            <a:pPr lvl="1"/>
            <a:r>
              <a:rPr lang="en-US" dirty="0"/>
              <a:t>Any others identified by contributors.</a:t>
            </a:r>
          </a:p>
          <a:p>
            <a:pPr lvl="1"/>
            <a:endParaRPr lang="en-US" dirty="0"/>
          </a:p>
          <a:p>
            <a:r>
              <a:rPr lang="en-US" dirty="0"/>
              <a:t>Complementary role of IEEE 802 with cellular technologies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700C9-1047-E737-C4A6-AD601B25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3E089-E3B6-D15D-2A51-C1A21283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2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13852-BD09-AD7E-4DFA-92964DEFC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discussed and Edited Nov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84FD3-DC42-C0CA-4612-A04D1F164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Companion document update - 24-24-0029-00-sgtg-2025-update-package-of-802-smart-grid-standards.docx</a:t>
            </a:r>
          </a:p>
          <a:p>
            <a:endParaRPr 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Version at end of November meeting:  </a:t>
            </a:r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802.24-24-0014r4</a:t>
            </a:r>
            <a:endParaRPr 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6D537-B7A7-5268-BE42-A6C80A3E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ED4A6-CD10-08F2-92A2-43114FD2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6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Types of AFV sites:  residential, commercial vehicle depot, public transport site, long haul freight transportation.  (Public parking facilities)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58AC-6707-2437-E2E2-5A4F235F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related to AFV White Paper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7469F-A51B-06F6-AD18-6AF26EE3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9CF6C-9393-3956-4285-82E30003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15D2AB7-AB27-6B32-5FC2-7096CEDBC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955452"/>
              </p:ext>
            </p:extLst>
          </p:nvPr>
        </p:nvGraphicFramePr>
        <p:xfrm>
          <a:off x="457200" y="1981200"/>
          <a:ext cx="10820403" cy="4114800"/>
        </p:xfrm>
        <a:graphic>
          <a:graphicData uri="http://schemas.openxmlformats.org/drawingml/2006/table">
            <a:tbl>
              <a:tblPr/>
              <a:tblGrid>
                <a:gridCol w="1202267">
                  <a:extLst>
                    <a:ext uri="{9D8B030D-6E8A-4147-A177-3AD203B41FA5}">
                      <a16:colId xmlns:a16="http://schemas.microsoft.com/office/drawing/2014/main" val="3708727003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560433961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3009224674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1098158762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321066452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1516517164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1731781292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1702333916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887440010"/>
                    </a:ext>
                  </a:extLst>
                </a:gridCol>
              </a:tblGrid>
              <a:tr h="598516">
                <a:tc>
                  <a:txBody>
                    <a:bodyPr/>
                    <a:lstStyle/>
                    <a:p>
                      <a:r>
                        <a:rPr lang="en-US" sz="1100"/>
                        <a:t>12-Nov-2024 ET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2024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28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0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TAG documents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Fresh AFV WP outline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Craig Rodine (Sandia)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12-Nov-2024 19:49:14 ET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hlinkClick r:id="rId2"/>
                        </a:rPr>
                        <a:t>Download</a:t>
                      </a:r>
                      <a:r>
                        <a:rPr lang="en-US" sz="1100"/>
                        <a:t>, </a:t>
                      </a:r>
                      <a:r>
                        <a:rPr lang="en-US" sz="1100">
                          <a:hlinkClick r:id="rId3"/>
                        </a:rPr>
                        <a:t>Revise</a:t>
                      </a:r>
                      <a:r>
                        <a:rPr lang="en-US" sz="1100"/>
                        <a:t>, </a:t>
                      </a:r>
                      <a:r>
                        <a:rPr lang="en-US" sz="1100">
                          <a:hlinkClick r:id="rId4"/>
                        </a:rPr>
                        <a:t>Correct</a:t>
                      </a:r>
                      <a:r>
                        <a:rPr lang="en-US" sz="1100"/>
                        <a:t>, </a:t>
                      </a:r>
                      <a:r>
                        <a:rPr lang="en-US" sz="1100">
                          <a:hlinkClick r:id="rId5"/>
                        </a:rPr>
                        <a:t>Delete</a:t>
                      </a:r>
                      <a:endParaRPr lang="en-US" sz="1100"/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912587"/>
                  </a:ext>
                </a:extLst>
              </a:tr>
              <a:tr h="3516284">
                <a:tc>
                  <a:txBody>
                    <a:bodyPr/>
                    <a:lstStyle/>
                    <a:p>
                      <a:r>
                        <a:rPr lang="en-US" sz="1100"/>
                        <a:t>27-Oct-2024 ET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2024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27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0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TAG documents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Proposed an extended outline for adding use cases of 'Integrated Charging Infrastructure with Distributed Energy Resources, Building and Grid-Level Energy Management Systems' in Clause 3 of the AFV draft outline (Doc. 24-24-0025-00-0000)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Jin Seek Choi (Hanyang University), Hyeong Ho Lee (Seoul National University of Science &amp; </a:t>
                      </a:r>
                      <a:br>
                        <a:rPr lang="en-US" sz="1100"/>
                      </a:br>
                      <a:r>
                        <a:rPr lang="en-US" sz="1100"/>
                        <a:t>Technology/NetvisionTelecom Inc.)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27-Oct-2024 20:16:45 ET</a:t>
                      </a:r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6"/>
                        </a:rPr>
                        <a:t>Download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>
                          <a:hlinkClick r:id="rId7"/>
                        </a:rPr>
                        <a:t>Revise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>
                          <a:hlinkClick r:id="rId8"/>
                        </a:rPr>
                        <a:t>Correct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>
                          <a:hlinkClick r:id="rId9"/>
                        </a:rPr>
                        <a:t>Delete</a:t>
                      </a:r>
                      <a:endParaRPr lang="en-US" sz="1100" dirty="0"/>
                    </a:p>
                  </a:txBody>
                  <a:tcPr marL="37407" marR="37407" marT="18704" marB="187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62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5715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47333</TotalTime>
  <Words>811</Words>
  <Application>Microsoft Office PowerPoint</Application>
  <PresentationFormat>Widescreen</PresentationFormat>
  <Paragraphs>138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Agenda</vt:lpstr>
      <vt:lpstr>Low Latency White Paper</vt:lpstr>
      <vt:lpstr>IoT White Paper Discussion</vt:lpstr>
      <vt:lpstr>Smart Grid White Paper Revision Plan</vt:lpstr>
      <vt:lpstr>Areas discussed and Edited Nov 2024</vt:lpstr>
      <vt:lpstr>AFV Communications - White Paper</vt:lpstr>
      <vt:lpstr>Contributions related to AFV White Paper</vt:lpstr>
      <vt:lpstr>AFV Next Steps 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479</cp:revision>
  <dcterms:created xsi:type="dcterms:W3CDTF">2020-10-13T15:01:18Z</dcterms:created>
  <dcterms:modified xsi:type="dcterms:W3CDTF">2024-11-14T01:18:22Z</dcterms:modified>
</cp:coreProperties>
</file>