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12"/>
  </p:notesMasterIdLst>
  <p:handoutMasterIdLst>
    <p:handoutMasterId r:id="rId13"/>
  </p:handoutMasterIdLst>
  <p:sldIdLst>
    <p:sldId id="258" r:id="rId2"/>
    <p:sldId id="500" r:id="rId3"/>
    <p:sldId id="523" r:id="rId4"/>
    <p:sldId id="285" r:id="rId5"/>
    <p:sldId id="270" r:id="rId6"/>
    <p:sldId id="1885" r:id="rId7"/>
    <p:sldId id="1906" r:id="rId8"/>
    <p:sldId id="1908" r:id="rId9"/>
    <p:sldId id="1900" r:id="rId10"/>
    <p:sldId id="1899" r:id="rId11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C62493-49E5-4F60-86E9-F555B970C0E0}">
          <p14:sldIdLst>
            <p14:sldId id="258"/>
            <p14:sldId id="500"/>
            <p14:sldId id="523"/>
            <p14:sldId id="285"/>
            <p14:sldId id="270"/>
            <p14:sldId id="1885"/>
            <p14:sldId id="1906"/>
            <p14:sldId id="1908"/>
            <p14:sldId id="1900"/>
            <p14:sldId id="189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099" autoAdjust="0"/>
  </p:normalViewPr>
  <p:slideViewPr>
    <p:cSldViewPr>
      <p:cViewPr varScale="1">
        <p:scale>
          <a:sx n="123" d="100"/>
          <a:sy n="123" d="100"/>
        </p:scale>
        <p:origin x="114" y="2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"/>
    </p:cViewPr>
  </p:sorterViewPr>
  <p:notesViewPr>
    <p:cSldViewPr>
      <p:cViewPr varScale="1">
        <p:scale>
          <a:sx n="145" d="100"/>
          <a:sy n="145" d="100"/>
        </p:scale>
        <p:origin x="2982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230981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27368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802.24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2736850" cy="215444"/>
          </a:xfrm>
          <a:ln/>
        </p:spPr>
        <p:txBody>
          <a:bodyPr/>
          <a:lstStyle/>
          <a:p>
            <a:r>
              <a:rPr lang="en-US" altLang="en-US" dirty="0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85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802.24-25-0007r0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4/24-24-0014-04-sgtg-802-24-smart-grid-white-paper-2024-updat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pri.webex.com/epri/j.php?MTID=m5ca7d23a458e8c55b53a40fe547c9147" TargetMode="External"/><Relationship Id="rId2" Type="http://schemas.openxmlformats.org/officeDocument/2006/relationships/hyperlink" Target="https://cvent.me/q5le5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4/24-24-0027-01-0000-proposed-an-extended-outline-for-adding-use-cases-of-integrated-charging-infrastructure-with-distributed-energy-resources-building-and-grid-level-energy-management-systems-in-clause-3-of-the-afv-draft-outline-doc-24-24-0025-00-0000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2/24-22-0011-07-IoTg-internet-of-things-white-paper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Closing Report </a:t>
            </a:r>
          </a:p>
          <a:p>
            <a:endParaRPr lang="en-US" dirty="0"/>
          </a:p>
          <a:p>
            <a:r>
              <a:rPr lang="en-US" dirty="0"/>
              <a:t>March 2025 Plenary Session</a:t>
            </a:r>
          </a:p>
          <a:p>
            <a:r>
              <a:rPr lang="en-US" dirty="0"/>
              <a:t>Atlanta, GA, USA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9947B-1EDB-4267-BCE9-FF9BB855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Grid white paper revision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52FBF-CC55-4915-9C7F-4AC2887D9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828800"/>
            <a:ext cx="103632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Update of first Smart Grid white paper to address latest amendments of 802.15.4 u, v, w, x, y, Rev-me,  and new organization of documents to clarify UWB vs Narrowband</a:t>
            </a:r>
          </a:p>
          <a:p>
            <a:r>
              <a:rPr lang="en-US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March 2025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Action for Ben </a:t>
            </a:r>
            <a:r>
              <a:rPr lang="en-US" sz="16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w.r.t.</a:t>
            </a: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 spectrum sharing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Action – do we retain or remove OneM2M?  Is there any relevance? 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Action – Tero to review security section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Action Phil Beecher – update on energy constrained, low power devices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Tim – review and update Companion document - 24-24-0029-00-sgtg-2025-update-package-of-802-smart-grid-standards.docx   (looks like equal or greater effort than the white paper) </a:t>
            </a:r>
          </a:p>
          <a:p>
            <a:pPr lvl="1"/>
            <a:endParaRPr lang="en-US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Schedule request – have one day of 802.24 not conflicting with 802.15.4 SUN – related task groups. </a:t>
            </a:r>
          </a:p>
          <a:p>
            <a:pPr marL="457200" lvl="1" indent="0">
              <a:buNone/>
            </a:pPr>
            <a:endParaRPr lang="en-US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Output draft from March 2025: </a:t>
            </a:r>
            <a:r>
              <a:rPr lang="en-US" sz="2400" dirty="0">
                <a:hlinkClick r:id="rId2"/>
              </a:rPr>
              <a:t>24-24-0014-05-sgtg-802.24</a:t>
            </a:r>
            <a:r>
              <a:rPr lang="en-US" sz="2400" dirty="0"/>
              <a:t> </a:t>
            </a:r>
            <a:endParaRPr 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BC836-DB99-4A9C-BF1F-70C5E50F7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CB22E-C047-418D-813A-FEEE7AD3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6254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3048000"/>
            <a:ext cx="10439400" cy="31242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		Tim Godfrey</a:t>
            </a:r>
          </a:p>
          <a:p>
            <a:pPr lvl="1"/>
            <a:r>
              <a:rPr lang="en-US" altLang="en-US" sz="2900" dirty="0"/>
              <a:t>Secretary &amp; TAG Vice Chair:	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21 Voting Members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  <p:grpSp>
        <p:nvGrpSpPr>
          <p:cNvPr id="5" name="Group 12">
            <a:extLst>
              <a:ext uri="{FF2B5EF4-FFF2-40B4-BE49-F238E27FC236}">
                <a16:creationId xmlns:a16="http://schemas.microsoft.com/office/drawing/2014/main" id="{FE3287ED-0E24-4B57-A95A-5B7F1E934678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1600200"/>
            <a:ext cx="5943600" cy="1391444"/>
            <a:chOff x="827584" y="1412776"/>
            <a:chExt cx="7704856" cy="144016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35C678F-AFE1-47E9-8110-D7B68D53D3DB}"/>
                </a:ext>
              </a:extLst>
            </p:cNvPr>
            <p:cNvSpPr/>
            <p:nvPr/>
          </p:nvSpPr>
          <p:spPr bwMode="auto">
            <a:xfrm>
              <a:off x="1855152" y="1412776"/>
              <a:ext cx="5549051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b="1" dirty="0">
                  <a:latin typeface="Calibri" panose="020F0502020204030204" pitchFamily="34" charset="0"/>
                  <a:cs typeface="Calibri" panose="020F0502020204030204" pitchFamily="34" charset="0"/>
                </a:rPr>
                <a:t>802.24 Vertical Applications TAG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9BA5A7E-7E6B-4781-BC0A-3BFD25FDE636}"/>
                </a:ext>
              </a:extLst>
            </p:cNvPr>
            <p:cNvSpPr/>
            <p:nvPr/>
          </p:nvSpPr>
          <p:spPr bwMode="auto">
            <a:xfrm>
              <a:off x="827584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802.24.1 Smart Grid TG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9B4D763-FEF0-42EF-8BA2-5EEF1856AB96}"/>
                </a:ext>
              </a:extLst>
            </p:cNvPr>
            <p:cNvSpPr/>
            <p:nvPr/>
          </p:nvSpPr>
          <p:spPr bwMode="auto">
            <a:xfrm>
              <a:off x="4787622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802.24.2 IoT TG</a:t>
              </a:r>
            </a:p>
          </p:txBody>
        </p:sp>
        <p:cxnSp>
          <p:nvCxnSpPr>
            <p:cNvPr id="10" name="Elbow Connector 9">
              <a:extLst>
                <a:ext uri="{FF2B5EF4-FFF2-40B4-BE49-F238E27FC236}">
                  <a16:creationId xmlns:a16="http://schemas.microsoft.com/office/drawing/2014/main" id="{9B22EF9D-286E-4B26-9C13-C251DE26C408}"/>
                </a:ext>
              </a:extLst>
            </p:cNvPr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rot="5400000">
              <a:off x="3448445" y="1168015"/>
              <a:ext cx="432782" cy="1929684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11" name="Elbow Connector 11">
              <a:extLst>
                <a:ext uri="{FF2B5EF4-FFF2-40B4-BE49-F238E27FC236}">
                  <a16:creationId xmlns:a16="http://schemas.microsoft.com/office/drawing/2014/main" id="{A0E07E63-52F2-4AAB-9C72-78B29DB7E554}"/>
                </a:ext>
              </a:extLst>
            </p:cNvPr>
            <p:cNvCxnSpPr>
              <a:cxnSpLocks noChangeShapeType="1"/>
              <a:stCxn id="7" idx="2"/>
              <a:endCxn id="9" idx="0"/>
            </p:cNvCxnSpPr>
            <p:nvPr/>
          </p:nvCxnSpPr>
          <p:spPr bwMode="auto">
            <a:xfrm rot="16200000" flipH="1">
              <a:off x="5428463" y="1117678"/>
              <a:ext cx="432782" cy="2030355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95346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15DA3-F549-4831-9490-80BC7A81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802.24 March Plenary - Meeting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9E525-D164-4700-8950-E8042AC09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849" y="1304925"/>
            <a:ext cx="11049000" cy="4648200"/>
          </a:xfrm>
        </p:spPr>
        <p:txBody>
          <a:bodyPr>
            <a:normAutofit/>
          </a:bodyPr>
          <a:lstStyle/>
          <a:p>
            <a:r>
              <a:rPr lang="en-US" sz="2400" dirty="0">
                <a:hlinkClick r:id="rId2"/>
              </a:rPr>
              <a:t>Registration</a:t>
            </a:r>
            <a:r>
              <a:rPr lang="en-US" sz="2000" dirty="0"/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is required</a:t>
            </a:r>
          </a:p>
          <a:p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Two slots: </a:t>
            </a:r>
          </a:p>
          <a:p>
            <a:pPr lvl="1"/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Tuesday PM2</a:t>
            </a:r>
          </a:p>
          <a:p>
            <a:pPr lvl="1"/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Wednesday PM2   </a:t>
            </a:r>
          </a:p>
          <a:p>
            <a:r>
              <a:rPr lang="en-US" sz="2800" dirty="0">
                <a:latin typeface="Arial" panose="020B0604020202020204" pitchFamily="34" charset="0"/>
              </a:rPr>
              <a:t>Accredited Hybrid Meeting with Remote Participation</a:t>
            </a:r>
            <a:endParaRPr lang="en-US" sz="2800" dirty="0">
              <a:latin typeface="Arial" panose="020B060402020202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2400" u="sng" dirty="0">
              <a:solidFill>
                <a:srgbClr val="CC00C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4C0347-A1D7-4439-8C0D-B600FAF71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184666"/>
          </a:xfrm>
        </p:spPr>
        <p:txBody>
          <a:bodyPr/>
          <a:lstStyle/>
          <a:p>
            <a:r>
              <a:rPr lang="en-US" altLang="en-US" dirty="0"/>
              <a:t> Tim Godfrey, EPRI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FCC63C-A524-4D35-9DC1-3B13A39F5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149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E06ED11D-62EF-4426-BE34-ACD435831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023CD6-FC62-4A83-9EAE-A6F907B49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1049000" cy="4419600"/>
          </a:xfrm>
        </p:spPr>
        <p:txBody>
          <a:bodyPr>
            <a:normAutofit fontScale="85000" lnSpcReduction="20000"/>
          </a:bodyPr>
          <a:lstStyle/>
          <a:p>
            <a:pPr fontAlgn="t">
              <a:lnSpc>
                <a:spcPct val="120000"/>
              </a:lnSpc>
            </a:pPr>
            <a:r>
              <a:rPr lang="en-US" dirty="0"/>
              <a:t>Call session to order / “Guidelines for IEEE SA meetings”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Review of Agenda / Approval of Agenda / Approve Minutes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Liaison Updates / Regulatory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AFV Infrastructure communications white paper: Review contributions and white paper draft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IoT white paper Development and Contributions</a:t>
            </a:r>
          </a:p>
          <a:p>
            <a:pPr fontAlgn="b">
              <a:lnSpc>
                <a:spcPct val="120000"/>
              </a:lnSpc>
            </a:pPr>
            <a:r>
              <a:rPr lang="en-US" dirty="0"/>
              <a:t>Development of update to Smart Grid White paper.</a:t>
            </a:r>
          </a:p>
          <a:p>
            <a:pPr fontAlgn="b">
              <a:lnSpc>
                <a:spcPct val="120000"/>
              </a:lnSpc>
            </a:pPr>
            <a:r>
              <a:rPr lang="en-US" dirty="0"/>
              <a:t>Discussion: new work?</a:t>
            </a:r>
          </a:p>
          <a:p>
            <a:pPr fontAlgn="b">
              <a:lnSpc>
                <a:spcPct val="120000"/>
              </a:lnSpc>
            </a:pPr>
            <a:r>
              <a:rPr lang="en-US" dirty="0" err="1"/>
              <a:t>AoB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non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>
                <a:spcAft>
                  <a:spcPts val="600"/>
                </a:spcAft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Opening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566400" cy="4114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Approve January 2025 TAG minutes</a:t>
            </a:r>
          </a:p>
          <a:p>
            <a:pPr lvl="1"/>
            <a:r>
              <a:rPr lang="en-US" dirty="0"/>
              <a:t>802.24-25-0003r0</a:t>
            </a:r>
          </a:p>
          <a:p>
            <a:pPr lvl="1"/>
            <a:r>
              <a:rPr lang="en-US" dirty="0"/>
              <a:t>Unanimous Consent</a:t>
            </a: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pPr lvl="1"/>
            <a:endParaRPr lang="en-US" dirty="0"/>
          </a:p>
          <a:p>
            <a:r>
              <a:rPr lang="en-US" dirty="0"/>
              <a:t>Action Items from January</a:t>
            </a:r>
          </a:p>
          <a:p>
            <a:pPr lvl="1"/>
            <a:r>
              <a:rPr lang="en-US" dirty="0"/>
              <a:t>Reach out to Tuncer, standards activity board, to promote our published whitepapers</a:t>
            </a:r>
          </a:p>
          <a:p>
            <a:pPr lvl="2"/>
            <a:r>
              <a:rPr lang="en-US" dirty="0"/>
              <a:t>CS as offered resources and assistance, and we should use them</a:t>
            </a:r>
          </a:p>
          <a:p>
            <a:pPr lvl="2"/>
            <a:r>
              <a:rPr lang="en-US" dirty="0"/>
              <a:t>Ben, Tim</a:t>
            </a:r>
          </a:p>
          <a:p>
            <a:pPr lvl="1"/>
            <a:r>
              <a:rPr lang="en-US" dirty="0"/>
              <a:t>Continuing action items on IoT whitepaper from November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Opening Notes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EA66A-B61C-A0A4-158F-F167C54C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AFV Communications -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B9829-47E1-77D0-6522-97BC8503E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Types of AFV sites:  residential, commercial vehicle depot, public transport site, long haul freight transportation.  (Public parking facilities)</a:t>
            </a:r>
          </a:p>
          <a:p>
            <a:r>
              <a:rPr lang="en-US" dirty="0"/>
              <a:t>Communications requirements: data volume, resilience, reliability. </a:t>
            </a:r>
          </a:p>
          <a:p>
            <a:pPr lvl="1"/>
            <a:r>
              <a:rPr lang="en-US" dirty="0"/>
              <a:t>Ancillary communication to vehicles (maps, firmware and software updates for vehicles, inventory tracking, logistics, media,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Relate to the use of IEEE 802 technologies as the solution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41E627-34F5-A0F2-9FF1-8CAAC040A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914825-F8E7-DD30-0299-528825957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965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8EFCD-8A8D-957A-0CE8-38AF80D07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AFV Next Steps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FDD37-72B0-4FAE-7CBC-9468C93E1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09800"/>
            <a:ext cx="103632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Output document of combined outline:</a:t>
            </a:r>
          </a:p>
          <a:p>
            <a:pPr lvl="1"/>
            <a:r>
              <a:rPr lang="en-US" dirty="0">
                <a:hlinkClick r:id="rId2"/>
              </a:rPr>
              <a:t>24-24-0027-01-0000</a:t>
            </a:r>
            <a:r>
              <a:rPr lang="en-US" dirty="0"/>
              <a:t>-proposed-an-extended-outline-for-adding-use-cases-of-integrated-charging-infrastructure-with-distributed-energy-resources-building-and-grid-level-energy-management-systems-in-clause-3—1</a:t>
            </a:r>
          </a:p>
          <a:p>
            <a:endParaRPr lang="en-US" dirty="0"/>
          </a:p>
          <a:p>
            <a:r>
              <a:rPr lang="en-US" dirty="0"/>
              <a:t>Next revision to 24-24-27r1 to be a new document with corrected title describing it as a draft.</a:t>
            </a:r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8B9800-A99B-5731-BD15-D13059708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A4418C-DB5F-77BE-86C9-69D7F0FAF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14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2B51B-4F5F-7355-7FD0-DB19287A1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AFV Teleconference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16BA2-0776-953E-C060-8CEAEB47C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r>
              <a:rPr lang="en-US" dirty="0"/>
              <a:t>23 April 2025 at 3pm PT 6pm ET, 7am Korea (April 24)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D61BB2-23E8-C0A7-29AB-828F2BDD3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0C213-FDDD-C1C2-2C44-C93C459C9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451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2127E-77C4-9A2B-6061-485A3EBE9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White Paper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881B5-DAB3-D859-36C1-2B53B141F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Discussions Notes</a:t>
            </a:r>
          </a:p>
          <a:p>
            <a:pPr lvl="1"/>
            <a:r>
              <a:rPr lang="en-US" dirty="0"/>
              <a:t>Disambiguate the general poor state of available information on IoT, and highlight the IEEE 802 solutions that address them. (done) </a:t>
            </a:r>
          </a:p>
          <a:p>
            <a:pPr lvl="1"/>
            <a:r>
              <a:rPr lang="en-US" dirty="0"/>
              <a:t>Need to distinguish “Internet” public vs private. OT network for highly secure, isolated networks. (Done) </a:t>
            </a:r>
          </a:p>
          <a:p>
            <a:pPr lvl="1"/>
            <a:r>
              <a:rPr lang="en-US" dirty="0"/>
              <a:t>Embedded comments need text contributions</a:t>
            </a:r>
          </a:p>
          <a:p>
            <a:pPr lvl="1"/>
            <a:r>
              <a:rPr lang="en-US" dirty="0"/>
              <a:t>How to incorporate wired IoT – specifically Single Pair Ethernet. </a:t>
            </a:r>
          </a:p>
          <a:p>
            <a:pPr lvl="2"/>
            <a:r>
              <a:rPr lang="en-US" dirty="0"/>
              <a:t>Add section 5 for Connectivity Technologies  (needs review from WG experts)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Actions from March 25</a:t>
            </a:r>
          </a:p>
          <a:p>
            <a:pPr lvl="2"/>
            <a:r>
              <a:rPr lang="en-US" dirty="0"/>
              <a:t>Smart City / Utility section – Ben will seek </a:t>
            </a:r>
            <a:r>
              <a:rPr lang="en-US" dirty="0" err="1"/>
              <a:t>Wi-Sun</a:t>
            </a:r>
            <a:r>
              <a:rPr lang="en-US" dirty="0"/>
              <a:t> text for this. </a:t>
            </a:r>
          </a:p>
          <a:p>
            <a:pPr lvl="2"/>
            <a:r>
              <a:rPr lang="en-US" dirty="0"/>
              <a:t>New section moved to conclusion: “7.Looking back at the Hype, and what has actually been delivered.”   (Ben will find a volunteer)</a:t>
            </a:r>
          </a:p>
          <a:p>
            <a:pPr lvl="2"/>
            <a:r>
              <a:rPr lang="en-US" dirty="0"/>
              <a:t>Fill in section on IoT with high reliability  (Tim) </a:t>
            </a:r>
          </a:p>
          <a:p>
            <a:pPr lvl="2"/>
            <a:r>
              <a:rPr lang="en-US" dirty="0"/>
              <a:t>Closing statement  (Ann)</a:t>
            </a:r>
          </a:p>
          <a:p>
            <a:endParaRPr lang="en-US" dirty="0"/>
          </a:p>
          <a:p>
            <a:r>
              <a:rPr lang="en-US" dirty="0"/>
              <a:t>Draft at end of March 2025: </a:t>
            </a:r>
            <a:r>
              <a:rPr lang="en-US" dirty="0">
                <a:hlinkClick r:id="rId2"/>
              </a:rPr>
              <a:t>24-22-0011-08-IoTg-internet-of-things-white-paper</a:t>
            </a:r>
            <a:endParaRPr lang="en-US" dirty="0"/>
          </a:p>
          <a:p>
            <a:endParaRPr lang="en-US" dirty="0"/>
          </a:p>
          <a:p>
            <a:r>
              <a:rPr lang="en-US" dirty="0"/>
              <a:t>Work on actions above, then we will create clean new version for 2025 after May meeting.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AEB72B-F617-1B84-32B8-81B674BE6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13AB79-0A74-68FA-C925-0EB222DAA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15414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49970</TotalTime>
  <Words>703</Words>
  <Application>Microsoft Office PowerPoint</Application>
  <PresentationFormat>Widescreen</PresentationFormat>
  <Paragraphs>119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802-24-Theme1</vt:lpstr>
      <vt:lpstr>802.24 Vertical Applications TAG</vt:lpstr>
      <vt:lpstr>802.24 Overview</vt:lpstr>
      <vt:lpstr>802.24 March Plenary - Meeting Plan</vt:lpstr>
      <vt:lpstr>Agenda</vt:lpstr>
      <vt:lpstr>802.24 TAG Opening</vt:lpstr>
      <vt:lpstr>AFV Communications - White Paper</vt:lpstr>
      <vt:lpstr>AFV Next Steps </vt:lpstr>
      <vt:lpstr>AFV Teleconference</vt:lpstr>
      <vt:lpstr>IoT White Paper Discussion</vt:lpstr>
      <vt:lpstr>Smart Grid white paper revision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Vertical Applications TAG</dc:title>
  <dc:creator>Godfrey, Tim</dc:creator>
  <cp:lastModifiedBy>Godfrey, Tim</cp:lastModifiedBy>
  <cp:revision>501</cp:revision>
  <dcterms:created xsi:type="dcterms:W3CDTF">2020-10-13T15:01:18Z</dcterms:created>
  <dcterms:modified xsi:type="dcterms:W3CDTF">2025-03-12T23:09:40Z</dcterms:modified>
</cp:coreProperties>
</file>