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14"/>
  </p:notesMasterIdLst>
  <p:handoutMasterIdLst>
    <p:handoutMasterId r:id="rId15"/>
  </p:handoutMasterIdLst>
  <p:sldIdLst>
    <p:sldId id="258" r:id="rId2"/>
    <p:sldId id="1927" r:id="rId3"/>
    <p:sldId id="1963" r:id="rId4"/>
    <p:sldId id="1959" r:id="rId5"/>
    <p:sldId id="1952" r:id="rId6"/>
    <p:sldId id="1975" r:id="rId7"/>
    <p:sldId id="1950" r:id="rId8"/>
    <p:sldId id="1977" r:id="rId9"/>
    <p:sldId id="1976" r:id="rId10"/>
    <p:sldId id="1966" r:id="rId11"/>
    <p:sldId id="1926" r:id="rId12"/>
    <p:sldId id="1908" r:id="rId13"/>
  </p:sldIdLst>
  <p:sldSz cx="12192000" cy="6858000"/>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1927"/>
            <p14:sldId id="1963"/>
            <p14:sldId id="1959"/>
            <p14:sldId id="1952"/>
            <p14:sldId id="1975"/>
            <p14:sldId id="1950"/>
            <p14:sldId id="1977"/>
            <p14:sldId id="1976"/>
            <p14:sldId id="1966"/>
            <p14:sldId id="1926"/>
            <p14:sldId id="190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FFFF"/>
    <a:srgbClr val="FF0000"/>
    <a:srgbClr val="E7F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70" autoAdjust="0"/>
    <p:restoredTop sz="89602" autoAdjust="0"/>
  </p:normalViewPr>
  <p:slideViewPr>
    <p:cSldViewPr>
      <p:cViewPr varScale="1">
        <p:scale>
          <a:sx n="78" d="100"/>
          <a:sy n="78" d="100"/>
        </p:scale>
        <p:origin x="1334"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p:cViewPr>
        <p:scale>
          <a:sx n="80" d="100"/>
          <a:sy n="80" d="100"/>
        </p:scale>
        <p:origin x="2770"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97858">
              <a:defRPr sz="1500" b="1"/>
            </a:lvl1pPr>
          </a:lstStyle>
          <a:p>
            <a:r>
              <a:rPr lang="en-US" altLang="en-US"/>
              <a:t>doc.: IEEE 802.24</a:t>
            </a:r>
          </a:p>
        </p:txBody>
      </p:sp>
      <p:sp>
        <p:nvSpPr>
          <p:cNvPr id="3075" name="Rectangle 3"/>
          <p:cNvSpPr>
            <a:spLocks noGrp="1" noChangeArrowheads="1"/>
          </p:cNvSpPr>
          <p:nvPr>
            <p:ph type="dt" sz="quarter" idx="1"/>
          </p:nvPr>
        </p:nvSpPr>
        <p:spPr bwMode="auto">
          <a:xfrm>
            <a:off x="711881" y="193080"/>
            <a:ext cx="2364809" cy="237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97858">
              <a:defRPr sz="1500" b="1"/>
            </a:lvl1pPr>
          </a:lstStyle>
          <a:p>
            <a:r>
              <a:rPr lang="en-US" altLang="en-US" dirty="0"/>
              <a:t>July 2020</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97858">
              <a:defRPr sz="1100"/>
            </a:lvl1pPr>
          </a:lstStyle>
          <a:p>
            <a:r>
              <a:rPr lang="en-US" altLang="en-US"/>
              <a:t>Tim Godfrey (EPRI)</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97858">
              <a:defRPr sz="11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en-US"/>
          </a:p>
        </p:txBody>
      </p:sp>
      <p:sp>
        <p:nvSpPr>
          <p:cNvPr id="3079" name="Rectangle 7"/>
          <p:cNvSpPr>
            <a:spLocks noChangeArrowheads="1"/>
          </p:cNvSpPr>
          <p:nvPr/>
        </p:nvSpPr>
        <p:spPr bwMode="auto">
          <a:xfrm>
            <a:off x="710256" y="9905482"/>
            <a:ext cx="7281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30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97858">
              <a:defRPr sz="1500" b="1"/>
            </a:lvl1pPr>
          </a:lstStyle>
          <a:p>
            <a:r>
              <a:rPr lang="en-US" altLang="en-US"/>
              <a:t>doc.: IEEE 802.24</a:t>
            </a:r>
          </a:p>
        </p:txBody>
      </p:sp>
      <p:sp>
        <p:nvSpPr>
          <p:cNvPr id="2051" name="Rectangle 3"/>
          <p:cNvSpPr>
            <a:spLocks noGrp="1" noChangeArrowheads="1"/>
          </p:cNvSpPr>
          <p:nvPr>
            <p:ph type="dt" idx="1"/>
          </p:nvPr>
        </p:nvSpPr>
        <p:spPr bwMode="auto">
          <a:xfrm>
            <a:off x="669623" y="105545"/>
            <a:ext cx="2802013" cy="237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97858">
              <a:defRPr sz="15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149225" y="773113"/>
            <a:ext cx="6800850" cy="38258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0125" tIns="49215" rIns="100125" bIns="49215"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97858">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41136" y="9908983"/>
            <a:ext cx="72813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dirty="0"/>
          </a:p>
        </p:txBody>
      </p:sp>
      <p:sp>
        <p:nvSpPr>
          <p:cNvPr id="4" name="머리글 개체 틀 3"/>
          <p:cNvSpPr>
            <a:spLocks noGrp="1"/>
          </p:cNvSpPr>
          <p:nvPr>
            <p:ph type="hdr" sz="quarter"/>
          </p:nvPr>
        </p:nvSpPr>
        <p:spPr/>
        <p:txBody>
          <a:bodyPr/>
          <a:lstStyle/>
          <a:p>
            <a:r>
              <a:rPr lang="en-US" altLang="en-US"/>
              <a:t>doc.: IEEE 802.24</a:t>
            </a:r>
          </a:p>
        </p:txBody>
      </p:sp>
      <p:sp>
        <p:nvSpPr>
          <p:cNvPr id="5" name="날짜 개체 틀 4"/>
          <p:cNvSpPr>
            <a:spLocks noGrp="1"/>
          </p:cNvSpPr>
          <p:nvPr>
            <p:ph type="dt" idx="1"/>
          </p:nvPr>
        </p:nvSpPr>
        <p:spPr/>
        <p:txBody>
          <a:bodyPr/>
          <a:lstStyle/>
          <a:p>
            <a:r>
              <a:rPr lang="en-US" altLang="en-US"/>
              <a:t>July 2020</a:t>
            </a:r>
            <a:endParaRPr lang="en-US" altLang="en-US" dirty="0"/>
          </a:p>
        </p:txBody>
      </p:sp>
      <p:sp>
        <p:nvSpPr>
          <p:cNvPr id="6" name="바닥글 개체 틀 5"/>
          <p:cNvSpPr>
            <a:spLocks noGrp="1"/>
          </p:cNvSpPr>
          <p:nvPr>
            <p:ph type="ftr" sz="quarter" idx="4"/>
          </p:nvPr>
        </p:nvSpPr>
        <p:spPr/>
        <p:txBody>
          <a:bodyPr/>
          <a:lstStyle/>
          <a:p>
            <a:pPr lvl="4"/>
            <a:r>
              <a:rPr lang="en-US" altLang="en-US"/>
              <a:t>Tim Godfrey (EPRI)</a:t>
            </a:r>
          </a:p>
        </p:txBody>
      </p:sp>
      <p:sp>
        <p:nvSpPr>
          <p:cNvPr id="7" name="슬라이드 번호 개체 틀 6"/>
          <p:cNvSpPr>
            <a:spLocks noGrp="1"/>
          </p:cNvSpPr>
          <p:nvPr>
            <p:ph type="sldNum" sz="quarter" idx="5"/>
          </p:nvPr>
        </p:nvSpPr>
        <p:spPr/>
        <p:txBody>
          <a:bodyPr/>
          <a:lstStyle/>
          <a:p>
            <a:r>
              <a:rPr lang="en-US" altLang="en-US"/>
              <a:t>Page </a:t>
            </a:r>
            <a:fld id="{F9031878-2613-4CF8-8C8B-1C8D0CA1FB2E}" type="slidenum">
              <a:rPr lang="en-US" altLang="en-US" smtClean="0"/>
              <a:pPr/>
              <a:t>1</a:t>
            </a:fld>
            <a:endParaRPr lang="en-US" altLang="en-US"/>
          </a:p>
        </p:txBody>
      </p:sp>
    </p:spTree>
    <p:extLst>
      <p:ext uri="{BB962C8B-B14F-4D97-AF65-F5344CB8AC3E}">
        <p14:creationId xmlns:p14="http://schemas.microsoft.com/office/powerpoint/2010/main" val="15746754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4" name="머리글 개체 틀 3"/>
          <p:cNvSpPr>
            <a:spLocks noGrp="1"/>
          </p:cNvSpPr>
          <p:nvPr>
            <p:ph type="hdr" sz="quarter" idx="10"/>
          </p:nvPr>
        </p:nvSpPr>
        <p:spPr/>
        <p:txBody>
          <a:bodyPr/>
          <a:lstStyle/>
          <a:p>
            <a:r>
              <a:rPr lang="en-US" altLang="en-US"/>
              <a:t>doc.: IEEE 802.24</a:t>
            </a:r>
          </a:p>
        </p:txBody>
      </p:sp>
      <p:sp>
        <p:nvSpPr>
          <p:cNvPr id="5" name="날짜 개체 틀 4"/>
          <p:cNvSpPr>
            <a:spLocks noGrp="1"/>
          </p:cNvSpPr>
          <p:nvPr>
            <p:ph type="dt" idx="11"/>
          </p:nvPr>
        </p:nvSpPr>
        <p:spPr/>
        <p:txBody>
          <a:bodyPr/>
          <a:lstStyle/>
          <a:p>
            <a:r>
              <a:rPr lang="en-US" altLang="en-US"/>
              <a:t>July 2020</a:t>
            </a:r>
            <a:endParaRPr lang="en-US" altLang="en-US" dirty="0"/>
          </a:p>
        </p:txBody>
      </p:sp>
      <p:sp>
        <p:nvSpPr>
          <p:cNvPr id="6" name="바닥글 개체 틀 5"/>
          <p:cNvSpPr>
            <a:spLocks noGrp="1"/>
          </p:cNvSpPr>
          <p:nvPr>
            <p:ph type="ftr" sz="quarter" idx="12"/>
          </p:nvPr>
        </p:nvSpPr>
        <p:spPr/>
        <p:txBody>
          <a:bodyPr/>
          <a:lstStyle/>
          <a:p>
            <a:pPr lvl="4"/>
            <a:r>
              <a:rPr lang="en-US" altLang="en-US"/>
              <a:t>Tim Godfrey (EPRI)</a:t>
            </a:r>
          </a:p>
        </p:txBody>
      </p:sp>
      <p:sp>
        <p:nvSpPr>
          <p:cNvPr id="7" name="슬라이드 번호 개체 틀 6"/>
          <p:cNvSpPr>
            <a:spLocks noGrp="1"/>
          </p:cNvSpPr>
          <p:nvPr>
            <p:ph type="sldNum" sz="quarter" idx="13"/>
          </p:nvPr>
        </p:nvSpPr>
        <p:spPr/>
        <p:txBody>
          <a:bodyPr/>
          <a:lstStyle/>
          <a:p>
            <a:r>
              <a:rPr lang="en-US" altLang="en-US"/>
              <a:t>Page </a:t>
            </a:r>
            <a:fld id="{F9031878-2613-4CF8-8C8B-1C8D0CA1FB2E}" type="slidenum">
              <a:rPr lang="en-US" altLang="en-US" smtClean="0"/>
              <a:pPr/>
              <a:t>11</a:t>
            </a:fld>
            <a:endParaRPr lang="en-US" altLang="en-US"/>
          </a:p>
        </p:txBody>
      </p:sp>
      <p:sp>
        <p:nvSpPr>
          <p:cNvPr id="8" name="슬라이드 노트 개체 틀 7">
            <a:extLst>
              <a:ext uri="{FF2B5EF4-FFF2-40B4-BE49-F238E27FC236}">
                <a16:creationId xmlns:a16="http://schemas.microsoft.com/office/drawing/2014/main" id="{81E8104A-6A5C-9F20-9920-1593FA036954}"/>
              </a:ext>
            </a:extLst>
          </p:cNvPr>
          <p:cNvSpPr>
            <a:spLocks noGrp="1"/>
          </p:cNvSpPr>
          <p:nvPr>
            <p:ph type="body" sz="quarter" idx="3"/>
          </p:nvPr>
        </p:nvSpPr>
        <p:spPr/>
        <p:txBody>
          <a:bodyPr/>
          <a:lstStyle/>
          <a:p>
            <a:endParaRPr lang="ko-KR" altLang="en-US" dirty="0"/>
          </a:p>
        </p:txBody>
      </p:sp>
    </p:spTree>
    <p:extLst>
      <p:ext uri="{BB962C8B-B14F-4D97-AF65-F5344CB8AC3E}">
        <p14:creationId xmlns:p14="http://schemas.microsoft.com/office/powerpoint/2010/main" val="3946046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p:nvPr>
        </p:nvSpPr>
        <p:spPr/>
        <p:txBody>
          <a:bodyPr/>
          <a:lstStyle/>
          <a:p>
            <a:r>
              <a:rPr lang="en-US" altLang="en-US"/>
              <a:t>doc.: IEEE 802.24</a:t>
            </a:r>
          </a:p>
        </p:txBody>
      </p:sp>
      <p:sp>
        <p:nvSpPr>
          <p:cNvPr id="5" name="날짜 개체 틀 4"/>
          <p:cNvSpPr>
            <a:spLocks noGrp="1"/>
          </p:cNvSpPr>
          <p:nvPr>
            <p:ph type="dt" idx="1"/>
          </p:nvPr>
        </p:nvSpPr>
        <p:spPr/>
        <p:txBody>
          <a:bodyPr/>
          <a:lstStyle/>
          <a:p>
            <a:r>
              <a:rPr lang="en-US" altLang="en-US"/>
              <a:t>July 2020</a:t>
            </a:r>
            <a:endParaRPr lang="en-US" altLang="en-US" dirty="0"/>
          </a:p>
        </p:txBody>
      </p:sp>
      <p:sp>
        <p:nvSpPr>
          <p:cNvPr id="6" name="바닥글 개체 틀 5"/>
          <p:cNvSpPr>
            <a:spLocks noGrp="1"/>
          </p:cNvSpPr>
          <p:nvPr>
            <p:ph type="ftr" sz="quarter" idx="4"/>
          </p:nvPr>
        </p:nvSpPr>
        <p:spPr/>
        <p:txBody>
          <a:bodyPr/>
          <a:lstStyle/>
          <a:p>
            <a:pPr lvl="4"/>
            <a:r>
              <a:rPr lang="en-US" altLang="en-US"/>
              <a:t>Tim Godfrey (EPRI)</a:t>
            </a:r>
          </a:p>
        </p:txBody>
      </p:sp>
      <p:sp>
        <p:nvSpPr>
          <p:cNvPr id="7" name="슬라이드 번호 개체 틀 6"/>
          <p:cNvSpPr>
            <a:spLocks noGrp="1"/>
          </p:cNvSpPr>
          <p:nvPr>
            <p:ph type="sldNum" sz="quarter" idx="5"/>
          </p:nvPr>
        </p:nvSpPr>
        <p:spPr/>
        <p:txBody>
          <a:bodyPr/>
          <a:lstStyle/>
          <a:p>
            <a:r>
              <a:rPr lang="en-US" altLang="en-US"/>
              <a:t>Page </a:t>
            </a:r>
            <a:fld id="{F9031878-2613-4CF8-8C8B-1C8D0CA1FB2E}" type="slidenum">
              <a:rPr lang="en-US" altLang="en-US" smtClean="0"/>
              <a:pPr/>
              <a:t>12</a:t>
            </a:fld>
            <a:endParaRPr lang="en-US" altLang="en-US"/>
          </a:p>
        </p:txBody>
      </p:sp>
    </p:spTree>
    <p:extLst>
      <p:ext uri="{BB962C8B-B14F-4D97-AF65-F5344CB8AC3E}">
        <p14:creationId xmlns:p14="http://schemas.microsoft.com/office/powerpoint/2010/main" val="1823060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4" name="머리글 개체 틀 3"/>
          <p:cNvSpPr>
            <a:spLocks noGrp="1"/>
          </p:cNvSpPr>
          <p:nvPr>
            <p:ph type="hdr" sz="quarter" idx="10"/>
          </p:nvPr>
        </p:nvSpPr>
        <p:spPr/>
        <p:txBody>
          <a:bodyPr/>
          <a:lstStyle/>
          <a:p>
            <a:r>
              <a:rPr lang="en-US" altLang="en-US"/>
              <a:t>doc.: IEEE 802.24</a:t>
            </a:r>
          </a:p>
        </p:txBody>
      </p:sp>
      <p:sp>
        <p:nvSpPr>
          <p:cNvPr id="5" name="날짜 개체 틀 4"/>
          <p:cNvSpPr>
            <a:spLocks noGrp="1"/>
          </p:cNvSpPr>
          <p:nvPr>
            <p:ph type="dt" idx="11"/>
          </p:nvPr>
        </p:nvSpPr>
        <p:spPr/>
        <p:txBody>
          <a:bodyPr/>
          <a:lstStyle/>
          <a:p>
            <a:r>
              <a:rPr lang="en-US" altLang="en-US"/>
              <a:t>July 2020</a:t>
            </a:r>
            <a:endParaRPr lang="en-US" altLang="en-US" dirty="0"/>
          </a:p>
        </p:txBody>
      </p:sp>
      <p:sp>
        <p:nvSpPr>
          <p:cNvPr id="6" name="바닥글 개체 틀 5"/>
          <p:cNvSpPr>
            <a:spLocks noGrp="1"/>
          </p:cNvSpPr>
          <p:nvPr>
            <p:ph type="ftr" sz="quarter" idx="12"/>
          </p:nvPr>
        </p:nvSpPr>
        <p:spPr/>
        <p:txBody>
          <a:bodyPr/>
          <a:lstStyle/>
          <a:p>
            <a:pPr lvl="4"/>
            <a:r>
              <a:rPr lang="en-US" altLang="en-US"/>
              <a:t>Tim Godfrey (EPRI)</a:t>
            </a:r>
          </a:p>
        </p:txBody>
      </p:sp>
      <p:sp>
        <p:nvSpPr>
          <p:cNvPr id="7" name="슬라이드 번호 개체 틀 6"/>
          <p:cNvSpPr>
            <a:spLocks noGrp="1"/>
          </p:cNvSpPr>
          <p:nvPr>
            <p:ph type="sldNum" sz="quarter" idx="13"/>
          </p:nvPr>
        </p:nvSpPr>
        <p:spPr/>
        <p:txBody>
          <a:bodyPr/>
          <a:lstStyle/>
          <a:p>
            <a:r>
              <a:rPr lang="en-US" altLang="en-US"/>
              <a:t>Page </a:t>
            </a:r>
            <a:fld id="{F9031878-2613-4CF8-8C8B-1C8D0CA1FB2E}" type="slidenum">
              <a:rPr lang="en-US" altLang="en-US" smtClean="0"/>
              <a:pPr/>
              <a:t>2</a:t>
            </a:fld>
            <a:endParaRPr lang="en-US" altLang="en-US"/>
          </a:p>
        </p:txBody>
      </p:sp>
      <p:sp>
        <p:nvSpPr>
          <p:cNvPr id="8" name="슬라이드 노트 개체 틀 7">
            <a:extLst>
              <a:ext uri="{FF2B5EF4-FFF2-40B4-BE49-F238E27FC236}">
                <a16:creationId xmlns:a16="http://schemas.microsoft.com/office/drawing/2014/main" id="{81E8104A-6A5C-9F20-9920-1593FA036954}"/>
              </a:ext>
            </a:extLst>
          </p:cNvPr>
          <p:cNvSpPr>
            <a:spLocks noGrp="1"/>
          </p:cNvSpPr>
          <p:nvPr>
            <p:ph type="body" sz="quarter" idx="3"/>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ko-KR" altLang="en-US" sz="1200" dirty="0"/>
          </a:p>
        </p:txBody>
      </p:sp>
    </p:spTree>
    <p:extLst>
      <p:ext uri="{BB962C8B-B14F-4D97-AF65-F5344CB8AC3E}">
        <p14:creationId xmlns:p14="http://schemas.microsoft.com/office/powerpoint/2010/main" val="1876042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a:t>doc.: IEEE 802.24</a:t>
            </a:r>
          </a:p>
        </p:txBody>
      </p:sp>
      <p:sp>
        <p:nvSpPr>
          <p:cNvPr id="5" name="날짜 개체 틀 4"/>
          <p:cNvSpPr>
            <a:spLocks noGrp="1"/>
          </p:cNvSpPr>
          <p:nvPr>
            <p:ph type="dt" idx="11"/>
          </p:nvPr>
        </p:nvSpPr>
        <p:spPr/>
        <p:txBody>
          <a:bodyPr/>
          <a:lstStyle/>
          <a:p>
            <a:r>
              <a:rPr lang="en-US" altLang="en-US"/>
              <a:t>July 2020</a:t>
            </a:r>
            <a:endParaRPr lang="en-US" altLang="en-US" dirty="0"/>
          </a:p>
        </p:txBody>
      </p:sp>
      <p:sp>
        <p:nvSpPr>
          <p:cNvPr id="6" name="바닥글 개체 틀 5"/>
          <p:cNvSpPr>
            <a:spLocks noGrp="1"/>
          </p:cNvSpPr>
          <p:nvPr>
            <p:ph type="ftr" sz="quarter" idx="12"/>
          </p:nvPr>
        </p:nvSpPr>
        <p:spPr/>
        <p:txBody>
          <a:bodyPr/>
          <a:lstStyle/>
          <a:p>
            <a:pPr lvl="4"/>
            <a:r>
              <a:rPr lang="en-US" altLang="en-US"/>
              <a:t>Tim Godfrey (EPRI)</a:t>
            </a:r>
          </a:p>
        </p:txBody>
      </p:sp>
      <p:sp>
        <p:nvSpPr>
          <p:cNvPr id="7" name="슬라이드 번호 개체 틀 6"/>
          <p:cNvSpPr>
            <a:spLocks noGrp="1"/>
          </p:cNvSpPr>
          <p:nvPr>
            <p:ph type="sldNum" sz="quarter" idx="13"/>
          </p:nvPr>
        </p:nvSpPr>
        <p:spPr/>
        <p:txBody>
          <a:bodyPr/>
          <a:lstStyle/>
          <a:p>
            <a:r>
              <a:rPr lang="en-US" altLang="en-US"/>
              <a:t>Page </a:t>
            </a:r>
            <a:fld id="{F9031878-2613-4CF8-8C8B-1C8D0CA1FB2E}" type="slidenum">
              <a:rPr lang="en-US" altLang="en-US" smtClean="0"/>
              <a:pPr/>
              <a:t>3</a:t>
            </a:fld>
            <a:endParaRPr lang="en-US" altLang="en-US"/>
          </a:p>
        </p:txBody>
      </p:sp>
    </p:spTree>
    <p:extLst>
      <p:ext uri="{BB962C8B-B14F-4D97-AF65-F5344CB8AC3E}">
        <p14:creationId xmlns:p14="http://schemas.microsoft.com/office/powerpoint/2010/main" val="3968571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a:spcAft>
                <a:spcPts val="0"/>
              </a:spcAft>
            </a:pPr>
            <a:endParaRPr lang="ko-KR" altLang="ko-KR" sz="1200" dirty="0">
              <a:latin typeface="Times New Roman" panose="02020603050405020304" pitchFamily="18" charset="0"/>
              <a:ea typeface="바탕" panose="02030600000101010101" pitchFamily="18" charset="-127"/>
            </a:endParaRPr>
          </a:p>
        </p:txBody>
      </p:sp>
      <p:sp>
        <p:nvSpPr>
          <p:cNvPr id="4" name="머리글 개체 틀 3"/>
          <p:cNvSpPr>
            <a:spLocks noGrp="1"/>
          </p:cNvSpPr>
          <p:nvPr>
            <p:ph type="hdr" sz="quarter" idx="10"/>
          </p:nvPr>
        </p:nvSpPr>
        <p:spPr/>
        <p:txBody>
          <a:bodyPr/>
          <a:lstStyle/>
          <a:p>
            <a:r>
              <a:rPr lang="en-US" altLang="en-US"/>
              <a:t>doc.: IEEE 802.24</a:t>
            </a:r>
          </a:p>
        </p:txBody>
      </p:sp>
      <p:sp>
        <p:nvSpPr>
          <p:cNvPr id="5" name="날짜 개체 틀 4"/>
          <p:cNvSpPr>
            <a:spLocks noGrp="1"/>
          </p:cNvSpPr>
          <p:nvPr>
            <p:ph type="dt" idx="11"/>
          </p:nvPr>
        </p:nvSpPr>
        <p:spPr/>
        <p:txBody>
          <a:bodyPr/>
          <a:lstStyle/>
          <a:p>
            <a:r>
              <a:rPr lang="en-US" altLang="en-US"/>
              <a:t>July 2020</a:t>
            </a:r>
            <a:endParaRPr lang="en-US" altLang="en-US" dirty="0"/>
          </a:p>
        </p:txBody>
      </p:sp>
      <p:sp>
        <p:nvSpPr>
          <p:cNvPr id="6" name="바닥글 개체 틀 5"/>
          <p:cNvSpPr>
            <a:spLocks noGrp="1"/>
          </p:cNvSpPr>
          <p:nvPr>
            <p:ph type="ftr" sz="quarter" idx="12"/>
          </p:nvPr>
        </p:nvSpPr>
        <p:spPr/>
        <p:txBody>
          <a:bodyPr/>
          <a:lstStyle/>
          <a:p>
            <a:pPr lvl="4"/>
            <a:r>
              <a:rPr lang="en-US" altLang="en-US"/>
              <a:t>Tim Godfrey (EPRI)</a:t>
            </a:r>
          </a:p>
        </p:txBody>
      </p:sp>
      <p:sp>
        <p:nvSpPr>
          <p:cNvPr id="7" name="슬라이드 번호 개체 틀 6"/>
          <p:cNvSpPr>
            <a:spLocks noGrp="1"/>
          </p:cNvSpPr>
          <p:nvPr>
            <p:ph type="sldNum" sz="quarter" idx="13"/>
          </p:nvPr>
        </p:nvSpPr>
        <p:spPr/>
        <p:txBody>
          <a:bodyPr/>
          <a:lstStyle/>
          <a:p>
            <a:r>
              <a:rPr lang="en-US" altLang="en-US"/>
              <a:t>Page </a:t>
            </a:r>
            <a:fld id="{F9031878-2613-4CF8-8C8B-1C8D0CA1FB2E}" type="slidenum">
              <a:rPr lang="en-US" altLang="en-US" smtClean="0"/>
              <a:pPr/>
              <a:t>4</a:t>
            </a:fld>
            <a:endParaRPr lang="en-US" altLang="en-US"/>
          </a:p>
        </p:txBody>
      </p:sp>
    </p:spTree>
    <p:extLst>
      <p:ext uri="{BB962C8B-B14F-4D97-AF65-F5344CB8AC3E}">
        <p14:creationId xmlns:p14="http://schemas.microsoft.com/office/powerpoint/2010/main" val="4035530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lvl="1">
              <a:spcAft>
                <a:spcPts val="0"/>
              </a:spcAft>
            </a:pPr>
            <a:endParaRPr lang="en-US" altLang="ko-KR" sz="1600" dirty="0">
              <a:solidFill>
                <a:srgbClr val="000000"/>
              </a:solidFill>
              <a:latin typeface="Times New Roman"/>
            </a:endParaRPr>
          </a:p>
        </p:txBody>
      </p:sp>
      <p:sp>
        <p:nvSpPr>
          <p:cNvPr id="4" name="머리글 개체 틀 3"/>
          <p:cNvSpPr>
            <a:spLocks noGrp="1"/>
          </p:cNvSpPr>
          <p:nvPr>
            <p:ph type="hdr" sz="quarter" idx="10"/>
          </p:nvPr>
        </p:nvSpPr>
        <p:spPr/>
        <p:txBody>
          <a:bodyPr/>
          <a:lstStyle/>
          <a:p>
            <a:r>
              <a:rPr lang="en-US" altLang="en-US"/>
              <a:t>doc.: IEEE 802.24</a:t>
            </a:r>
          </a:p>
        </p:txBody>
      </p:sp>
      <p:sp>
        <p:nvSpPr>
          <p:cNvPr id="5" name="날짜 개체 틀 4"/>
          <p:cNvSpPr>
            <a:spLocks noGrp="1"/>
          </p:cNvSpPr>
          <p:nvPr>
            <p:ph type="dt" idx="11"/>
          </p:nvPr>
        </p:nvSpPr>
        <p:spPr/>
        <p:txBody>
          <a:bodyPr/>
          <a:lstStyle/>
          <a:p>
            <a:r>
              <a:rPr lang="en-US" altLang="en-US"/>
              <a:t>July 2020</a:t>
            </a:r>
            <a:endParaRPr lang="en-US" altLang="en-US" dirty="0"/>
          </a:p>
        </p:txBody>
      </p:sp>
      <p:sp>
        <p:nvSpPr>
          <p:cNvPr id="6" name="바닥글 개체 틀 5"/>
          <p:cNvSpPr>
            <a:spLocks noGrp="1"/>
          </p:cNvSpPr>
          <p:nvPr>
            <p:ph type="ftr" sz="quarter" idx="12"/>
          </p:nvPr>
        </p:nvSpPr>
        <p:spPr/>
        <p:txBody>
          <a:bodyPr/>
          <a:lstStyle/>
          <a:p>
            <a:pPr lvl="4"/>
            <a:r>
              <a:rPr lang="en-US" altLang="en-US"/>
              <a:t>Tim Godfrey (EPRI)</a:t>
            </a:r>
          </a:p>
        </p:txBody>
      </p:sp>
      <p:sp>
        <p:nvSpPr>
          <p:cNvPr id="7" name="슬라이드 번호 개체 틀 6"/>
          <p:cNvSpPr>
            <a:spLocks noGrp="1"/>
          </p:cNvSpPr>
          <p:nvPr>
            <p:ph type="sldNum" sz="quarter" idx="13"/>
          </p:nvPr>
        </p:nvSpPr>
        <p:spPr/>
        <p:txBody>
          <a:bodyPr/>
          <a:lstStyle/>
          <a:p>
            <a:r>
              <a:rPr lang="en-US" altLang="en-US"/>
              <a:t>Page </a:t>
            </a:r>
            <a:fld id="{F9031878-2613-4CF8-8C8B-1C8D0CA1FB2E}" type="slidenum">
              <a:rPr lang="en-US" altLang="en-US" smtClean="0"/>
              <a:pPr/>
              <a:t>5</a:t>
            </a:fld>
            <a:endParaRPr lang="en-US" altLang="en-US"/>
          </a:p>
        </p:txBody>
      </p:sp>
    </p:spTree>
    <p:extLst>
      <p:ext uri="{BB962C8B-B14F-4D97-AF65-F5344CB8AC3E}">
        <p14:creationId xmlns:p14="http://schemas.microsoft.com/office/powerpoint/2010/main" val="1059649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a:t>doc.: IEEE 802.24</a:t>
            </a:r>
          </a:p>
        </p:txBody>
      </p:sp>
      <p:sp>
        <p:nvSpPr>
          <p:cNvPr id="5" name="날짜 개체 틀 4"/>
          <p:cNvSpPr>
            <a:spLocks noGrp="1"/>
          </p:cNvSpPr>
          <p:nvPr>
            <p:ph type="dt" idx="11"/>
          </p:nvPr>
        </p:nvSpPr>
        <p:spPr/>
        <p:txBody>
          <a:bodyPr/>
          <a:lstStyle/>
          <a:p>
            <a:r>
              <a:rPr lang="en-US" altLang="en-US"/>
              <a:t>July 2020</a:t>
            </a:r>
            <a:endParaRPr lang="en-US" altLang="en-US" dirty="0"/>
          </a:p>
        </p:txBody>
      </p:sp>
      <p:sp>
        <p:nvSpPr>
          <p:cNvPr id="6" name="바닥글 개체 틀 5"/>
          <p:cNvSpPr>
            <a:spLocks noGrp="1"/>
          </p:cNvSpPr>
          <p:nvPr>
            <p:ph type="ftr" sz="quarter" idx="12"/>
          </p:nvPr>
        </p:nvSpPr>
        <p:spPr/>
        <p:txBody>
          <a:bodyPr/>
          <a:lstStyle/>
          <a:p>
            <a:pPr lvl="4"/>
            <a:r>
              <a:rPr lang="en-US" altLang="en-US"/>
              <a:t>Tim Godfrey (EPRI)</a:t>
            </a:r>
          </a:p>
        </p:txBody>
      </p:sp>
      <p:sp>
        <p:nvSpPr>
          <p:cNvPr id="7" name="슬라이드 번호 개체 틀 6"/>
          <p:cNvSpPr>
            <a:spLocks noGrp="1"/>
          </p:cNvSpPr>
          <p:nvPr>
            <p:ph type="sldNum" sz="quarter" idx="13"/>
          </p:nvPr>
        </p:nvSpPr>
        <p:spPr/>
        <p:txBody>
          <a:bodyPr/>
          <a:lstStyle/>
          <a:p>
            <a:r>
              <a:rPr lang="en-US" altLang="en-US"/>
              <a:t>Page </a:t>
            </a:r>
            <a:fld id="{F9031878-2613-4CF8-8C8B-1C8D0CA1FB2E}" type="slidenum">
              <a:rPr lang="en-US" altLang="en-US" smtClean="0"/>
              <a:pPr/>
              <a:t>6</a:t>
            </a:fld>
            <a:endParaRPr lang="en-US" altLang="en-US"/>
          </a:p>
        </p:txBody>
      </p:sp>
    </p:spTree>
    <p:extLst>
      <p:ext uri="{BB962C8B-B14F-4D97-AF65-F5344CB8AC3E}">
        <p14:creationId xmlns:p14="http://schemas.microsoft.com/office/powerpoint/2010/main" val="2936350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ko-KR" altLang="en-US" dirty="0"/>
          </a:p>
        </p:txBody>
      </p:sp>
      <p:sp>
        <p:nvSpPr>
          <p:cNvPr id="4" name="머리글 개체 틀 3"/>
          <p:cNvSpPr>
            <a:spLocks noGrp="1"/>
          </p:cNvSpPr>
          <p:nvPr>
            <p:ph type="hdr" sz="quarter" idx="10"/>
          </p:nvPr>
        </p:nvSpPr>
        <p:spPr/>
        <p:txBody>
          <a:bodyPr/>
          <a:lstStyle/>
          <a:p>
            <a:r>
              <a:rPr lang="en-US" altLang="en-US"/>
              <a:t>doc.: IEEE 802.24</a:t>
            </a:r>
          </a:p>
        </p:txBody>
      </p:sp>
      <p:sp>
        <p:nvSpPr>
          <p:cNvPr id="5" name="날짜 개체 틀 4"/>
          <p:cNvSpPr>
            <a:spLocks noGrp="1"/>
          </p:cNvSpPr>
          <p:nvPr>
            <p:ph type="dt" idx="11"/>
          </p:nvPr>
        </p:nvSpPr>
        <p:spPr/>
        <p:txBody>
          <a:bodyPr/>
          <a:lstStyle/>
          <a:p>
            <a:r>
              <a:rPr lang="en-US" altLang="en-US"/>
              <a:t>July 2020</a:t>
            </a:r>
            <a:endParaRPr lang="en-US" altLang="en-US" dirty="0"/>
          </a:p>
        </p:txBody>
      </p:sp>
      <p:sp>
        <p:nvSpPr>
          <p:cNvPr id="6" name="바닥글 개체 틀 5"/>
          <p:cNvSpPr>
            <a:spLocks noGrp="1"/>
          </p:cNvSpPr>
          <p:nvPr>
            <p:ph type="ftr" sz="quarter" idx="12"/>
          </p:nvPr>
        </p:nvSpPr>
        <p:spPr/>
        <p:txBody>
          <a:bodyPr/>
          <a:lstStyle/>
          <a:p>
            <a:pPr lvl="4"/>
            <a:r>
              <a:rPr lang="en-US" altLang="en-US"/>
              <a:t>Tim Godfrey (EPRI)</a:t>
            </a:r>
          </a:p>
        </p:txBody>
      </p:sp>
      <p:sp>
        <p:nvSpPr>
          <p:cNvPr id="7" name="슬라이드 번호 개체 틀 6"/>
          <p:cNvSpPr>
            <a:spLocks noGrp="1"/>
          </p:cNvSpPr>
          <p:nvPr>
            <p:ph type="sldNum" sz="quarter" idx="13"/>
          </p:nvPr>
        </p:nvSpPr>
        <p:spPr/>
        <p:txBody>
          <a:bodyPr/>
          <a:lstStyle/>
          <a:p>
            <a:r>
              <a:rPr lang="en-US" altLang="en-US"/>
              <a:t>Page </a:t>
            </a:r>
            <a:fld id="{F9031878-2613-4CF8-8C8B-1C8D0CA1FB2E}" type="slidenum">
              <a:rPr lang="en-US" altLang="en-US" smtClean="0"/>
              <a:pPr/>
              <a:t>7</a:t>
            </a:fld>
            <a:endParaRPr lang="en-US" altLang="en-US"/>
          </a:p>
        </p:txBody>
      </p:sp>
    </p:spTree>
    <p:extLst>
      <p:ext uri="{BB962C8B-B14F-4D97-AF65-F5344CB8AC3E}">
        <p14:creationId xmlns:p14="http://schemas.microsoft.com/office/powerpoint/2010/main" val="167942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ko-KR" altLang="en-US" dirty="0"/>
          </a:p>
        </p:txBody>
      </p:sp>
      <p:sp>
        <p:nvSpPr>
          <p:cNvPr id="4" name="머리글 개체 틀 3"/>
          <p:cNvSpPr>
            <a:spLocks noGrp="1"/>
          </p:cNvSpPr>
          <p:nvPr>
            <p:ph type="hdr" sz="quarter" idx="10"/>
          </p:nvPr>
        </p:nvSpPr>
        <p:spPr/>
        <p:txBody>
          <a:bodyPr/>
          <a:lstStyle/>
          <a:p>
            <a:r>
              <a:rPr lang="en-US" altLang="en-US"/>
              <a:t>doc.: IEEE 802.24</a:t>
            </a:r>
          </a:p>
        </p:txBody>
      </p:sp>
      <p:sp>
        <p:nvSpPr>
          <p:cNvPr id="5" name="날짜 개체 틀 4"/>
          <p:cNvSpPr>
            <a:spLocks noGrp="1"/>
          </p:cNvSpPr>
          <p:nvPr>
            <p:ph type="dt" idx="11"/>
          </p:nvPr>
        </p:nvSpPr>
        <p:spPr/>
        <p:txBody>
          <a:bodyPr/>
          <a:lstStyle/>
          <a:p>
            <a:r>
              <a:rPr lang="en-US" altLang="en-US"/>
              <a:t>July 2020</a:t>
            </a:r>
            <a:endParaRPr lang="en-US" altLang="en-US" dirty="0"/>
          </a:p>
        </p:txBody>
      </p:sp>
      <p:sp>
        <p:nvSpPr>
          <p:cNvPr id="6" name="바닥글 개체 틀 5"/>
          <p:cNvSpPr>
            <a:spLocks noGrp="1"/>
          </p:cNvSpPr>
          <p:nvPr>
            <p:ph type="ftr" sz="quarter" idx="12"/>
          </p:nvPr>
        </p:nvSpPr>
        <p:spPr/>
        <p:txBody>
          <a:bodyPr/>
          <a:lstStyle/>
          <a:p>
            <a:pPr lvl="4"/>
            <a:r>
              <a:rPr lang="en-US" altLang="en-US"/>
              <a:t>Tim Godfrey (EPRI)</a:t>
            </a:r>
          </a:p>
        </p:txBody>
      </p:sp>
      <p:sp>
        <p:nvSpPr>
          <p:cNvPr id="7" name="슬라이드 번호 개체 틀 6"/>
          <p:cNvSpPr>
            <a:spLocks noGrp="1"/>
          </p:cNvSpPr>
          <p:nvPr>
            <p:ph type="sldNum" sz="quarter" idx="13"/>
          </p:nvPr>
        </p:nvSpPr>
        <p:spPr/>
        <p:txBody>
          <a:bodyPr/>
          <a:lstStyle/>
          <a:p>
            <a:r>
              <a:rPr lang="en-US" altLang="en-US"/>
              <a:t>Page </a:t>
            </a:r>
            <a:fld id="{F9031878-2613-4CF8-8C8B-1C8D0CA1FB2E}" type="slidenum">
              <a:rPr lang="en-US" altLang="en-US" smtClean="0"/>
              <a:pPr/>
              <a:t>8</a:t>
            </a:fld>
            <a:endParaRPr lang="en-US" altLang="en-US"/>
          </a:p>
        </p:txBody>
      </p:sp>
    </p:spTree>
    <p:extLst>
      <p:ext uri="{BB962C8B-B14F-4D97-AF65-F5344CB8AC3E}">
        <p14:creationId xmlns:p14="http://schemas.microsoft.com/office/powerpoint/2010/main" val="34893769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ko-KR" altLang="en-US" dirty="0"/>
          </a:p>
        </p:txBody>
      </p:sp>
      <p:sp>
        <p:nvSpPr>
          <p:cNvPr id="4" name="머리글 개체 틀 3"/>
          <p:cNvSpPr>
            <a:spLocks noGrp="1"/>
          </p:cNvSpPr>
          <p:nvPr>
            <p:ph type="hdr" sz="quarter" idx="10"/>
          </p:nvPr>
        </p:nvSpPr>
        <p:spPr/>
        <p:txBody>
          <a:bodyPr/>
          <a:lstStyle/>
          <a:p>
            <a:r>
              <a:rPr lang="en-US" altLang="en-US"/>
              <a:t>doc.: IEEE 802.24</a:t>
            </a:r>
          </a:p>
        </p:txBody>
      </p:sp>
      <p:sp>
        <p:nvSpPr>
          <p:cNvPr id="5" name="날짜 개체 틀 4"/>
          <p:cNvSpPr>
            <a:spLocks noGrp="1"/>
          </p:cNvSpPr>
          <p:nvPr>
            <p:ph type="dt" idx="11"/>
          </p:nvPr>
        </p:nvSpPr>
        <p:spPr/>
        <p:txBody>
          <a:bodyPr/>
          <a:lstStyle/>
          <a:p>
            <a:r>
              <a:rPr lang="en-US" altLang="en-US"/>
              <a:t>July 2020</a:t>
            </a:r>
            <a:endParaRPr lang="en-US" altLang="en-US" dirty="0"/>
          </a:p>
        </p:txBody>
      </p:sp>
      <p:sp>
        <p:nvSpPr>
          <p:cNvPr id="6" name="바닥글 개체 틀 5"/>
          <p:cNvSpPr>
            <a:spLocks noGrp="1"/>
          </p:cNvSpPr>
          <p:nvPr>
            <p:ph type="ftr" sz="quarter" idx="12"/>
          </p:nvPr>
        </p:nvSpPr>
        <p:spPr/>
        <p:txBody>
          <a:bodyPr/>
          <a:lstStyle/>
          <a:p>
            <a:pPr lvl="4"/>
            <a:r>
              <a:rPr lang="en-US" altLang="en-US"/>
              <a:t>Tim Godfrey (EPRI)</a:t>
            </a:r>
          </a:p>
        </p:txBody>
      </p:sp>
      <p:sp>
        <p:nvSpPr>
          <p:cNvPr id="7" name="슬라이드 번호 개체 틀 6"/>
          <p:cNvSpPr>
            <a:spLocks noGrp="1"/>
          </p:cNvSpPr>
          <p:nvPr>
            <p:ph type="sldNum" sz="quarter" idx="13"/>
          </p:nvPr>
        </p:nvSpPr>
        <p:spPr/>
        <p:txBody>
          <a:bodyPr/>
          <a:lstStyle/>
          <a:p>
            <a:r>
              <a:rPr lang="en-US" altLang="en-US"/>
              <a:t>Page </a:t>
            </a:r>
            <a:fld id="{F9031878-2613-4CF8-8C8B-1C8D0CA1FB2E}" type="slidenum">
              <a:rPr lang="en-US" altLang="en-US" smtClean="0"/>
              <a:pPr/>
              <a:t>9</a:t>
            </a:fld>
            <a:endParaRPr lang="en-US" altLang="en-US"/>
          </a:p>
        </p:txBody>
      </p:sp>
    </p:spTree>
    <p:extLst>
      <p:ext uri="{BB962C8B-B14F-4D97-AF65-F5344CB8AC3E}">
        <p14:creationId xmlns:p14="http://schemas.microsoft.com/office/powerpoint/2010/main" val="2779335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69219CD-136A-40C3-85E0-D9FA436669C2}" type="slidenum">
              <a:rPr lang="en-US" altLang="en-US" smtClean="0"/>
              <a:pPr/>
              <a:t>‹#›</a:t>
            </a:fld>
            <a:endParaRPr lang="en-US" altLang="en-US" dirty="0"/>
          </a:p>
        </p:txBody>
      </p:sp>
      <p:sp>
        <p:nvSpPr>
          <p:cNvPr id="4" name="Rectangle 5">
            <a:extLst>
              <a:ext uri="{FF2B5EF4-FFF2-40B4-BE49-F238E27FC236}">
                <a16:creationId xmlns:a16="http://schemas.microsoft.com/office/drawing/2014/main" id="{9E816C64-6CB5-D797-9264-3965E6B6B072}"/>
              </a:ext>
            </a:extLst>
          </p:cNvPr>
          <p:cNvSpPr>
            <a:spLocks noGrp="1" noChangeArrowheads="1"/>
          </p:cNvSpPr>
          <p:nvPr>
            <p:ph type="ftr" sz="quarter" idx="3"/>
          </p:nvPr>
        </p:nvSpPr>
        <p:spPr bwMode="auto">
          <a:xfrm>
            <a:off x="72136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Jin Seek Choi</a:t>
            </a:r>
            <a:endParaRPr lang="en-US" altLang="en-US" dirty="0"/>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5666394" y="6475413"/>
            <a:ext cx="859211" cy="276999"/>
          </a:xfrm>
        </p:spPr>
        <p:txBody>
          <a:bodyPr/>
          <a:lstStyle>
            <a:lvl1pPr>
              <a:defRPr/>
            </a:lvl1pPr>
          </a:lstStyle>
          <a:p>
            <a:r>
              <a:rPr lang="en-US" altLang="en-US" dirty="0"/>
              <a:t>Slide </a:t>
            </a:r>
            <a:fld id="{D2793805-6678-4F90-9549-7863581D2258}" type="slidenum">
              <a:rPr lang="en-US" altLang="en-US" smtClean="0"/>
              <a:pPr/>
              <a:t>‹#›</a:t>
            </a:fld>
            <a:endParaRPr lang="en-US" altLang="en-US" dirty="0"/>
          </a:p>
        </p:txBody>
      </p:sp>
      <p:sp>
        <p:nvSpPr>
          <p:cNvPr id="4" name="Rectangle 5">
            <a:extLst>
              <a:ext uri="{FF2B5EF4-FFF2-40B4-BE49-F238E27FC236}">
                <a16:creationId xmlns:a16="http://schemas.microsoft.com/office/drawing/2014/main" id="{E7F5CD6A-8991-5010-54D7-7F50CB94ECEB}"/>
              </a:ext>
            </a:extLst>
          </p:cNvPr>
          <p:cNvSpPr>
            <a:spLocks noGrp="1" noChangeArrowheads="1"/>
          </p:cNvSpPr>
          <p:nvPr>
            <p:ph type="ftr" sz="quarter" idx="3"/>
          </p:nvPr>
        </p:nvSpPr>
        <p:spPr bwMode="auto">
          <a:xfrm>
            <a:off x="72136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Jin Seek Choi</a:t>
            </a:r>
            <a:endParaRPr lang="en-US" altLang="en-US" dirty="0"/>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
        <p:nvSpPr>
          <p:cNvPr id="4" name="Rectangle 5">
            <a:extLst>
              <a:ext uri="{FF2B5EF4-FFF2-40B4-BE49-F238E27FC236}">
                <a16:creationId xmlns:a16="http://schemas.microsoft.com/office/drawing/2014/main" id="{663D1908-E8DC-3E9A-F072-8CAF9B42637B}"/>
              </a:ext>
            </a:extLst>
          </p:cNvPr>
          <p:cNvSpPr>
            <a:spLocks noGrp="1" noChangeArrowheads="1"/>
          </p:cNvSpPr>
          <p:nvPr>
            <p:ph type="ftr" sz="quarter" idx="3"/>
          </p:nvPr>
        </p:nvSpPr>
        <p:spPr bwMode="auto">
          <a:xfrm>
            <a:off x="72136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Jin Seek Choi</a:t>
            </a:r>
            <a:endParaRPr lang="en-US" altLang="en-US" dirty="0"/>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
        <p:nvSpPr>
          <p:cNvPr id="5" name="Rectangle 5">
            <a:extLst>
              <a:ext uri="{FF2B5EF4-FFF2-40B4-BE49-F238E27FC236}">
                <a16:creationId xmlns:a16="http://schemas.microsoft.com/office/drawing/2014/main" id="{5F7CE6CC-5E2A-7D5A-952C-B19566114B95}"/>
              </a:ext>
            </a:extLst>
          </p:cNvPr>
          <p:cNvSpPr>
            <a:spLocks noGrp="1" noChangeArrowheads="1"/>
          </p:cNvSpPr>
          <p:nvPr>
            <p:ph type="ftr" sz="quarter" idx="3"/>
          </p:nvPr>
        </p:nvSpPr>
        <p:spPr bwMode="auto">
          <a:xfrm>
            <a:off x="72136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Jin Seek Choi</a:t>
            </a:r>
            <a:endParaRPr lang="en-US" altLang="en-US" dirty="0"/>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
        <p:nvSpPr>
          <p:cNvPr id="7" name="Rectangle 5">
            <a:extLst>
              <a:ext uri="{FF2B5EF4-FFF2-40B4-BE49-F238E27FC236}">
                <a16:creationId xmlns:a16="http://schemas.microsoft.com/office/drawing/2014/main" id="{7486C4A1-7CA0-02A5-4274-C0317C0FEA3E}"/>
              </a:ext>
            </a:extLst>
          </p:cNvPr>
          <p:cNvSpPr>
            <a:spLocks noGrp="1" noChangeArrowheads="1"/>
          </p:cNvSpPr>
          <p:nvPr>
            <p:ph type="ftr" sz="quarter" idx="13"/>
          </p:nvPr>
        </p:nvSpPr>
        <p:spPr bwMode="auto">
          <a:xfrm>
            <a:off x="72136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Jin Seek Choi</a:t>
            </a:r>
            <a:endParaRPr lang="en-US" altLang="en-US" dirty="0"/>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
        <p:nvSpPr>
          <p:cNvPr id="3" name="Rectangle 5">
            <a:extLst>
              <a:ext uri="{FF2B5EF4-FFF2-40B4-BE49-F238E27FC236}">
                <a16:creationId xmlns:a16="http://schemas.microsoft.com/office/drawing/2014/main" id="{1EAE3534-BEA6-4C96-3D47-4DAFE137D58E}"/>
              </a:ext>
            </a:extLst>
          </p:cNvPr>
          <p:cNvSpPr>
            <a:spLocks noGrp="1" noChangeArrowheads="1"/>
          </p:cNvSpPr>
          <p:nvPr>
            <p:ph type="ftr" sz="quarter" idx="3"/>
          </p:nvPr>
        </p:nvSpPr>
        <p:spPr bwMode="auto">
          <a:xfrm>
            <a:off x="72136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Jin Seek Choi</a:t>
            </a:r>
            <a:endParaRPr lang="en-US" altLang="en-US" dirty="0"/>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
        <p:nvSpPr>
          <p:cNvPr id="2" name="Rectangle 5">
            <a:extLst>
              <a:ext uri="{FF2B5EF4-FFF2-40B4-BE49-F238E27FC236}">
                <a16:creationId xmlns:a16="http://schemas.microsoft.com/office/drawing/2014/main" id="{75FDC102-5FE8-7386-0CF7-71924A6B69EB}"/>
              </a:ext>
            </a:extLst>
          </p:cNvPr>
          <p:cNvSpPr>
            <a:spLocks noGrp="1" noChangeArrowheads="1"/>
          </p:cNvSpPr>
          <p:nvPr>
            <p:ph type="ftr" sz="quarter" idx="3"/>
          </p:nvPr>
        </p:nvSpPr>
        <p:spPr bwMode="auto">
          <a:xfrm>
            <a:off x="72136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Jin Seek Choi</a:t>
            </a:r>
            <a:endParaRPr lang="en-US" altLang="en-US" dirty="0"/>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
        <p:nvSpPr>
          <p:cNvPr id="8" name="Rectangle 5">
            <a:extLst>
              <a:ext uri="{FF2B5EF4-FFF2-40B4-BE49-F238E27FC236}">
                <a16:creationId xmlns:a16="http://schemas.microsoft.com/office/drawing/2014/main" id="{A60BA34D-1370-D6ED-865D-36202A31CEAD}"/>
              </a:ext>
            </a:extLst>
          </p:cNvPr>
          <p:cNvSpPr>
            <a:spLocks noGrp="1" noChangeArrowheads="1"/>
          </p:cNvSpPr>
          <p:nvPr>
            <p:ph type="ftr" sz="quarter" idx="3"/>
          </p:nvPr>
        </p:nvSpPr>
        <p:spPr bwMode="auto">
          <a:xfrm>
            <a:off x="72136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Jin Seek Choi</a:t>
            </a:r>
            <a:endParaRPr lang="en-US" altLang="en-US" dirty="0"/>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2136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Jin Seek Choi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802.24-25-0011-00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May 2025</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inseek@hanyang.ac.kr"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1524000" y="961544"/>
            <a:ext cx="9144000" cy="1655762"/>
          </a:xfrm>
        </p:spPr>
        <p:txBody>
          <a:bodyPr anchor="ctr"/>
          <a:lstStyle/>
          <a:p>
            <a:r>
              <a:rPr lang="en-US" sz="4400" dirty="0"/>
              <a:t>IEEE 802 </a:t>
            </a:r>
            <a:r>
              <a:rPr lang="en-US" altLang="ko-KR" sz="4400" dirty="0">
                <a:solidFill>
                  <a:srgbClr val="000000"/>
                </a:solidFill>
              </a:rPr>
              <a:t>Networks</a:t>
            </a:r>
            <a:r>
              <a:rPr lang="en-US" sz="4400" dirty="0"/>
              <a:t> for Last mile Energy Orchestration Framework</a:t>
            </a:r>
            <a:endParaRPr lang="en-US" altLang="en-US" sz="2400" dirty="0"/>
          </a:p>
        </p:txBody>
      </p:sp>
      <p:sp>
        <p:nvSpPr>
          <p:cNvPr id="2" name="Subtitle 1"/>
          <p:cNvSpPr>
            <a:spLocks noGrp="1"/>
          </p:cNvSpPr>
          <p:nvPr>
            <p:ph type="subTitle" idx="1"/>
          </p:nvPr>
        </p:nvSpPr>
        <p:spPr>
          <a:xfrm>
            <a:off x="1574803" y="3304538"/>
            <a:ext cx="9144000" cy="1655762"/>
          </a:xfrm>
        </p:spPr>
        <p:txBody>
          <a:bodyPr/>
          <a:lstStyle/>
          <a:p>
            <a:r>
              <a:rPr lang="en-US" altLang="ko-KR" sz="2000" dirty="0"/>
              <a:t>Jin Seek CHOI, </a:t>
            </a:r>
            <a:r>
              <a:rPr lang="en-US" altLang="ko-KR" sz="2000" dirty="0" err="1"/>
              <a:t>Hanyang</a:t>
            </a:r>
            <a:r>
              <a:rPr lang="en-US" altLang="ko-KR" sz="2000" dirty="0"/>
              <a:t> University and</a:t>
            </a:r>
          </a:p>
          <a:p>
            <a:r>
              <a:rPr lang="en-US" sz="2000" dirty="0"/>
              <a:t>Hyeong Ho LEE, </a:t>
            </a:r>
            <a:r>
              <a:rPr lang="en-US" sz="2000" dirty="0" err="1"/>
              <a:t>Netvision</a:t>
            </a:r>
            <a:r>
              <a:rPr lang="en-US" sz="2000" dirty="0"/>
              <a:t> Telecom Inc.</a:t>
            </a:r>
          </a:p>
        </p:txBody>
      </p:sp>
      <p:sp>
        <p:nvSpPr>
          <p:cNvPr id="6" name="Slide Number Placeholder 5"/>
          <p:cNvSpPr>
            <a:spLocks noGrp="1"/>
          </p:cNvSpPr>
          <p:nvPr>
            <p:ph type="sldNum" sz="quarter" idx="12"/>
          </p:nvPr>
        </p:nvSpPr>
        <p:spPr/>
        <p:txBody>
          <a:bodyPr/>
          <a:lstStyle/>
          <a:p>
            <a:r>
              <a:rPr lang="en-US" altLang="en-US" dirty="0"/>
              <a:t>Slide </a:t>
            </a:r>
            <a:fld id="{FB77950E-B72B-4A4A-976E-ED1B46E90826}" type="slidenum">
              <a:rPr lang="en-US" altLang="en-US"/>
              <a:pPr/>
              <a:t>1</a:t>
            </a:fld>
            <a:endParaRPr lang="en-US" altLang="en-US" dirty="0"/>
          </a:p>
        </p:txBody>
      </p:sp>
      <p:sp>
        <p:nvSpPr>
          <p:cNvPr id="3" name="직사각형 2"/>
          <p:cNvSpPr/>
          <p:nvPr/>
        </p:nvSpPr>
        <p:spPr>
          <a:xfrm>
            <a:off x="4267200" y="5384771"/>
            <a:ext cx="4788168" cy="701731"/>
          </a:xfrm>
          <a:prstGeom prst="rect">
            <a:avLst/>
          </a:prstGeom>
        </p:spPr>
        <p:txBody>
          <a:bodyPr wrap="square">
            <a:spAutoFit/>
          </a:bodyPr>
          <a:lstStyle/>
          <a:p>
            <a:pPr lvl="0" algn="ctr" eaLnBrk="1" hangingPunct="1">
              <a:spcBef>
                <a:spcPct val="20000"/>
              </a:spcBef>
            </a:pPr>
            <a:r>
              <a:rPr lang="en-US" sz="1800" dirty="0">
                <a:solidFill>
                  <a:srgbClr val="000000"/>
                </a:solidFill>
                <a:latin typeface="+mj-lt"/>
              </a:rPr>
              <a:t>May 2025 </a:t>
            </a:r>
            <a:r>
              <a:rPr lang="en-US" sz="1800" dirty="0">
                <a:latin typeface="+mj-lt"/>
              </a:rPr>
              <a:t>IEEE 802 Interim Session </a:t>
            </a:r>
          </a:p>
          <a:p>
            <a:pPr lvl="0" algn="ctr" eaLnBrk="1" hangingPunct="1">
              <a:spcBef>
                <a:spcPct val="20000"/>
              </a:spcBef>
            </a:pPr>
            <a:r>
              <a:rPr lang="en-US" sz="1800" dirty="0">
                <a:solidFill>
                  <a:srgbClr val="000000"/>
                </a:solidFill>
              </a:rPr>
              <a:t>Warsaw, Poland</a:t>
            </a:r>
          </a:p>
        </p:txBody>
      </p:sp>
      <p:sp>
        <p:nvSpPr>
          <p:cNvPr id="8" name="Rectangle 5">
            <a:extLst>
              <a:ext uri="{FF2B5EF4-FFF2-40B4-BE49-F238E27FC236}">
                <a16:creationId xmlns:a16="http://schemas.microsoft.com/office/drawing/2014/main" id="{CD4D89A0-FEBF-3A9C-FE20-7BE4F6E7BC4C}"/>
              </a:ext>
            </a:extLst>
          </p:cNvPr>
          <p:cNvSpPr>
            <a:spLocks noGrp="1" noChangeArrowheads="1"/>
          </p:cNvSpPr>
          <p:nvPr>
            <p:ph type="ftr" sz="quarter" idx="3"/>
          </p:nvPr>
        </p:nvSpPr>
        <p:spPr bwMode="auto">
          <a:xfrm>
            <a:off x="72136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Jin Seek Choi</a:t>
            </a:r>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919316" y="666789"/>
            <a:ext cx="10363200" cy="628611"/>
          </a:xfrm>
        </p:spPr>
        <p:txBody>
          <a:bodyPr/>
          <a:lstStyle/>
          <a:p>
            <a:r>
              <a:rPr lang="en-US" sz="2400" b="1" dirty="0">
                <a:latin typeface="Times New Roman" panose="02020603050405020304" pitchFamily="18" charset="0"/>
              </a:rPr>
              <a:t>6. Conclusion</a:t>
            </a:r>
          </a:p>
        </p:txBody>
      </p:sp>
      <p:sp>
        <p:nvSpPr>
          <p:cNvPr id="3" name="내용 개체 틀 2"/>
          <p:cNvSpPr>
            <a:spLocks noGrp="1"/>
          </p:cNvSpPr>
          <p:nvPr>
            <p:ph idx="1"/>
          </p:nvPr>
        </p:nvSpPr>
        <p:spPr>
          <a:xfrm>
            <a:off x="919316" y="1390611"/>
            <a:ext cx="10363200" cy="4800600"/>
          </a:xfrm>
        </p:spPr>
        <p:txBody>
          <a:bodyPr/>
          <a:lstStyle/>
          <a:p>
            <a:r>
              <a:rPr lang="en-US" sz="2000" dirty="0">
                <a:latin typeface="Times New Roman" panose="02020603050405020304" pitchFamily="18" charset="0"/>
                <a:cs typeface="Times New Roman" panose="02020603050405020304" pitchFamily="18" charset="0"/>
              </a:rPr>
              <a:t>Currently, Energy systems use IEEE 802 communications interfaces in a limited way without collaboration, and depend on the device vendor (or service provider).</a:t>
            </a:r>
          </a:p>
          <a:p>
            <a:r>
              <a:rPr lang="en-US" sz="2000" dirty="0">
                <a:latin typeface="Times New Roman" panose="02020603050405020304" pitchFamily="18" charset="0"/>
                <a:cs typeface="Times New Roman" panose="02020603050405020304" pitchFamily="18" charset="0"/>
              </a:rPr>
              <a:t>IEEE 802 communications interfaces and protocols facilitate seamless communication, ensuring interoperability and efficient energy management across various levels of the independent infrastructures. </a:t>
            </a:r>
          </a:p>
          <a:p>
            <a:r>
              <a:rPr lang="en-US" sz="2000" dirty="0">
                <a:latin typeface="Times New Roman" panose="02020603050405020304" pitchFamily="18" charset="0"/>
                <a:cs typeface="Times New Roman" panose="02020603050405020304" pitchFamily="18" charset="0"/>
              </a:rPr>
              <a:t>Future advancements in IEEE 802 communication protocols and energy orchestration technologies will likely further streamline these integrations, paving the way for more resilient and flexible energy systems that can accommodate the growing demands of electrification in smart cities and beyond. </a:t>
            </a:r>
          </a:p>
          <a:p>
            <a:r>
              <a:rPr lang="en-US" sz="2000" dirty="0">
                <a:latin typeface="Times New Roman" panose="02020603050405020304" pitchFamily="18" charset="0"/>
                <a:cs typeface="Times New Roman" panose="02020603050405020304" pitchFamily="18" charset="0"/>
              </a:rPr>
              <a:t>The standard IEEE 802 communications (e.g., Wi-Fi) and use cases promise to expand opportunities for cooperative Energy Orchestration Framework to participate in comprehensive, dynamic energy management across EV, DERs, Homes, Building and Grids.</a:t>
            </a:r>
          </a:p>
          <a:p>
            <a:r>
              <a:rPr lang="en-US" sz="2000" dirty="0">
                <a:latin typeface="Times New Roman" panose="02020603050405020304" pitchFamily="18" charset="0"/>
                <a:cs typeface="Times New Roman" panose="02020603050405020304" pitchFamily="18" charset="0"/>
              </a:rPr>
              <a:t>Security and privacy frameworks (e.g., IEEE 802.1X, ITU-T Y.3055, and 802.1AR) should be extended to support multi-tenant and multi-vendor ecosystems in Last-Mile Energy Orchestration Framework.</a:t>
            </a:r>
          </a:p>
        </p:txBody>
      </p:sp>
      <p:sp>
        <p:nvSpPr>
          <p:cNvPr id="4" name="슬라이드 번호 개체 틀 3"/>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dirty="0"/>
          </a:p>
        </p:txBody>
      </p:sp>
      <p:sp>
        <p:nvSpPr>
          <p:cNvPr id="5" name="바닥글 개체 틀 4"/>
          <p:cNvSpPr>
            <a:spLocks noGrp="1"/>
          </p:cNvSpPr>
          <p:nvPr>
            <p:ph type="ftr" sz="quarter" idx="3"/>
          </p:nvPr>
        </p:nvSpPr>
        <p:spPr/>
        <p:txBody>
          <a:bodyPr/>
          <a:lstStyle/>
          <a:p>
            <a:r>
              <a:rPr lang="en-US" altLang="en-US"/>
              <a:t>Jin Seek Choi</a:t>
            </a:r>
            <a:endParaRPr lang="en-US" altLang="en-US" dirty="0"/>
          </a:p>
        </p:txBody>
      </p:sp>
    </p:spTree>
    <p:extLst>
      <p:ext uri="{BB962C8B-B14F-4D97-AF65-F5344CB8AC3E}">
        <p14:creationId xmlns:p14="http://schemas.microsoft.com/office/powerpoint/2010/main" val="2644799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61564BD-C268-479D-D523-A1CDB700AD8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
        <p:nvSpPr>
          <p:cNvPr id="10" name="Rectangle 5">
            <a:extLst>
              <a:ext uri="{FF2B5EF4-FFF2-40B4-BE49-F238E27FC236}">
                <a16:creationId xmlns:a16="http://schemas.microsoft.com/office/drawing/2014/main" id="{0F3C9678-2225-65C3-8E09-89CD1B080105}"/>
              </a:ext>
            </a:extLst>
          </p:cNvPr>
          <p:cNvSpPr>
            <a:spLocks noGrp="1" noChangeArrowheads="1"/>
          </p:cNvSpPr>
          <p:nvPr>
            <p:ph type="ftr" sz="quarter" idx="3"/>
          </p:nvPr>
        </p:nvSpPr>
        <p:spPr bwMode="auto">
          <a:xfrm>
            <a:off x="72136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Jin Seek Choi</a:t>
            </a:r>
            <a:endParaRPr lang="en-US" altLang="en-US" dirty="0"/>
          </a:p>
        </p:txBody>
      </p:sp>
      <p:sp>
        <p:nvSpPr>
          <p:cNvPr id="4" name="내용 개체 틀 2">
            <a:extLst>
              <a:ext uri="{FF2B5EF4-FFF2-40B4-BE49-F238E27FC236}">
                <a16:creationId xmlns:a16="http://schemas.microsoft.com/office/drawing/2014/main" id="{2AA7442E-BC9A-DDCB-09F6-ABFA04B65D4F}"/>
              </a:ext>
            </a:extLst>
          </p:cNvPr>
          <p:cNvSpPr txBox="1">
            <a:spLocks/>
          </p:cNvSpPr>
          <p:nvPr/>
        </p:nvSpPr>
        <p:spPr bwMode="auto">
          <a:xfrm>
            <a:off x="381000" y="1600200"/>
            <a:ext cx="11430000" cy="4570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mj-lt"/>
              <a:buAutoNum type="arabicPeriod"/>
            </a:pPr>
            <a:r>
              <a:rPr lang="en-US" sz="1800" dirty="0">
                <a:latin typeface="+mj-lt"/>
              </a:rPr>
              <a:t>J. S. Choi, "Energy management agent frameworks: Scalable, flexible, and efficient architectures for 5G vertical industries," IEEE Industrial Electronics Magazine, vol. 15, no. 1, pp. 62-73, March 2021</a:t>
            </a:r>
          </a:p>
          <a:p>
            <a:pPr>
              <a:buFont typeface="+mj-lt"/>
              <a:buAutoNum type="arabicPeriod"/>
            </a:pPr>
            <a:r>
              <a:rPr lang="en-US" sz="1800" dirty="0">
                <a:latin typeface="+mj-lt"/>
              </a:rPr>
              <a:t>J. S. Choi, "A hierarchical distributed energy management agent framework for smart homes, grids, and cities," IEEE Communications Magazine, Vol. 57, No. 7, pp. 113-119, 2019</a:t>
            </a:r>
          </a:p>
          <a:p>
            <a:pPr>
              <a:buFont typeface="+mj-lt"/>
              <a:buAutoNum type="arabicPeriod"/>
            </a:pPr>
            <a:r>
              <a:rPr lang="en-US" sz="1800" dirty="0">
                <a:latin typeface="+mj-lt"/>
              </a:rPr>
              <a:t>Integrating Electric Vehicles into the Grid, Brennan Borlaug, National Renewable Energy Laboratory, December 3, 2024</a:t>
            </a:r>
          </a:p>
          <a:p>
            <a:pPr>
              <a:buFont typeface="+mj-lt"/>
              <a:buAutoNum type="arabicPeriod"/>
            </a:pPr>
            <a:r>
              <a:rPr lang="fr-FR" sz="1800" dirty="0">
                <a:latin typeface="+mj-lt"/>
              </a:rPr>
              <a:t>Yu, R. &amp; Martini, P. (2024). Flexible DER &amp; EV Connections.</a:t>
            </a:r>
            <a:endParaRPr lang="en-US" sz="1800" dirty="0">
              <a:latin typeface="+mj-lt"/>
            </a:endParaRPr>
          </a:p>
        </p:txBody>
      </p:sp>
      <p:sp>
        <p:nvSpPr>
          <p:cNvPr id="9" name="제목 1">
            <a:extLst>
              <a:ext uri="{FF2B5EF4-FFF2-40B4-BE49-F238E27FC236}">
                <a16:creationId xmlns:a16="http://schemas.microsoft.com/office/drawing/2014/main" id="{3B9FFA74-6AC1-76D6-B7E6-399995B5795B}"/>
              </a:ext>
            </a:extLst>
          </p:cNvPr>
          <p:cNvSpPr>
            <a:spLocks noGrp="1"/>
          </p:cNvSpPr>
          <p:nvPr>
            <p:ph type="title"/>
          </p:nvPr>
        </p:nvSpPr>
        <p:spPr>
          <a:xfrm>
            <a:off x="914400" y="685800"/>
            <a:ext cx="10363200" cy="685800"/>
          </a:xfrm>
        </p:spPr>
        <p:txBody>
          <a:bodyPr/>
          <a:lstStyle/>
          <a:p>
            <a:r>
              <a:rPr lang="en-US" sz="2400" b="1" dirty="0">
                <a:latin typeface="Times New Roman" panose="02020603050405020304" pitchFamily="18" charset="0"/>
              </a:rPr>
              <a:t>References</a:t>
            </a:r>
          </a:p>
        </p:txBody>
      </p:sp>
    </p:spTree>
    <p:extLst>
      <p:ext uri="{BB962C8B-B14F-4D97-AF65-F5344CB8AC3E}">
        <p14:creationId xmlns:p14="http://schemas.microsoft.com/office/powerpoint/2010/main" val="2778175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C2D59463-26DF-764D-D1BD-E80690CF323E}"/>
              </a:ext>
            </a:extLst>
          </p:cNvPr>
          <p:cNvSpPr>
            <a:spLocks noGrp="1"/>
          </p:cNvSpPr>
          <p:nvPr>
            <p:ph idx="1"/>
          </p:nvPr>
        </p:nvSpPr>
        <p:spPr>
          <a:xfrm>
            <a:off x="914399" y="2286000"/>
            <a:ext cx="10363200" cy="3010250"/>
          </a:xfrm>
        </p:spPr>
        <p:txBody>
          <a:bodyPr/>
          <a:lstStyle/>
          <a:p>
            <a:pPr marL="0" indent="0" algn="ctr">
              <a:buNone/>
            </a:pPr>
            <a:r>
              <a:rPr lang="en-US" sz="4000" dirty="0"/>
              <a:t>Thank you very much!</a:t>
            </a:r>
          </a:p>
          <a:p>
            <a:pPr marL="0" indent="0" algn="ctr">
              <a:buNone/>
            </a:pPr>
            <a:endParaRPr lang="en-US" dirty="0"/>
          </a:p>
          <a:p>
            <a:pPr marL="0" indent="0" algn="ctr">
              <a:buNone/>
            </a:pPr>
            <a:endParaRPr lang="en-US" dirty="0"/>
          </a:p>
          <a:p>
            <a:pPr marL="0" indent="0" algn="ctr">
              <a:buNone/>
            </a:pPr>
            <a:r>
              <a:rPr lang="en-US" dirty="0">
                <a:hlinkClick r:id="rId3"/>
              </a:rPr>
              <a:t>jinseek@hanyang.ac.kr</a:t>
            </a:r>
            <a:endParaRPr lang="en-US" dirty="0"/>
          </a:p>
        </p:txBody>
      </p:sp>
      <p:sp>
        <p:nvSpPr>
          <p:cNvPr id="5" name="Slide Number Placeholder 4">
            <a:extLst>
              <a:ext uri="{FF2B5EF4-FFF2-40B4-BE49-F238E27FC236}">
                <a16:creationId xmlns:a16="http://schemas.microsoft.com/office/drawing/2014/main" id="{684628A8-DC19-954E-F371-38B5075F2AE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
        <p:nvSpPr>
          <p:cNvPr id="2" name="Rectangle 5">
            <a:extLst>
              <a:ext uri="{FF2B5EF4-FFF2-40B4-BE49-F238E27FC236}">
                <a16:creationId xmlns:a16="http://schemas.microsoft.com/office/drawing/2014/main" id="{611E5DD4-1E32-A73D-5259-62BD5BB826A6}"/>
              </a:ext>
            </a:extLst>
          </p:cNvPr>
          <p:cNvSpPr>
            <a:spLocks noGrp="1" noChangeArrowheads="1"/>
          </p:cNvSpPr>
          <p:nvPr>
            <p:ph type="ftr" sz="quarter" idx="3"/>
          </p:nvPr>
        </p:nvSpPr>
        <p:spPr bwMode="auto">
          <a:xfrm>
            <a:off x="72136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Jin Seek Choi</a:t>
            </a:r>
            <a:endParaRPr lang="en-US" altLang="en-US" dirty="0"/>
          </a:p>
        </p:txBody>
      </p:sp>
    </p:spTree>
    <p:extLst>
      <p:ext uri="{BB962C8B-B14F-4D97-AF65-F5344CB8AC3E}">
        <p14:creationId xmlns:p14="http://schemas.microsoft.com/office/powerpoint/2010/main" val="1968082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61564BD-C268-479D-D523-A1CDB700AD8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
        <p:nvSpPr>
          <p:cNvPr id="10" name="Rectangle 5">
            <a:extLst>
              <a:ext uri="{FF2B5EF4-FFF2-40B4-BE49-F238E27FC236}">
                <a16:creationId xmlns:a16="http://schemas.microsoft.com/office/drawing/2014/main" id="{0F3C9678-2225-65C3-8E09-89CD1B080105}"/>
              </a:ext>
            </a:extLst>
          </p:cNvPr>
          <p:cNvSpPr>
            <a:spLocks noGrp="1" noChangeArrowheads="1"/>
          </p:cNvSpPr>
          <p:nvPr>
            <p:ph type="ftr" sz="quarter" idx="3"/>
          </p:nvPr>
        </p:nvSpPr>
        <p:spPr bwMode="auto">
          <a:xfrm>
            <a:off x="72136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Jin Seek Choi</a:t>
            </a:r>
            <a:endParaRPr lang="en-US" altLang="en-US" dirty="0"/>
          </a:p>
        </p:txBody>
      </p:sp>
      <p:sp>
        <p:nvSpPr>
          <p:cNvPr id="4" name="내용 개체 틀 2">
            <a:extLst>
              <a:ext uri="{FF2B5EF4-FFF2-40B4-BE49-F238E27FC236}">
                <a16:creationId xmlns:a16="http://schemas.microsoft.com/office/drawing/2014/main" id="{2AA7442E-BC9A-DDCB-09F6-ABFA04B65D4F}"/>
              </a:ext>
            </a:extLst>
          </p:cNvPr>
          <p:cNvSpPr txBox="1">
            <a:spLocks/>
          </p:cNvSpPr>
          <p:nvPr/>
        </p:nvSpPr>
        <p:spPr bwMode="auto">
          <a:xfrm>
            <a:off x="812800" y="1186934"/>
            <a:ext cx="10363200" cy="5288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altLang="ko-KR" sz="1800" dirty="0">
                <a:solidFill>
                  <a:srgbClr val="000000"/>
                </a:solidFill>
                <a:latin typeface="Arial"/>
              </a:rPr>
              <a:t>Related Documents of IEEE 802.24 TAG</a:t>
            </a:r>
            <a:endParaRPr kumimoji="0" lang="en-US" altLang="ko-KR" sz="1800" b="0" i="0" u="none" strike="noStrike" kern="1200" cap="none" spc="0" normalizeH="0" baseline="0" noProof="0" dirty="0">
              <a:ln>
                <a:noFill/>
              </a:ln>
              <a:solidFill>
                <a:srgbClr val="000000"/>
              </a:solidFill>
              <a:effectLst/>
              <a:uLnTx/>
              <a:uFillTx/>
              <a:latin typeface="Arial"/>
            </a:endParaRPr>
          </a:p>
          <a:p>
            <a:pPr lvl="1">
              <a:defRPr/>
            </a:pPr>
            <a:r>
              <a:rPr lang="en-US" altLang="ko-KR" sz="1600" dirty="0">
                <a:solidFill>
                  <a:srgbClr val="000000"/>
                </a:solidFill>
              </a:rPr>
              <a:t>Proposed an extended outline for adding use cases of ‘Integrated Charging Infrastructure with Distributed Energy Resources, Building and Grid-Level Energy Management Systems’ in Clause 3 of the AFV draft outline (Doc. 24-24-0025-00-0000): 24-24-0027-01-0000 (Nov. 2024)</a:t>
            </a:r>
          </a:p>
          <a:p>
            <a:pPr lvl="1">
              <a:defRPr/>
            </a:pPr>
            <a:r>
              <a:rPr lang="en-US" altLang="ko-KR" sz="1600" kern="1400" spc="-50" dirty="0">
                <a:latin typeface="Aptos Display" panose="020B0004020202020204" pitchFamily="34" charset="0"/>
                <a:ea typeface="맑은 고딕" panose="020B0503020000020004" pitchFamily="50" charset="-127"/>
                <a:cs typeface="Times New Roman" panose="02020603050405020304" pitchFamily="18" charset="0"/>
              </a:rPr>
              <a:t>IEEE 802.24 AFV WP revised (final) outline:  </a:t>
            </a:r>
            <a:r>
              <a:rPr lang="en-US" altLang="ko-KR" sz="1600" dirty="0">
                <a:solidFill>
                  <a:srgbClr val="000000"/>
                </a:solidFill>
              </a:rPr>
              <a:t>24-24-0025-00-0000 (Sept. 2024)</a:t>
            </a:r>
          </a:p>
          <a:p>
            <a:pPr lvl="1">
              <a:defRPr/>
            </a:pPr>
            <a:r>
              <a:rPr lang="en-US" altLang="ko-KR" sz="1600" dirty="0">
                <a:solidFill>
                  <a:srgbClr val="000000"/>
                </a:solidFill>
              </a:rPr>
              <a:t>White Paper: IEEE 802 Networks for next-generation Electric Vehicle Charging Infrastructure and use cases: 24-23-0007-06-0000 (July 2023)</a:t>
            </a:r>
          </a:p>
          <a:p>
            <a:pPr lvl="1">
              <a:defRPr/>
            </a:pPr>
            <a:r>
              <a:rPr lang="en-US" altLang="ko-KR" sz="1600" dirty="0">
                <a:solidFill>
                  <a:srgbClr val="000000"/>
                </a:solidFill>
              </a:rPr>
              <a:t>Cross-cutting vertical opportunity for EV Charging AFV (EV and H2V) Fueling: 24-22-0020-01-0000 (Nov. 2022)</a:t>
            </a:r>
          </a:p>
          <a:p>
            <a:pPr lvl="1">
              <a:defRPr/>
            </a:pPr>
            <a:r>
              <a:rPr lang="en-US" altLang="ko-KR" sz="1600" dirty="0"/>
              <a:t>Cross-cutting vertical opportunity for EV Charging</a:t>
            </a:r>
            <a:r>
              <a:rPr lang="en-US" altLang="ko-KR" sz="1600" dirty="0">
                <a:solidFill>
                  <a:srgbClr val="000000"/>
                </a:solidFill>
              </a:rPr>
              <a:t>: 24-22-0016-01-0000 (Sept. 2022)</a:t>
            </a:r>
          </a:p>
          <a:p>
            <a:pPr>
              <a:defRPr/>
            </a:pPr>
            <a:endParaRPr kumimoji="0" lang="en-US" altLang="ko-KR" sz="1800" b="0" i="0" u="none" strike="noStrike" kern="1200" cap="none" spc="0" normalizeH="0" baseline="0" noProof="0" dirty="0">
              <a:ln>
                <a:noFill/>
              </a:ln>
              <a:solidFill>
                <a:srgbClr val="FF0000"/>
              </a:solidFill>
              <a:effectLst/>
              <a:uLnTx/>
              <a:uFillTx/>
              <a:latin typeface="Arial"/>
            </a:endParaRPr>
          </a:p>
          <a:p>
            <a:pPr>
              <a:defRPr/>
            </a:pPr>
            <a:r>
              <a:rPr kumimoji="0" lang="en-US" altLang="ko-KR" sz="1800" b="0" i="0" u="none" strike="noStrike" kern="1200" cap="none" spc="0" normalizeH="0" baseline="0" noProof="0" dirty="0">
                <a:ln>
                  <a:noFill/>
                </a:ln>
                <a:effectLst/>
                <a:uLnTx/>
                <a:uFillTx/>
                <a:latin typeface="Arial"/>
              </a:rPr>
              <a:t>Propose: </a:t>
            </a:r>
            <a:r>
              <a:rPr lang="en-US" altLang="ko-KR" sz="1800" dirty="0">
                <a:solidFill>
                  <a:srgbClr val="000000"/>
                </a:solidFill>
              </a:rPr>
              <a:t>Supplementary White paper</a:t>
            </a:r>
            <a:r>
              <a:rPr lang="en-US" altLang="en-US" sz="1800" dirty="0"/>
              <a:t>: </a:t>
            </a:r>
            <a:endParaRPr kumimoji="0" lang="en-US" altLang="ko-KR" sz="1800" b="0" i="0" u="none" strike="noStrike" kern="1200" cap="none" spc="0" normalizeH="0" baseline="0" noProof="0" dirty="0">
              <a:ln>
                <a:noFill/>
              </a:ln>
              <a:solidFill>
                <a:srgbClr val="000000"/>
              </a:solidFill>
              <a:effectLst/>
              <a:uLnTx/>
              <a:uFillTx/>
              <a:latin typeface="Arial"/>
            </a:endParaRPr>
          </a:p>
          <a:p>
            <a:pPr lvl="1">
              <a:defRPr/>
            </a:pPr>
            <a:r>
              <a:rPr lang="en-US" altLang="ko-KR" sz="1600" dirty="0">
                <a:solidFill>
                  <a:srgbClr val="000000"/>
                </a:solidFill>
              </a:rPr>
              <a:t>“</a:t>
            </a:r>
            <a:r>
              <a:rPr lang="en-US" sz="1600" dirty="0"/>
              <a:t>IEEE 802 </a:t>
            </a:r>
            <a:r>
              <a:rPr lang="en-US" altLang="ko-KR" sz="1600" dirty="0">
                <a:solidFill>
                  <a:srgbClr val="000000"/>
                </a:solidFill>
              </a:rPr>
              <a:t>Networks</a:t>
            </a:r>
            <a:r>
              <a:rPr lang="en-US" sz="1600" dirty="0"/>
              <a:t> for Last mile Energy Orchestration Framework</a:t>
            </a:r>
            <a:r>
              <a:rPr lang="en-US" altLang="ko-KR" sz="1600" dirty="0">
                <a:solidFill>
                  <a:srgbClr val="000000"/>
                </a:solidFill>
              </a:rPr>
              <a:t>” as follows:</a:t>
            </a:r>
            <a:endParaRPr lang="ko-KR" altLang="en-US" sz="1600" dirty="0"/>
          </a:p>
          <a:p>
            <a:pPr lvl="0">
              <a:defRPr/>
            </a:pPr>
            <a:endParaRPr kumimoji="0" lang="en-US" altLang="ko-KR" sz="1800" b="0" i="0" u="none" strike="noStrike" kern="1200" cap="none" spc="0" normalizeH="0" baseline="0" noProof="0" dirty="0">
              <a:ln>
                <a:noFill/>
              </a:ln>
              <a:solidFill>
                <a:srgbClr val="000000"/>
              </a:solidFill>
              <a:effectLst/>
              <a:uLnTx/>
              <a:uFillTx/>
              <a:latin typeface="Arial"/>
            </a:endParaRPr>
          </a:p>
        </p:txBody>
      </p:sp>
      <p:sp>
        <p:nvSpPr>
          <p:cNvPr id="9" name="제목 1">
            <a:extLst>
              <a:ext uri="{FF2B5EF4-FFF2-40B4-BE49-F238E27FC236}">
                <a16:creationId xmlns:a16="http://schemas.microsoft.com/office/drawing/2014/main" id="{3B9FFA74-6AC1-76D6-B7E6-399995B5795B}"/>
              </a:ext>
            </a:extLst>
          </p:cNvPr>
          <p:cNvSpPr>
            <a:spLocks noGrp="1"/>
          </p:cNvSpPr>
          <p:nvPr>
            <p:ph type="title"/>
          </p:nvPr>
        </p:nvSpPr>
        <p:spPr>
          <a:xfrm>
            <a:off x="914399" y="533400"/>
            <a:ext cx="10363200" cy="685800"/>
          </a:xfrm>
        </p:spPr>
        <p:txBody>
          <a:bodyPr/>
          <a:lstStyle/>
          <a:p>
            <a:r>
              <a:rPr lang="en-US" altLang="ko-KR" dirty="0"/>
              <a:t>Introduction</a:t>
            </a:r>
            <a:endParaRPr lang="en-US" dirty="0"/>
          </a:p>
        </p:txBody>
      </p:sp>
    </p:spTree>
    <p:extLst>
      <p:ext uri="{BB962C8B-B14F-4D97-AF65-F5344CB8AC3E}">
        <p14:creationId xmlns:p14="http://schemas.microsoft.com/office/powerpoint/2010/main" val="19682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sz="2000" dirty="0"/>
              <a:t>IEEE 802 </a:t>
            </a:r>
            <a:r>
              <a:rPr lang="en-US" altLang="ko-KR" sz="2000" dirty="0">
                <a:solidFill>
                  <a:srgbClr val="000000"/>
                </a:solidFill>
              </a:rPr>
              <a:t>Networks</a:t>
            </a:r>
            <a:r>
              <a:rPr lang="en-US" sz="2000" dirty="0"/>
              <a:t> for Last mile Energy Orchestration Framework </a:t>
            </a:r>
            <a:r>
              <a:rPr lang="en-US" altLang="ko-KR" sz="2000" dirty="0"/>
              <a:t>White Paper</a:t>
            </a:r>
            <a:endParaRPr lang="ko-KR" altLang="en-US" sz="2000" dirty="0"/>
          </a:p>
        </p:txBody>
      </p:sp>
      <p:sp>
        <p:nvSpPr>
          <p:cNvPr id="3" name="내용 개체 틀 2"/>
          <p:cNvSpPr>
            <a:spLocks noGrp="1"/>
          </p:cNvSpPr>
          <p:nvPr>
            <p:ph idx="1"/>
          </p:nvPr>
        </p:nvSpPr>
        <p:spPr>
          <a:xfrm>
            <a:off x="914400" y="1752600"/>
            <a:ext cx="10363200" cy="4343400"/>
          </a:xfrm>
        </p:spPr>
        <p:txBody>
          <a:bodyPr/>
          <a:lstStyle/>
          <a:p>
            <a:pPr marL="0" indent="0">
              <a:buNone/>
            </a:pPr>
            <a:r>
              <a:rPr lang="en-US" altLang="en-US" sz="2000" dirty="0"/>
              <a:t>1	</a:t>
            </a:r>
            <a:r>
              <a:rPr lang="en-US" altLang="en-US" sz="1800" dirty="0"/>
              <a:t>Introduction</a:t>
            </a:r>
          </a:p>
          <a:p>
            <a:pPr marL="0" indent="0">
              <a:buNone/>
            </a:pPr>
            <a:r>
              <a:rPr lang="en-US" altLang="en-US" sz="1800" dirty="0"/>
              <a:t>2	</a:t>
            </a:r>
            <a:r>
              <a:rPr lang="en-US" sz="1800" dirty="0"/>
              <a:t>Energy </a:t>
            </a:r>
            <a:r>
              <a:rPr lang="en-US" altLang="en-US" sz="1800" dirty="0"/>
              <a:t>Management </a:t>
            </a:r>
            <a:r>
              <a:rPr lang="en-US" sz="1800" dirty="0"/>
              <a:t>Systems</a:t>
            </a:r>
          </a:p>
          <a:p>
            <a:pPr marL="0" indent="0">
              <a:buNone/>
            </a:pPr>
            <a:r>
              <a:rPr lang="en-US" altLang="en-US" sz="1800" dirty="0"/>
              <a:t>3 	Last-mile Energy Orchestration Framework</a:t>
            </a:r>
            <a:endParaRPr lang="en-US" sz="1800" dirty="0"/>
          </a:p>
          <a:p>
            <a:pPr marL="0" indent="0">
              <a:buNone/>
            </a:pPr>
            <a:r>
              <a:rPr lang="en-US" altLang="ko-KR" sz="1800" dirty="0"/>
              <a:t>4	Security and Privacy for the Last-Mile Energy Orchestration Frameworks</a:t>
            </a:r>
          </a:p>
          <a:p>
            <a:pPr marL="0" indent="0">
              <a:buNone/>
            </a:pPr>
            <a:r>
              <a:rPr lang="en-US" altLang="ko-KR" sz="1800" dirty="0"/>
              <a:t>5	IEEE 802 Standards and Protocol Guidance</a:t>
            </a:r>
          </a:p>
          <a:p>
            <a:pPr marL="0" indent="0">
              <a:buNone/>
            </a:pPr>
            <a:r>
              <a:rPr lang="en-US" altLang="ko-KR" sz="1800" dirty="0"/>
              <a:t>6	Conclusions 		</a:t>
            </a:r>
            <a:endParaRPr lang="ko-KR" altLang="en-US" sz="1800" dirty="0"/>
          </a:p>
        </p:txBody>
      </p:sp>
      <p:sp>
        <p:nvSpPr>
          <p:cNvPr id="4" name="슬라이드 번호 개체 틀 3"/>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dirty="0"/>
          </a:p>
        </p:txBody>
      </p:sp>
      <p:sp>
        <p:nvSpPr>
          <p:cNvPr id="5" name="바닥글 개체 틀 4"/>
          <p:cNvSpPr>
            <a:spLocks noGrp="1"/>
          </p:cNvSpPr>
          <p:nvPr>
            <p:ph type="ftr" sz="quarter" idx="3"/>
          </p:nvPr>
        </p:nvSpPr>
        <p:spPr/>
        <p:txBody>
          <a:bodyPr/>
          <a:lstStyle/>
          <a:p>
            <a:r>
              <a:rPr lang="en-US" altLang="en-US"/>
              <a:t>Jin Seek Choi</a:t>
            </a:r>
            <a:endParaRPr lang="en-US" altLang="en-US" dirty="0"/>
          </a:p>
        </p:txBody>
      </p:sp>
    </p:spTree>
    <p:extLst>
      <p:ext uri="{BB962C8B-B14F-4D97-AF65-F5344CB8AC3E}">
        <p14:creationId xmlns:p14="http://schemas.microsoft.com/office/powerpoint/2010/main" val="3132333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marL="365760" indent="-365760">
              <a:spcBef>
                <a:spcPts val="1200"/>
              </a:spcBef>
              <a:spcAft>
                <a:spcPts val="600"/>
              </a:spcAft>
            </a:pPr>
            <a:r>
              <a:rPr lang="en-US" altLang="ko-KR" sz="2400" b="1" u="wavy" kern="100" dirty="0">
                <a:ea typeface="Noto Sans CJK SC"/>
                <a:cs typeface="Lohit Devanagari"/>
              </a:rPr>
              <a:t>1.	Introduction - Why Energy Orchestration at grid edge?</a:t>
            </a:r>
            <a:r>
              <a:rPr lang="en-US" altLang="ko-KR" sz="2400" dirty="0">
                <a:ea typeface="바탕" panose="02030600000101010101" pitchFamily="18" charset="-127"/>
              </a:rPr>
              <a:t> </a:t>
            </a:r>
            <a:endParaRPr lang="ko-KR" altLang="en-US" sz="2400" dirty="0"/>
          </a:p>
        </p:txBody>
      </p:sp>
      <p:sp>
        <p:nvSpPr>
          <p:cNvPr id="3" name="내용 개체 틀 2"/>
          <p:cNvSpPr>
            <a:spLocks noGrp="1"/>
          </p:cNvSpPr>
          <p:nvPr>
            <p:ph idx="1"/>
          </p:nvPr>
        </p:nvSpPr>
        <p:spPr>
          <a:xfrm>
            <a:off x="914400" y="1600200"/>
            <a:ext cx="10363200" cy="4495800"/>
          </a:xfrm>
        </p:spPr>
        <p:txBody>
          <a:bodyPr/>
          <a:lstStyle/>
          <a:p>
            <a:r>
              <a:rPr lang="en-US" altLang="ko-KR" sz="1800" dirty="0">
                <a:latin typeface="+mj-lt"/>
              </a:rPr>
              <a:t>The increasing complexity and decentralization of modern energy systems—driven by widespread electrification, renewable energy integration, and electric vehicle (EV) adoption—necessitates more intelligent and interoperable energy management frameworks. Energy Orchestration Frameworks (EOFs) aim to optimize the coordination between Distributed Energy Resources (DERs), Electric Vehicle Supply Equipment (EVSE), Energy Storage Systems (ESSs), and grid infrastructure. </a:t>
            </a:r>
          </a:p>
          <a:p>
            <a:r>
              <a:rPr lang="en-US" altLang="ko-KR" sz="1800" dirty="0">
                <a:latin typeface="+mj-lt"/>
              </a:rPr>
              <a:t>This white paper introduces the concept of Last-Mile Energy Orchestration Frameworks, connecting distributed consumers, producers, and prosumers—including electric vehicles, solar rooftops, home batteries, and smart appliances—to larger energy systems via interoperable communication networks. </a:t>
            </a:r>
          </a:p>
          <a:p>
            <a:r>
              <a:rPr lang="en-US" altLang="ko-KR" sz="1800" dirty="0">
                <a:latin typeface="+mj-lt"/>
              </a:rPr>
              <a:t>IEEE 802 protocols, widely deployed across home, industrial, and urban networks, offer a robust platform for enabling real-time data exchange, control, secure, and interoperable energy management across residential, commercial, and grid-level systems. </a:t>
            </a:r>
          </a:p>
          <a:p>
            <a:r>
              <a:rPr lang="en-US" altLang="ko-KR" sz="1800" dirty="0">
                <a:latin typeface="+mj-lt"/>
              </a:rPr>
              <a:t>This white paper includes the IEEE 802 Protocol Guidance that ensure seamless interoperability across independent energy systems, which provides specific recommendations for the communication protocols necessary for implementing Last mile Energy Orchestration Framework.</a:t>
            </a:r>
            <a:endParaRPr lang="ko-KR" altLang="en-US" sz="1800" dirty="0">
              <a:latin typeface="+mj-lt"/>
            </a:endParaRPr>
          </a:p>
        </p:txBody>
      </p:sp>
      <p:sp>
        <p:nvSpPr>
          <p:cNvPr id="4" name="슬라이드 번호 개체 틀 3"/>
          <p:cNvSpPr>
            <a:spLocks noGrp="1"/>
          </p:cNvSpPr>
          <p:nvPr>
            <p:ph type="sldNum" sz="quarter" idx="12"/>
          </p:nvPr>
        </p:nvSpPr>
        <p:spPr/>
        <p:txBody>
          <a:bodyPr/>
          <a:lstStyle/>
          <a:p>
            <a:r>
              <a:rPr lang="en-US" altLang="en-US"/>
              <a:t>Slide </a:t>
            </a:r>
            <a:fld id="{D2793805-6678-4F90-9549-7863581D2258}" type="slidenum">
              <a:rPr lang="en-US" altLang="en-US" smtClean="0"/>
              <a:pPr/>
              <a:t>4</a:t>
            </a:fld>
            <a:endParaRPr lang="en-US" altLang="en-US" dirty="0"/>
          </a:p>
        </p:txBody>
      </p:sp>
      <p:sp>
        <p:nvSpPr>
          <p:cNvPr id="5" name="바닥글 개체 틀 4"/>
          <p:cNvSpPr>
            <a:spLocks noGrp="1"/>
          </p:cNvSpPr>
          <p:nvPr>
            <p:ph type="ftr" sz="quarter" idx="3"/>
          </p:nvPr>
        </p:nvSpPr>
        <p:spPr/>
        <p:txBody>
          <a:bodyPr/>
          <a:lstStyle/>
          <a:p>
            <a:r>
              <a:rPr lang="en-US" altLang="en-US"/>
              <a:t>Jin Seek Choi</a:t>
            </a:r>
            <a:endParaRPr lang="en-US" altLang="en-US" dirty="0"/>
          </a:p>
        </p:txBody>
      </p:sp>
    </p:spTree>
    <p:extLst>
      <p:ext uri="{BB962C8B-B14F-4D97-AF65-F5344CB8AC3E}">
        <p14:creationId xmlns:p14="http://schemas.microsoft.com/office/powerpoint/2010/main" val="2147556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914400" y="685800"/>
            <a:ext cx="10363200" cy="685800"/>
          </a:xfrm>
        </p:spPr>
        <p:txBody>
          <a:bodyPr/>
          <a:lstStyle/>
          <a:p>
            <a:pPr lvl="2"/>
            <a:r>
              <a:rPr lang="en-US" altLang="ko-KR" sz="2400" b="1" dirty="0">
                <a:latin typeface="+mj-lt"/>
              </a:rPr>
              <a:t>2. Energy Management Systems</a:t>
            </a:r>
            <a:endParaRPr lang="ko-KR" altLang="ko-KR" sz="2400" b="1" dirty="0">
              <a:latin typeface="+mj-lt"/>
            </a:endParaRPr>
          </a:p>
        </p:txBody>
      </p:sp>
      <p:sp>
        <p:nvSpPr>
          <p:cNvPr id="3" name="내용 개체 틀 2"/>
          <p:cNvSpPr>
            <a:spLocks noGrp="1"/>
          </p:cNvSpPr>
          <p:nvPr>
            <p:ph idx="1"/>
          </p:nvPr>
        </p:nvSpPr>
        <p:spPr>
          <a:xfrm>
            <a:off x="914400" y="1455413"/>
            <a:ext cx="10363200" cy="4648200"/>
          </a:xfrm>
        </p:spPr>
        <p:txBody>
          <a:bodyPr/>
          <a:lstStyle/>
          <a:p>
            <a:pPr>
              <a:spcAft>
                <a:spcPts val="0"/>
              </a:spcAft>
            </a:pPr>
            <a:r>
              <a:rPr lang="en-US" altLang="ko-KR" sz="1800" dirty="0">
                <a:latin typeface="+mj-lt"/>
              </a:rPr>
              <a:t>Energy Management Systems are largely fragmented and domain-specific, focusing separately on electric vehicles (EVs), distributed energy resources (DERs), energy storage systems (ESSs), grid dispatch, or residential energy management systems. The evolution of DERs and the proliferation of EVs, ESSs, and residential energy systems demand seamless orchestration across homes, buildings, and grids. </a:t>
            </a:r>
          </a:p>
          <a:p>
            <a:pPr lvl="1">
              <a:spcAft>
                <a:spcPts val="0"/>
              </a:spcAft>
            </a:pPr>
            <a:r>
              <a:rPr lang="en-US" altLang="ko-KR" sz="1600" dirty="0">
                <a:latin typeface="+mj-lt"/>
              </a:rPr>
              <a:t>EV charging Systems are often vendor-specific, lacking interoperability and dynamic scheduling capabilities.</a:t>
            </a:r>
          </a:p>
          <a:p>
            <a:pPr lvl="1">
              <a:spcAft>
                <a:spcPts val="0"/>
              </a:spcAft>
            </a:pPr>
            <a:r>
              <a:rPr lang="en-US" altLang="ko-KR" sz="1600" dirty="0">
                <a:latin typeface="+mj-lt"/>
              </a:rPr>
              <a:t>DER Management Platforms primarily address utility-side grid support, with limited bi-directional integration with customer energy assets.</a:t>
            </a:r>
          </a:p>
          <a:p>
            <a:pPr lvl="1">
              <a:spcAft>
                <a:spcPts val="0"/>
              </a:spcAft>
            </a:pPr>
            <a:r>
              <a:rPr lang="en-US" altLang="ko-KR" sz="1600" dirty="0">
                <a:latin typeface="+mj-lt"/>
              </a:rPr>
              <a:t>Virtual Power Plants (VPPs) offer market participation through aggregated DERs but face standardization and latency challenges.</a:t>
            </a:r>
          </a:p>
          <a:p>
            <a:pPr lvl="1">
              <a:spcAft>
                <a:spcPts val="0"/>
              </a:spcAft>
            </a:pPr>
            <a:r>
              <a:rPr lang="en-US" altLang="ko-KR" sz="1600" dirty="0">
                <a:latin typeface="+mj-lt"/>
              </a:rPr>
              <a:t>Home and Building Energy Management Systems (HEMS/BEMS) focus on local optimization without deeper coordination with grid signals or DERs.</a:t>
            </a:r>
            <a:endParaRPr lang="en-US" altLang="ko-KR" sz="1200" dirty="0">
              <a:latin typeface="+mj-lt"/>
            </a:endParaRPr>
          </a:p>
          <a:p>
            <a:pPr lvl="0">
              <a:spcAft>
                <a:spcPts val="0"/>
              </a:spcAft>
            </a:pPr>
            <a:r>
              <a:rPr lang="en-US" altLang="ko-KR" sz="1800" dirty="0">
                <a:latin typeface="+mj-lt"/>
              </a:rPr>
              <a:t>This fragmented landscape necessitates a unified orchestration </a:t>
            </a:r>
            <a:r>
              <a:rPr lang="en-US" altLang="ko-KR" sz="1800" dirty="0">
                <a:solidFill>
                  <a:srgbClr val="000000"/>
                </a:solidFill>
                <a:latin typeface="Times New Roman"/>
              </a:rPr>
              <a:t>framework</a:t>
            </a:r>
            <a:r>
              <a:rPr lang="en-US" altLang="ko-KR" sz="1800" dirty="0">
                <a:latin typeface="+mj-lt"/>
              </a:rPr>
              <a:t> built on open standards to support seamless coordination among all stakeholders in the energy ecosystem.</a:t>
            </a:r>
            <a:r>
              <a:rPr lang="en-US" altLang="ko-KR" sz="1800" dirty="0">
                <a:solidFill>
                  <a:srgbClr val="000000"/>
                </a:solidFill>
                <a:latin typeface="Times New Roman"/>
              </a:rPr>
              <a:t> The orchestration framework has evolved from isolated asset controllers to integrated, real-time intelligent systems.</a:t>
            </a:r>
          </a:p>
          <a:p>
            <a:pPr lvl="1">
              <a:spcAft>
                <a:spcPts val="0"/>
              </a:spcAft>
            </a:pPr>
            <a:r>
              <a:rPr lang="en-US" altLang="ko-KR" sz="1600" dirty="0">
                <a:solidFill>
                  <a:srgbClr val="000000"/>
                </a:solidFill>
                <a:latin typeface="Times New Roman"/>
              </a:rPr>
              <a:t>Distribution Grid Orchestration (-Grid Integration, EV-Grid Integration, EV-DER orchestration) </a:t>
            </a:r>
          </a:p>
          <a:p>
            <a:pPr lvl="1">
              <a:spcAft>
                <a:spcPts val="0"/>
              </a:spcAft>
            </a:pPr>
            <a:endParaRPr lang="en-US" altLang="ko-KR" sz="1600" dirty="0">
              <a:solidFill>
                <a:srgbClr val="000000"/>
              </a:solidFill>
              <a:latin typeface="Times New Roman"/>
            </a:endParaRPr>
          </a:p>
          <a:p>
            <a:pPr>
              <a:spcAft>
                <a:spcPts val="0"/>
              </a:spcAft>
            </a:pPr>
            <a:endParaRPr lang="ko-KR" altLang="en-US" sz="1800" dirty="0">
              <a:latin typeface="+mj-lt"/>
            </a:endParaRPr>
          </a:p>
        </p:txBody>
      </p:sp>
      <p:sp>
        <p:nvSpPr>
          <p:cNvPr id="4" name="슬라이드 번호 개체 틀 3"/>
          <p:cNvSpPr>
            <a:spLocks noGrp="1"/>
          </p:cNvSpPr>
          <p:nvPr>
            <p:ph type="sldNum" sz="quarter" idx="12"/>
          </p:nvPr>
        </p:nvSpPr>
        <p:spPr/>
        <p:txBody>
          <a:bodyPr/>
          <a:lstStyle/>
          <a:p>
            <a:r>
              <a:rPr lang="en-US" altLang="en-US"/>
              <a:t>Slide </a:t>
            </a:r>
            <a:fld id="{D2793805-6678-4F90-9549-7863581D2258}" type="slidenum">
              <a:rPr lang="en-US" altLang="en-US" smtClean="0"/>
              <a:pPr/>
              <a:t>5</a:t>
            </a:fld>
            <a:endParaRPr lang="en-US" altLang="en-US" dirty="0"/>
          </a:p>
        </p:txBody>
      </p:sp>
      <p:sp>
        <p:nvSpPr>
          <p:cNvPr id="5" name="바닥글 개체 틀 4"/>
          <p:cNvSpPr>
            <a:spLocks noGrp="1"/>
          </p:cNvSpPr>
          <p:nvPr>
            <p:ph type="ftr" sz="quarter" idx="3"/>
          </p:nvPr>
        </p:nvSpPr>
        <p:spPr/>
        <p:txBody>
          <a:bodyPr/>
          <a:lstStyle/>
          <a:p>
            <a:r>
              <a:rPr lang="en-US" altLang="en-US" dirty="0"/>
              <a:t>Jin Seek Choi</a:t>
            </a:r>
          </a:p>
        </p:txBody>
      </p:sp>
      <p:sp>
        <p:nvSpPr>
          <p:cNvPr id="6" name="직사각형 5"/>
          <p:cNvSpPr/>
          <p:nvPr/>
        </p:nvSpPr>
        <p:spPr>
          <a:xfrm>
            <a:off x="1524000" y="6036892"/>
            <a:ext cx="7239000" cy="430887"/>
          </a:xfrm>
          <a:prstGeom prst="rect">
            <a:avLst/>
          </a:prstGeom>
        </p:spPr>
        <p:txBody>
          <a:bodyPr wrap="square">
            <a:spAutoFit/>
          </a:bodyPr>
          <a:lstStyle/>
          <a:p>
            <a:pPr lvl="0"/>
            <a:r>
              <a:rPr lang="en-US" sz="1100" dirty="0">
                <a:latin typeface="Times New Roman"/>
              </a:rPr>
              <a:t>Ref: Integrating Electric Vehicles into the Grid, Brennan Borlaug, National Renewable Energy Laboratory, December 3, 2024</a:t>
            </a:r>
          </a:p>
          <a:p>
            <a:pPr lvl="0"/>
            <a:r>
              <a:rPr lang="fr-FR" sz="1100" dirty="0"/>
              <a:t>        Yu, R. &amp; Martini, P. (2024). Flexible DER &amp; EV Connections, 2024</a:t>
            </a:r>
            <a:endParaRPr lang="en-US" sz="1100" dirty="0">
              <a:latin typeface="Times New Roman"/>
            </a:endParaRPr>
          </a:p>
        </p:txBody>
      </p:sp>
    </p:spTree>
    <p:extLst>
      <p:ext uri="{BB962C8B-B14F-4D97-AF65-F5344CB8AC3E}">
        <p14:creationId xmlns:p14="http://schemas.microsoft.com/office/powerpoint/2010/main" val="2482502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914400" y="685800"/>
            <a:ext cx="10363200" cy="685800"/>
          </a:xfrm>
        </p:spPr>
        <p:txBody>
          <a:bodyPr/>
          <a:lstStyle/>
          <a:p>
            <a:pPr lvl="2"/>
            <a:r>
              <a:rPr lang="en-US" altLang="ko-KR" sz="2400" b="1" dirty="0">
                <a:latin typeface="+mj-lt"/>
              </a:rPr>
              <a:t>3. Last-Mile Energy Orchestration</a:t>
            </a:r>
            <a:r>
              <a:rPr lang="en-US" altLang="ko-KR" sz="2400" b="1" dirty="0"/>
              <a:t> Framework</a:t>
            </a:r>
            <a:endParaRPr lang="ko-KR" altLang="ko-KR" sz="2400" b="1" dirty="0">
              <a:latin typeface="+mj-lt"/>
            </a:endParaRPr>
          </a:p>
        </p:txBody>
      </p:sp>
      <p:sp>
        <p:nvSpPr>
          <p:cNvPr id="3" name="내용 개체 틀 2"/>
          <p:cNvSpPr>
            <a:spLocks noGrp="1"/>
          </p:cNvSpPr>
          <p:nvPr>
            <p:ph idx="1"/>
          </p:nvPr>
        </p:nvSpPr>
        <p:spPr>
          <a:xfrm>
            <a:off x="914400" y="1455413"/>
            <a:ext cx="10363200" cy="4648200"/>
          </a:xfrm>
        </p:spPr>
        <p:txBody>
          <a:bodyPr/>
          <a:lstStyle/>
          <a:p>
            <a:pPr>
              <a:spcAft>
                <a:spcPts val="0"/>
              </a:spcAft>
            </a:pPr>
            <a:r>
              <a:rPr lang="en-US" altLang="ko-KR" sz="1800" dirty="0">
                <a:latin typeface="+mj-lt"/>
              </a:rPr>
              <a:t>Energy orchestration refers to the harmonized coordination of energy resources at the point of consumption or production—primarily involving homes, buildings, DERs, EVs, and prosumers. It serves as the critical interface between distributed energy consumers/producers and grid operators, typically involving:</a:t>
            </a:r>
          </a:p>
          <a:p>
            <a:pPr lvl="1">
              <a:spcAft>
                <a:spcPts val="0"/>
              </a:spcAft>
            </a:pPr>
            <a:r>
              <a:rPr lang="en-US" altLang="ko-KR" sz="1600" dirty="0">
                <a:latin typeface="+mj-lt"/>
              </a:rPr>
              <a:t>Dynamic load balancing between grid and consumer assets</a:t>
            </a:r>
          </a:p>
          <a:p>
            <a:pPr lvl="1">
              <a:spcAft>
                <a:spcPts val="0"/>
              </a:spcAft>
            </a:pPr>
            <a:r>
              <a:rPr lang="en-US" altLang="ko-KR" sz="1600" dirty="0">
                <a:latin typeface="+mj-lt"/>
              </a:rPr>
              <a:t>Bi-directional EV charging (V2G, V2H)</a:t>
            </a:r>
          </a:p>
          <a:p>
            <a:pPr lvl="1">
              <a:spcAft>
                <a:spcPts val="0"/>
              </a:spcAft>
            </a:pPr>
            <a:r>
              <a:rPr lang="en-US" altLang="ko-KR" sz="1600" dirty="0">
                <a:latin typeface="+mj-lt"/>
              </a:rPr>
              <a:t>Local DER optimization under grid constraints</a:t>
            </a:r>
          </a:p>
          <a:p>
            <a:pPr lvl="1">
              <a:spcAft>
                <a:spcPts val="0"/>
              </a:spcAft>
            </a:pPr>
            <a:r>
              <a:rPr lang="en-US" altLang="ko-KR" sz="1600" dirty="0">
                <a:latin typeface="+mj-lt"/>
              </a:rPr>
              <a:t>Participation in demand response and ancillary services</a:t>
            </a:r>
            <a:endParaRPr lang="en-US" altLang="ko-KR" sz="1800" dirty="0">
              <a:latin typeface="+mj-lt"/>
            </a:endParaRPr>
          </a:p>
          <a:p>
            <a:pPr>
              <a:spcAft>
                <a:spcPts val="0"/>
              </a:spcAft>
            </a:pPr>
            <a:r>
              <a:rPr lang="en-US" altLang="ko-KR" sz="1800" dirty="0">
                <a:latin typeface="+mj-lt"/>
              </a:rPr>
              <a:t>Last-mile energy orchestration Framework bridges </a:t>
            </a:r>
            <a:br>
              <a:rPr lang="en-US" altLang="ko-KR" sz="1800" dirty="0">
                <a:latin typeface="+mj-lt"/>
              </a:rPr>
            </a:br>
            <a:r>
              <a:rPr lang="en-US" altLang="ko-KR" sz="1800" dirty="0">
                <a:latin typeface="+mj-lt"/>
              </a:rPr>
              <a:t>centralized utility operations with decentralized </a:t>
            </a:r>
            <a:br>
              <a:rPr lang="en-US" altLang="ko-KR" sz="1800" dirty="0">
                <a:latin typeface="+mj-lt"/>
              </a:rPr>
            </a:br>
            <a:r>
              <a:rPr lang="en-US" altLang="ko-KR" sz="1800" dirty="0">
                <a:latin typeface="+mj-lt"/>
              </a:rPr>
              <a:t>energy assets, forming the foundation </a:t>
            </a:r>
            <a:br>
              <a:rPr lang="en-US" altLang="ko-KR" sz="1800" dirty="0">
                <a:latin typeface="+mj-lt"/>
              </a:rPr>
            </a:br>
            <a:r>
              <a:rPr lang="en-US" altLang="ko-KR" sz="1800" dirty="0">
                <a:latin typeface="+mj-lt"/>
              </a:rPr>
              <a:t>for energy-resilient smart communities.</a:t>
            </a:r>
            <a:r>
              <a:rPr lang="en-US" altLang="ko-KR" sz="1400" dirty="0">
                <a:latin typeface="+mj-lt"/>
              </a:rPr>
              <a:t> </a:t>
            </a:r>
          </a:p>
          <a:p>
            <a:pPr>
              <a:spcAft>
                <a:spcPts val="0"/>
              </a:spcAft>
            </a:pPr>
            <a:endParaRPr lang="en-US" altLang="ko-KR" sz="1400" dirty="0">
              <a:latin typeface="+mj-lt"/>
            </a:endParaRPr>
          </a:p>
          <a:p>
            <a:pPr>
              <a:spcAft>
                <a:spcPts val="0"/>
              </a:spcAft>
            </a:pPr>
            <a:endParaRPr lang="ko-KR" altLang="en-US" sz="1200" dirty="0">
              <a:latin typeface="+mj-lt"/>
            </a:endParaRPr>
          </a:p>
        </p:txBody>
      </p:sp>
      <p:sp>
        <p:nvSpPr>
          <p:cNvPr id="4" name="슬라이드 번호 개체 틀 3"/>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dirty="0"/>
          </a:p>
        </p:txBody>
      </p:sp>
      <p:sp>
        <p:nvSpPr>
          <p:cNvPr id="5" name="바닥글 개체 틀 4"/>
          <p:cNvSpPr>
            <a:spLocks noGrp="1"/>
          </p:cNvSpPr>
          <p:nvPr>
            <p:ph type="ftr" sz="quarter" idx="3"/>
          </p:nvPr>
        </p:nvSpPr>
        <p:spPr/>
        <p:txBody>
          <a:bodyPr/>
          <a:lstStyle/>
          <a:p>
            <a:r>
              <a:rPr lang="en-US" altLang="en-US" dirty="0"/>
              <a:t>Jin Seek Choi</a:t>
            </a:r>
          </a:p>
        </p:txBody>
      </p:sp>
      <p:pic>
        <p:nvPicPr>
          <p:cNvPr id="87" name="그림 86"/>
          <p:cNvPicPr>
            <a:picLocks noChangeAspect="1"/>
          </p:cNvPicPr>
          <p:nvPr/>
        </p:nvPicPr>
        <p:blipFill>
          <a:blip r:embed="rId3"/>
          <a:stretch>
            <a:fillRect/>
          </a:stretch>
        </p:blipFill>
        <p:spPr>
          <a:xfrm>
            <a:off x="6080759" y="3482018"/>
            <a:ext cx="5974598" cy="2993395"/>
          </a:xfrm>
          <a:prstGeom prst="rect">
            <a:avLst/>
          </a:prstGeom>
        </p:spPr>
      </p:pic>
    </p:spTree>
    <p:extLst>
      <p:ext uri="{BB962C8B-B14F-4D97-AF65-F5344CB8AC3E}">
        <p14:creationId xmlns:p14="http://schemas.microsoft.com/office/powerpoint/2010/main" val="1480204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914399" y="609923"/>
            <a:ext cx="10363200" cy="610864"/>
          </a:xfrm>
        </p:spPr>
        <p:txBody>
          <a:bodyPr/>
          <a:lstStyle/>
          <a:p>
            <a:pPr lvl="2"/>
            <a:r>
              <a:rPr lang="en-US" altLang="ko-KR" sz="2400" b="1" dirty="0"/>
              <a:t>3. Last-Mile Energy Orchestration Framework (Continue)</a:t>
            </a:r>
            <a:endParaRPr lang="ko-KR" altLang="ko-KR" sz="2400" b="1" dirty="0"/>
          </a:p>
        </p:txBody>
      </p:sp>
      <p:sp>
        <p:nvSpPr>
          <p:cNvPr id="3" name="내용 개체 틀 2"/>
          <p:cNvSpPr>
            <a:spLocks noGrp="1"/>
          </p:cNvSpPr>
          <p:nvPr>
            <p:ph idx="1"/>
          </p:nvPr>
        </p:nvSpPr>
        <p:spPr>
          <a:xfrm>
            <a:off x="991419" y="1220786"/>
            <a:ext cx="10363200" cy="5103813"/>
          </a:xfrm>
        </p:spPr>
        <p:txBody>
          <a:bodyPr/>
          <a:lstStyle/>
          <a:p>
            <a:pPr latinLnBrk="1"/>
            <a:r>
              <a:rPr lang="en-US" sz="1800" dirty="0">
                <a:latin typeface="+mj-lt"/>
              </a:rPr>
              <a:t>The success of Last-Mile Energy Orchestration Framework necessitates selecting and implementing appropriate communication protocols that ensure seamless interoperability, real-time data exchange, and system reliability across EVs, DERs, homes, buildings, and the grid. Here’s a protocol guidance for key aspects of integration as shown in Fig. Y:</a:t>
            </a:r>
          </a:p>
          <a:p>
            <a:pPr lvl="1"/>
            <a:r>
              <a:rPr lang="en-US" sz="1600" dirty="0">
                <a:latin typeface="+mj-lt"/>
              </a:rPr>
              <a:t>Physical Layer (ISO 15118, IEC 61851, SAEJ1772, IEC 62196) </a:t>
            </a:r>
          </a:p>
          <a:p>
            <a:pPr lvl="1"/>
            <a:r>
              <a:rPr lang="en-US" sz="1600" dirty="0">
                <a:latin typeface="+mj-lt"/>
              </a:rPr>
              <a:t>Communication Layer (ISO 15118, IEEE 2030.5, OCPP, IEC 63584)</a:t>
            </a:r>
          </a:p>
          <a:p>
            <a:pPr lvl="1"/>
            <a:r>
              <a:rPr lang="en-US" sz="1600" dirty="0">
                <a:latin typeface="+mj-lt"/>
              </a:rPr>
              <a:t>Application Layer (ISO 15118, IEC 61850, IEC 62746-10-1, IEEE 1547, IEC 63110, IEC 63380, IEC 63460, OSCP, Matter, </a:t>
            </a:r>
            <a:r>
              <a:rPr lang="en-US" sz="1600" dirty="0" err="1">
                <a:latin typeface="+mj-lt"/>
              </a:rPr>
              <a:t>CoaP</a:t>
            </a:r>
            <a:r>
              <a:rPr lang="en-US" sz="1600" dirty="0">
                <a:latin typeface="+mj-lt"/>
              </a:rPr>
              <a:t>) </a:t>
            </a:r>
          </a:p>
          <a:p>
            <a:pPr lvl="1" latinLnBrk="1"/>
            <a:r>
              <a:rPr lang="en-US" sz="1600" dirty="0">
                <a:latin typeface="+mj-lt"/>
              </a:rPr>
              <a:t>Security Layer (IEC 62351, 802.1X, 802E)</a:t>
            </a:r>
          </a:p>
          <a:p>
            <a:endParaRPr lang="en-US" sz="2000" dirty="0"/>
          </a:p>
          <a:p>
            <a:pPr latinLnBrk="1"/>
            <a:endParaRPr lang="en-US" sz="2000" dirty="0"/>
          </a:p>
        </p:txBody>
      </p:sp>
      <p:sp>
        <p:nvSpPr>
          <p:cNvPr id="4" name="슬라이드 번호 개체 틀 3"/>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dirty="0"/>
          </a:p>
        </p:txBody>
      </p:sp>
      <p:sp>
        <p:nvSpPr>
          <p:cNvPr id="5" name="바닥글 개체 틀 4"/>
          <p:cNvSpPr>
            <a:spLocks noGrp="1"/>
          </p:cNvSpPr>
          <p:nvPr>
            <p:ph type="ftr" sz="quarter" idx="3"/>
          </p:nvPr>
        </p:nvSpPr>
        <p:spPr/>
        <p:txBody>
          <a:bodyPr/>
          <a:lstStyle/>
          <a:p>
            <a:r>
              <a:rPr lang="en-US" altLang="en-US" dirty="0"/>
              <a:t>Jin Seek Choi</a:t>
            </a:r>
          </a:p>
        </p:txBody>
      </p:sp>
      <p:grpSp>
        <p:nvGrpSpPr>
          <p:cNvPr id="6" name="그룹 5"/>
          <p:cNvGrpSpPr/>
          <p:nvPr/>
        </p:nvGrpSpPr>
        <p:grpSpPr>
          <a:xfrm>
            <a:off x="5867399" y="3406877"/>
            <a:ext cx="5487219" cy="3068536"/>
            <a:chOff x="3230243" y="3145450"/>
            <a:chExt cx="5731510" cy="3304867"/>
          </a:xfrm>
        </p:grpSpPr>
        <p:pic>
          <p:nvPicPr>
            <p:cNvPr id="7" name="그림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0243" y="3145450"/>
              <a:ext cx="5731510" cy="3074035"/>
            </a:xfrm>
            <a:prstGeom prst="rect">
              <a:avLst/>
            </a:prstGeom>
            <a:noFill/>
            <a:ln>
              <a:noFill/>
            </a:ln>
          </p:spPr>
        </p:pic>
        <p:sp>
          <p:nvSpPr>
            <p:cNvPr id="8" name="직사각형 7"/>
            <p:cNvSpPr/>
            <p:nvPr/>
          </p:nvSpPr>
          <p:spPr>
            <a:xfrm>
              <a:off x="4562053" y="6219485"/>
              <a:ext cx="3067891" cy="230832"/>
            </a:xfrm>
            <a:prstGeom prst="rect">
              <a:avLst/>
            </a:prstGeom>
          </p:spPr>
          <p:txBody>
            <a:bodyPr wrap="none">
              <a:spAutoFit/>
            </a:bodyPr>
            <a:lstStyle/>
            <a:p>
              <a:pPr algn="just" latinLnBrk="1">
                <a:spcAft>
                  <a:spcPts val="1000"/>
                </a:spcAft>
              </a:pPr>
              <a:r>
                <a:rPr lang="en-US" sz="900" i="1" kern="100" dirty="0">
                  <a:solidFill>
                    <a:srgbClr val="44546A"/>
                  </a:solidFill>
                  <a:ea typeface="맑은 고딕" panose="020B0503020000020004" pitchFamily="50" charset="-127"/>
                  <a:cs typeface="Times New Roman" panose="02020603050405020304" pitchFamily="18" charset="0"/>
                </a:rPr>
                <a:t>Figure Y Protocol guidance for EV Orchestration Framework.</a:t>
              </a:r>
              <a:endParaRPr lang="en-US" sz="900" i="1" kern="100" dirty="0">
                <a:solidFill>
                  <a:srgbClr val="44546A"/>
                </a:solidFill>
                <a:effectLst/>
                <a:latin typeface="맑은 고딕" panose="020B0503020000020004" pitchFamily="50" charset="-127"/>
                <a:ea typeface="맑은 고딕" panose="020B0503020000020004" pitchFamily="50" charset="-127"/>
                <a:cs typeface="Times New Roman" panose="02020603050405020304" pitchFamily="18" charset="0"/>
              </a:endParaRPr>
            </a:p>
          </p:txBody>
        </p:sp>
      </p:grpSp>
    </p:spTree>
    <p:extLst>
      <p:ext uri="{BB962C8B-B14F-4D97-AF65-F5344CB8AC3E}">
        <p14:creationId xmlns:p14="http://schemas.microsoft.com/office/powerpoint/2010/main" val="1357733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914399" y="609923"/>
            <a:ext cx="10363200" cy="838200"/>
          </a:xfrm>
        </p:spPr>
        <p:txBody>
          <a:bodyPr/>
          <a:lstStyle/>
          <a:p>
            <a:pPr lvl="2" algn="l"/>
            <a:r>
              <a:rPr lang="en-US" altLang="ko-KR" sz="2400" b="1" dirty="0"/>
              <a:t>4. Security and Privacy for the Last-Mile Energy Orchestration Frameworks </a:t>
            </a:r>
            <a:endParaRPr lang="ko-KR" altLang="ko-KR" sz="2400" b="1" dirty="0"/>
          </a:p>
        </p:txBody>
      </p:sp>
      <p:sp>
        <p:nvSpPr>
          <p:cNvPr id="3" name="내용 개체 틀 2"/>
          <p:cNvSpPr>
            <a:spLocks noGrp="1"/>
          </p:cNvSpPr>
          <p:nvPr>
            <p:ph idx="1"/>
          </p:nvPr>
        </p:nvSpPr>
        <p:spPr>
          <a:xfrm>
            <a:off x="914400" y="1524000"/>
            <a:ext cx="10363200" cy="4572000"/>
          </a:xfrm>
        </p:spPr>
        <p:txBody>
          <a:bodyPr/>
          <a:lstStyle/>
          <a:p>
            <a:r>
              <a:rPr lang="en-US" sz="2000" dirty="0">
                <a:latin typeface="+mj-lt"/>
              </a:rPr>
              <a:t>As last-mile energy orchestration frameworks increasingly interconnect Electric Vehicles (EVs), Distributed Energy Resources (DERs), Energy Storage Systems (ESSs), Home/Building Energy Management Systems (HEMS/BEMS), and Grid operators, privacy risks become a critical concern. The orchestration process inherently involves the collection, transmission, and processing of sensitive personal and operational data, including:</a:t>
            </a:r>
          </a:p>
          <a:p>
            <a:pPr lvl="1"/>
            <a:r>
              <a:rPr lang="en-US" sz="1800" dirty="0">
                <a:latin typeface="+mj-lt"/>
              </a:rPr>
              <a:t>EV charging behavior and driving patterns</a:t>
            </a:r>
          </a:p>
          <a:p>
            <a:pPr lvl="1"/>
            <a:r>
              <a:rPr lang="en-US" sz="1800" dirty="0">
                <a:latin typeface="+mj-lt"/>
              </a:rPr>
              <a:t>Household energy consumption profiles</a:t>
            </a:r>
          </a:p>
          <a:p>
            <a:pPr lvl="1"/>
            <a:r>
              <a:rPr lang="en-US" sz="1800" dirty="0">
                <a:latin typeface="+mj-lt"/>
              </a:rPr>
              <a:t>DER production schedules (e.g., rooftop solar)</a:t>
            </a:r>
          </a:p>
          <a:p>
            <a:pPr lvl="1"/>
            <a:r>
              <a:rPr lang="en-US" sz="1800" dirty="0">
                <a:latin typeface="+mj-lt"/>
              </a:rPr>
              <a:t>Dynamic occupancy and appliance usage information</a:t>
            </a:r>
          </a:p>
          <a:p>
            <a:pPr lvl="1"/>
            <a:r>
              <a:rPr lang="en-US" sz="1800" dirty="0">
                <a:latin typeface="+mj-lt"/>
              </a:rPr>
              <a:t>Location tracking for mobile assets (e.g., EVs)</a:t>
            </a:r>
          </a:p>
          <a:p>
            <a:pPr latinLnBrk="1"/>
            <a:r>
              <a:rPr lang="en-US" sz="2000" dirty="0">
                <a:latin typeface="+mj-lt"/>
              </a:rPr>
              <a:t>Without proper privacy-preserving mechanisms, this data could be exploited, leading to personal profiling, energy theft, or system manipulation. </a:t>
            </a:r>
          </a:p>
          <a:p>
            <a:endParaRPr lang="en-US" sz="2000" dirty="0"/>
          </a:p>
          <a:p>
            <a:pPr latinLnBrk="1"/>
            <a:endParaRPr lang="en-US" sz="2000" dirty="0"/>
          </a:p>
        </p:txBody>
      </p:sp>
      <p:sp>
        <p:nvSpPr>
          <p:cNvPr id="4" name="슬라이드 번호 개체 틀 3"/>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dirty="0"/>
          </a:p>
        </p:txBody>
      </p:sp>
      <p:sp>
        <p:nvSpPr>
          <p:cNvPr id="5" name="바닥글 개체 틀 4"/>
          <p:cNvSpPr>
            <a:spLocks noGrp="1"/>
          </p:cNvSpPr>
          <p:nvPr>
            <p:ph type="ftr" sz="quarter" idx="3"/>
          </p:nvPr>
        </p:nvSpPr>
        <p:spPr/>
        <p:txBody>
          <a:bodyPr/>
          <a:lstStyle/>
          <a:p>
            <a:r>
              <a:rPr lang="en-US" altLang="en-US" dirty="0"/>
              <a:t>Jin Seek Choi</a:t>
            </a:r>
          </a:p>
        </p:txBody>
      </p:sp>
    </p:spTree>
    <p:extLst>
      <p:ext uri="{BB962C8B-B14F-4D97-AF65-F5344CB8AC3E}">
        <p14:creationId xmlns:p14="http://schemas.microsoft.com/office/powerpoint/2010/main" val="2954584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914400" y="685800"/>
            <a:ext cx="10363200" cy="762000"/>
          </a:xfrm>
        </p:spPr>
        <p:txBody>
          <a:bodyPr/>
          <a:lstStyle/>
          <a:p>
            <a:pPr lvl="2"/>
            <a:r>
              <a:rPr lang="en-US" altLang="ko-KR" sz="2400" b="1" dirty="0"/>
              <a:t>5. IEEE 802 Communications and Protocol Guidance</a:t>
            </a:r>
            <a:endParaRPr lang="ko-KR" altLang="ko-KR" sz="2400" b="1" dirty="0"/>
          </a:p>
        </p:txBody>
      </p:sp>
      <p:sp>
        <p:nvSpPr>
          <p:cNvPr id="3" name="내용 개체 틀 2"/>
          <p:cNvSpPr>
            <a:spLocks noGrp="1"/>
          </p:cNvSpPr>
          <p:nvPr>
            <p:ph idx="1"/>
          </p:nvPr>
        </p:nvSpPr>
        <p:spPr>
          <a:xfrm>
            <a:off x="914400" y="1524000"/>
            <a:ext cx="10363200" cy="4572000"/>
          </a:xfrm>
        </p:spPr>
        <p:txBody>
          <a:bodyPr/>
          <a:lstStyle/>
          <a:p>
            <a:pPr latinLnBrk="1"/>
            <a:r>
              <a:rPr lang="en-US" sz="1800" dirty="0">
                <a:latin typeface="+mj-lt"/>
              </a:rPr>
              <a:t>The IEEE 802 family of standards provides foundational Layer 2 networking protocols essential for building interoperable, scalable, and secure energy orchestration framework.</a:t>
            </a:r>
          </a:p>
          <a:p>
            <a:pPr latinLnBrk="1"/>
            <a:r>
              <a:rPr lang="en-US" sz="1800" dirty="0">
                <a:latin typeface="+mj-lt"/>
              </a:rPr>
              <a:t>Here’s a IEEE 802 protocol guidance for key aspects of integration as shown in Fig. Y.</a:t>
            </a:r>
          </a:p>
          <a:p>
            <a:pPr latinLnBrk="1"/>
            <a:r>
              <a:rPr lang="en-US" sz="1800" dirty="0">
                <a:latin typeface="+mj-lt"/>
              </a:rPr>
              <a:t>These protocols, when coordinated with higher-layer energy protocols (e.g., IEC 61850, ISO 15118, OCPP), enable real-time orchestration of heterogeneous energy resources in the last mile.</a:t>
            </a:r>
          </a:p>
          <a:p>
            <a:endParaRPr lang="en-US" sz="2000" dirty="0"/>
          </a:p>
          <a:p>
            <a:pPr latinLnBrk="1"/>
            <a:endParaRPr lang="en-US" sz="2000" dirty="0"/>
          </a:p>
        </p:txBody>
      </p:sp>
      <p:sp>
        <p:nvSpPr>
          <p:cNvPr id="4" name="슬라이드 번호 개체 틀 3"/>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dirty="0"/>
          </a:p>
        </p:txBody>
      </p:sp>
      <p:sp>
        <p:nvSpPr>
          <p:cNvPr id="5" name="바닥글 개체 틀 4"/>
          <p:cNvSpPr>
            <a:spLocks noGrp="1"/>
          </p:cNvSpPr>
          <p:nvPr>
            <p:ph type="ftr" sz="quarter" idx="3"/>
          </p:nvPr>
        </p:nvSpPr>
        <p:spPr/>
        <p:txBody>
          <a:bodyPr/>
          <a:lstStyle/>
          <a:p>
            <a:r>
              <a:rPr lang="en-US" altLang="en-US"/>
              <a:t>Jin Seek Choi</a:t>
            </a:r>
            <a:endParaRPr lang="en-US" altLang="en-US" dirty="0"/>
          </a:p>
        </p:txBody>
      </p:sp>
      <p:graphicFrame>
        <p:nvGraphicFramePr>
          <p:cNvPr id="10" name="표 9"/>
          <p:cNvGraphicFramePr>
            <a:graphicFrameLocks noGrp="1"/>
          </p:cNvGraphicFramePr>
          <p:nvPr>
            <p:extLst>
              <p:ext uri="{D42A27DB-BD31-4B8C-83A1-F6EECF244321}">
                <p14:modId xmlns:p14="http://schemas.microsoft.com/office/powerpoint/2010/main" val="1428944876"/>
              </p:ext>
            </p:extLst>
          </p:nvPr>
        </p:nvGraphicFramePr>
        <p:xfrm>
          <a:off x="883920" y="3318325"/>
          <a:ext cx="10363200" cy="3015107"/>
        </p:xfrm>
        <a:graphic>
          <a:graphicData uri="http://schemas.openxmlformats.org/drawingml/2006/table">
            <a:tbl>
              <a:tblPr firstRow="1" firstCol="1" bandRow="1">
                <a:tableStyleId>{5C22544A-7EE6-4342-B048-85BDC9FD1C3A}</a:tableStyleId>
              </a:tblPr>
              <a:tblGrid>
                <a:gridCol w="2667000">
                  <a:extLst>
                    <a:ext uri="{9D8B030D-6E8A-4147-A177-3AD203B41FA5}">
                      <a16:colId xmlns:a16="http://schemas.microsoft.com/office/drawing/2014/main" val="1131266706"/>
                    </a:ext>
                  </a:extLst>
                </a:gridCol>
                <a:gridCol w="3124201">
                  <a:extLst>
                    <a:ext uri="{9D8B030D-6E8A-4147-A177-3AD203B41FA5}">
                      <a16:colId xmlns:a16="http://schemas.microsoft.com/office/drawing/2014/main" val="3158033927"/>
                    </a:ext>
                  </a:extLst>
                </a:gridCol>
                <a:gridCol w="4571999">
                  <a:extLst>
                    <a:ext uri="{9D8B030D-6E8A-4147-A177-3AD203B41FA5}">
                      <a16:colId xmlns:a16="http://schemas.microsoft.com/office/drawing/2014/main" val="2617994843"/>
                    </a:ext>
                  </a:extLst>
                </a:gridCol>
              </a:tblGrid>
              <a:tr h="225680">
                <a:tc>
                  <a:txBody>
                    <a:bodyPr/>
                    <a:lstStyle/>
                    <a:p>
                      <a:pPr algn="ctr" latinLnBrk="0">
                        <a:lnSpc>
                          <a:spcPct val="107000"/>
                        </a:lnSpc>
                        <a:spcAft>
                          <a:spcPts val="0"/>
                        </a:spcAft>
                      </a:pPr>
                      <a:r>
                        <a:rPr lang="en-US" sz="1600" kern="0" dirty="0">
                          <a:effectLst/>
                          <a:latin typeface="+mj-lt"/>
                        </a:rPr>
                        <a:t>IEEE Standard</a:t>
                      </a:r>
                      <a:endParaRPr lang="en-US" sz="1100" kern="100" dirty="0">
                        <a:effectLst/>
                        <a:latin typeface="+mj-lt"/>
                        <a:ea typeface="맑은 고딕" panose="020B0503020000020004" pitchFamily="50" charset="-127"/>
                        <a:cs typeface="Times New Roman" panose="02020603050405020304" pitchFamily="18" charset="0"/>
                      </a:endParaRPr>
                    </a:p>
                  </a:txBody>
                  <a:tcPr marL="9525" marR="9525" marT="9525" marB="9525" anchor="ctr"/>
                </a:tc>
                <a:tc>
                  <a:txBody>
                    <a:bodyPr/>
                    <a:lstStyle/>
                    <a:p>
                      <a:pPr algn="ctr" latinLnBrk="0">
                        <a:lnSpc>
                          <a:spcPct val="107000"/>
                        </a:lnSpc>
                        <a:spcAft>
                          <a:spcPts val="0"/>
                        </a:spcAft>
                      </a:pPr>
                      <a:r>
                        <a:rPr lang="en-US" sz="1600" kern="0" dirty="0">
                          <a:effectLst/>
                          <a:latin typeface="+mj-lt"/>
                        </a:rPr>
                        <a:t>Application</a:t>
                      </a:r>
                      <a:endParaRPr lang="en-US" sz="1100" kern="100" dirty="0">
                        <a:effectLst/>
                        <a:latin typeface="+mj-lt"/>
                        <a:ea typeface="맑은 고딕" panose="020B0503020000020004" pitchFamily="50" charset="-127"/>
                        <a:cs typeface="Times New Roman" panose="02020603050405020304" pitchFamily="18" charset="0"/>
                      </a:endParaRPr>
                    </a:p>
                  </a:txBody>
                  <a:tcPr marL="9525" marR="9525" marT="9525" marB="9525" anchor="ctr"/>
                </a:tc>
                <a:tc>
                  <a:txBody>
                    <a:bodyPr/>
                    <a:lstStyle/>
                    <a:p>
                      <a:pPr algn="ctr" latinLnBrk="0">
                        <a:lnSpc>
                          <a:spcPct val="107000"/>
                        </a:lnSpc>
                        <a:spcAft>
                          <a:spcPts val="0"/>
                        </a:spcAft>
                      </a:pPr>
                      <a:r>
                        <a:rPr lang="en-US" sz="1600" kern="0">
                          <a:effectLst/>
                          <a:latin typeface="+mj-lt"/>
                        </a:rPr>
                        <a:t>Relevance to Orchestration</a:t>
                      </a:r>
                      <a:endParaRPr lang="en-US" sz="1100" kern="100">
                        <a:effectLst/>
                        <a:latin typeface="+mj-lt"/>
                        <a:ea typeface="맑은 고딕" panose="020B0503020000020004" pitchFamily="50" charset="-127"/>
                        <a:cs typeface="Times New Roman" panose="02020603050405020304" pitchFamily="18" charset="0"/>
                      </a:endParaRPr>
                    </a:p>
                  </a:txBody>
                  <a:tcPr marL="9525" marR="9525" marT="9525" marB="9525" anchor="ctr"/>
                </a:tc>
                <a:extLst>
                  <a:ext uri="{0D108BD9-81ED-4DB2-BD59-A6C34878D82A}">
                    <a16:rowId xmlns:a16="http://schemas.microsoft.com/office/drawing/2014/main" val="1608350881"/>
                  </a:ext>
                </a:extLst>
              </a:tr>
              <a:tr h="293297">
                <a:tc>
                  <a:txBody>
                    <a:bodyPr/>
                    <a:lstStyle/>
                    <a:p>
                      <a:pPr algn="l" latinLnBrk="0">
                        <a:lnSpc>
                          <a:spcPct val="150000"/>
                        </a:lnSpc>
                        <a:spcAft>
                          <a:spcPts val="0"/>
                        </a:spcAft>
                      </a:pPr>
                      <a:r>
                        <a:rPr lang="en-US" sz="1600" kern="0" dirty="0">
                          <a:effectLst/>
                          <a:latin typeface="+mj-lt"/>
                        </a:rPr>
                        <a:t>IEEE 802.3 (Ethernet)</a:t>
                      </a:r>
                      <a:endParaRPr lang="en-US" sz="1100" kern="100" dirty="0">
                        <a:effectLst/>
                        <a:latin typeface="+mj-lt"/>
                        <a:ea typeface="맑은 고딕" panose="020B0503020000020004" pitchFamily="50" charset="-127"/>
                        <a:cs typeface="Times New Roman" panose="02020603050405020304" pitchFamily="18" charset="0"/>
                      </a:endParaRPr>
                    </a:p>
                  </a:txBody>
                  <a:tcPr marL="9525" marR="9525" marT="9525" marB="9525" anchor="ctr"/>
                </a:tc>
                <a:tc>
                  <a:txBody>
                    <a:bodyPr/>
                    <a:lstStyle/>
                    <a:p>
                      <a:pPr algn="l" latinLnBrk="0">
                        <a:lnSpc>
                          <a:spcPct val="150000"/>
                        </a:lnSpc>
                        <a:spcAft>
                          <a:spcPts val="0"/>
                        </a:spcAft>
                      </a:pPr>
                      <a:r>
                        <a:rPr lang="en-US" sz="1600" kern="0">
                          <a:effectLst/>
                          <a:latin typeface="+mj-lt"/>
                        </a:rPr>
                        <a:t>Wired backbone</a:t>
                      </a:r>
                      <a:endParaRPr lang="en-US" sz="1100" kern="100">
                        <a:effectLst/>
                        <a:latin typeface="+mj-lt"/>
                        <a:ea typeface="맑은 고딕" panose="020B0503020000020004" pitchFamily="50" charset="-127"/>
                        <a:cs typeface="Times New Roman" panose="02020603050405020304" pitchFamily="18" charset="0"/>
                      </a:endParaRPr>
                    </a:p>
                  </a:txBody>
                  <a:tcPr marL="9525" marR="9525" marT="9525" marB="9525" anchor="ctr"/>
                </a:tc>
                <a:tc>
                  <a:txBody>
                    <a:bodyPr/>
                    <a:lstStyle/>
                    <a:p>
                      <a:pPr algn="l" latinLnBrk="0">
                        <a:lnSpc>
                          <a:spcPct val="150000"/>
                        </a:lnSpc>
                        <a:spcAft>
                          <a:spcPts val="0"/>
                        </a:spcAft>
                      </a:pPr>
                      <a:r>
                        <a:rPr lang="en-US" sz="1600" kern="0" dirty="0">
                          <a:effectLst/>
                          <a:latin typeface="+mj-lt"/>
                        </a:rPr>
                        <a:t>High-reliability DERMS/GEMS connections</a:t>
                      </a:r>
                      <a:endParaRPr lang="en-US" sz="1100" kern="100" dirty="0">
                        <a:effectLst/>
                        <a:latin typeface="+mj-lt"/>
                        <a:ea typeface="맑은 고딕" panose="020B0503020000020004" pitchFamily="50" charset="-127"/>
                        <a:cs typeface="Times New Roman" panose="02020603050405020304" pitchFamily="18" charset="0"/>
                      </a:endParaRPr>
                    </a:p>
                  </a:txBody>
                  <a:tcPr marL="9525" marR="9525" marT="9525" marB="9525" anchor="ctr"/>
                </a:tc>
                <a:extLst>
                  <a:ext uri="{0D108BD9-81ED-4DB2-BD59-A6C34878D82A}">
                    <a16:rowId xmlns:a16="http://schemas.microsoft.com/office/drawing/2014/main" val="2766717774"/>
                  </a:ext>
                </a:extLst>
              </a:tr>
              <a:tr h="293297">
                <a:tc>
                  <a:txBody>
                    <a:bodyPr/>
                    <a:lstStyle/>
                    <a:p>
                      <a:pPr algn="l" latinLnBrk="0">
                        <a:lnSpc>
                          <a:spcPct val="150000"/>
                        </a:lnSpc>
                        <a:spcAft>
                          <a:spcPts val="0"/>
                        </a:spcAft>
                      </a:pPr>
                      <a:r>
                        <a:rPr lang="en-US" sz="1600" kern="0" dirty="0">
                          <a:effectLst/>
                          <a:latin typeface="+mj-lt"/>
                        </a:rPr>
                        <a:t>IEEE 802.11 (Wi-Fi 6/6E/7)</a:t>
                      </a:r>
                      <a:endParaRPr lang="en-US" sz="1100" kern="100" dirty="0">
                        <a:effectLst/>
                        <a:latin typeface="+mj-lt"/>
                        <a:ea typeface="맑은 고딕" panose="020B0503020000020004" pitchFamily="50" charset="-127"/>
                        <a:cs typeface="Times New Roman" panose="02020603050405020304" pitchFamily="18" charset="0"/>
                      </a:endParaRPr>
                    </a:p>
                  </a:txBody>
                  <a:tcPr marL="9525" marR="9525" marT="9525" marB="9525" anchor="ctr"/>
                </a:tc>
                <a:tc>
                  <a:txBody>
                    <a:bodyPr/>
                    <a:lstStyle/>
                    <a:p>
                      <a:pPr algn="l" latinLnBrk="0">
                        <a:lnSpc>
                          <a:spcPct val="150000"/>
                        </a:lnSpc>
                        <a:spcAft>
                          <a:spcPts val="0"/>
                        </a:spcAft>
                      </a:pPr>
                      <a:r>
                        <a:rPr lang="en-US" sz="1600" kern="0">
                          <a:effectLst/>
                          <a:latin typeface="+mj-lt"/>
                        </a:rPr>
                        <a:t>Wireless access</a:t>
                      </a:r>
                      <a:endParaRPr lang="en-US" sz="1100" kern="100">
                        <a:effectLst/>
                        <a:latin typeface="+mj-lt"/>
                        <a:ea typeface="맑은 고딕" panose="020B0503020000020004" pitchFamily="50" charset="-127"/>
                        <a:cs typeface="Times New Roman" panose="02020603050405020304" pitchFamily="18" charset="0"/>
                      </a:endParaRPr>
                    </a:p>
                  </a:txBody>
                  <a:tcPr marL="9525" marR="9525" marT="9525" marB="9525" anchor="ctr"/>
                </a:tc>
                <a:tc>
                  <a:txBody>
                    <a:bodyPr/>
                    <a:lstStyle/>
                    <a:p>
                      <a:pPr algn="l" latinLnBrk="0">
                        <a:lnSpc>
                          <a:spcPct val="150000"/>
                        </a:lnSpc>
                        <a:spcAft>
                          <a:spcPts val="0"/>
                        </a:spcAft>
                      </a:pPr>
                      <a:r>
                        <a:rPr lang="en-US" sz="1600" kern="0" dirty="0">
                          <a:effectLst/>
                          <a:latin typeface="+mj-lt"/>
                        </a:rPr>
                        <a:t>Smart home/BEMS, EVSE communication, </a:t>
                      </a:r>
                      <a:br>
                        <a:rPr lang="en-US" sz="1600" kern="0" dirty="0">
                          <a:effectLst/>
                          <a:latin typeface="+mj-lt"/>
                        </a:rPr>
                      </a:br>
                      <a:r>
                        <a:rPr lang="en-US" sz="1600" u="none" kern="0" dirty="0">
                          <a:solidFill>
                            <a:schemeClr val="tx1"/>
                          </a:solidFill>
                          <a:effectLst/>
                          <a:latin typeface="+mj-lt"/>
                        </a:rPr>
                        <a:t>privacy-enhanced</a:t>
                      </a:r>
                      <a:r>
                        <a:rPr lang="en-US" sz="1600" u="none" kern="0" baseline="0" dirty="0">
                          <a:solidFill>
                            <a:schemeClr val="tx1"/>
                          </a:solidFill>
                          <a:effectLst/>
                          <a:latin typeface="+mj-lt"/>
                        </a:rPr>
                        <a:t> handshakes</a:t>
                      </a:r>
                      <a:endParaRPr lang="en-US" sz="1100" u="none" kern="100" dirty="0">
                        <a:solidFill>
                          <a:schemeClr val="tx1"/>
                        </a:solidFill>
                        <a:effectLst/>
                        <a:latin typeface="+mj-lt"/>
                        <a:ea typeface="맑은 고딕" panose="020B0503020000020004" pitchFamily="50" charset="-127"/>
                        <a:cs typeface="Times New Roman" panose="02020603050405020304" pitchFamily="18" charset="0"/>
                      </a:endParaRPr>
                    </a:p>
                  </a:txBody>
                  <a:tcPr marL="9525" marR="9525" marT="9525" marB="9525" anchor="ctr"/>
                </a:tc>
                <a:extLst>
                  <a:ext uri="{0D108BD9-81ED-4DB2-BD59-A6C34878D82A}">
                    <a16:rowId xmlns:a16="http://schemas.microsoft.com/office/drawing/2014/main" val="318522193"/>
                  </a:ext>
                </a:extLst>
              </a:tr>
              <a:tr h="293297">
                <a:tc>
                  <a:txBody>
                    <a:bodyPr/>
                    <a:lstStyle/>
                    <a:p>
                      <a:pPr algn="l" latinLnBrk="0">
                        <a:lnSpc>
                          <a:spcPct val="150000"/>
                        </a:lnSpc>
                        <a:spcAft>
                          <a:spcPts val="0"/>
                        </a:spcAft>
                      </a:pPr>
                      <a:r>
                        <a:rPr lang="en-US" sz="1600" kern="0" dirty="0">
                          <a:effectLst/>
                          <a:latin typeface="+mj-lt"/>
                        </a:rPr>
                        <a:t>IEEE 802.15.4</a:t>
                      </a:r>
                      <a:endParaRPr lang="en-US" sz="1100" kern="100" dirty="0">
                        <a:effectLst/>
                        <a:latin typeface="+mj-lt"/>
                        <a:ea typeface="맑은 고딕" panose="020B0503020000020004" pitchFamily="50" charset="-127"/>
                        <a:cs typeface="Times New Roman" panose="02020603050405020304" pitchFamily="18" charset="0"/>
                      </a:endParaRPr>
                    </a:p>
                  </a:txBody>
                  <a:tcPr marL="9525" marR="9525" marT="9525" marB="9525" anchor="ctr"/>
                </a:tc>
                <a:tc>
                  <a:txBody>
                    <a:bodyPr/>
                    <a:lstStyle/>
                    <a:p>
                      <a:pPr algn="l" latinLnBrk="0">
                        <a:lnSpc>
                          <a:spcPct val="150000"/>
                        </a:lnSpc>
                        <a:spcAft>
                          <a:spcPts val="0"/>
                        </a:spcAft>
                      </a:pPr>
                      <a:r>
                        <a:rPr lang="en-US" sz="1600" kern="0" dirty="0">
                          <a:effectLst/>
                          <a:latin typeface="+mj-lt"/>
                        </a:rPr>
                        <a:t>Low-power mesh</a:t>
                      </a:r>
                      <a:endParaRPr lang="en-US" sz="1100" kern="100" dirty="0">
                        <a:effectLst/>
                        <a:latin typeface="+mj-lt"/>
                        <a:ea typeface="맑은 고딕" panose="020B0503020000020004" pitchFamily="50" charset="-127"/>
                        <a:cs typeface="Times New Roman" panose="02020603050405020304" pitchFamily="18" charset="0"/>
                      </a:endParaRPr>
                    </a:p>
                  </a:txBody>
                  <a:tcPr marL="9525" marR="9525" marT="9525" marB="9525" anchor="ctr"/>
                </a:tc>
                <a:tc>
                  <a:txBody>
                    <a:bodyPr/>
                    <a:lstStyle/>
                    <a:p>
                      <a:pPr algn="l" latinLnBrk="0">
                        <a:lnSpc>
                          <a:spcPct val="150000"/>
                        </a:lnSpc>
                        <a:spcAft>
                          <a:spcPts val="0"/>
                        </a:spcAft>
                      </a:pPr>
                      <a:r>
                        <a:rPr lang="en-US" sz="1600" kern="0">
                          <a:effectLst/>
                          <a:latin typeface="+mj-lt"/>
                        </a:rPr>
                        <a:t>IoT devices, sensors, home automation</a:t>
                      </a:r>
                      <a:endParaRPr lang="en-US" sz="1100" kern="100">
                        <a:effectLst/>
                        <a:latin typeface="+mj-lt"/>
                        <a:ea typeface="맑은 고딕" panose="020B0503020000020004" pitchFamily="50" charset="-127"/>
                        <a:cs typeface="Times New Roman" panose="02020603050405020304" pitchFamily="18" charset="0"/>
                      </a:endParaRPr>
                    </a:p>
                  </a:txBody>
                  <a:tcPr marL="9525" marR="9525" marT="9525" marB="9525" anchor="ctr"/>
                </a:tc>
                <a:extLst>
                  <a:ext uri="{0D108BD9-81ED-4DB2-BD59-A6C34878D82A}">
                    <a16:rowId xmlns:a16="http://schemas.microsoft.com/office/drawing/2014/main" val="984296652"/>
                  </a:ext>
                </a:extLst>
              </a:tr>
              <a:tr h="293297">
                <a:tc>
                  <a:txBody>
                    <a:bodyPr/>
                    <a:lstStyle/>
                    <a:p>
                      <a:pPr algn="l" latinLnBrk="0">
                        <a:lnSpc>
                          <a:spcPct val="150000"/>
                        </a:lnSpc>
                        <a:spcAft>
                          <a:spcPts val="0"/>
                        </a:spcAft>
                      </a:pPr>
                      <a:r>
                        <a:rPr lang="en-US" sz="1600" kern="0" dirty="0">
                          <a:effectLst/>
                          <a:latin typeface="+mj-lt"/>
                        </a:rPr>
                        <a:t>IEEE 802.1X, 802.11i</a:t>
                      </a:r>
                      <a:endParaRPr lang="en-US" sz="1100" kern="100" dirty="0">
                        <a:effectLst/>
                        <a:latin typeface="+mj-lt"/>
                        <a:ea typeface="맑은 고딕" panose="020B0503020000020004" pitchFamily="50" charset="-127"/>
                        <a:cs typeface="Times New Roman" panose="02020603050405020304" pitchFamily="18" charset="0"/>
                      </a:endParaRPr>
                    </a:p>
                  </a:txBody>
                  <a:tcPr marL="9525" marR="9525" marT="9525" marB="9525" anchor="ctr"/>
                </a:tc>
                <a:tc>
                  <a:txBody>
                    <a:bodyPr/>
                    <a:lstStyle/>
                    <a:p>
                      <a:pPr algn="l" latinLnBrk="0">
                        <a:lnSpc>
                          <a:spcPct val="150000"/>
                        </a:lnSpc>
                        <a:spcAft>
                          <a:spcPts val="0"/>
                        </a:spcAft>
                      </a:pPr>
                      <a:r>
                        <a:rPr lang="en-US" sz="1600" kern="0" dirty="0">
                          <a:effectLst/>
                          <a:latin typeface="+mj-lt"/>
                        </a:rPr>
                        <a:t>Authentication</a:t>
                      </a:r>
                      <a:endParaRPr lang="en-US" sz="1100" kern="100" dirty="0">
                        <a:effectLst/>
                        <a:latin typeface="+mj-lt"/>
                        <a:ea typeface="맑은 고딕" panose="020B0503020000020004" pitchFamily="50" charset="-127"/>
                        <a:cs typeface="Times New Roman" panose="02020603050405020304" pitchFamily="18" charset="0"/>
                      </a:endParaRPr>
                    </a:p>
                  </a:txBody>
                  <a:tcPr marL="9525" marR="9525" marT="9525" marB="9525" anchor="ctr"/>
                </a:tc>
                <a:tc>
                  <a:txBody>
                    <a:bodyPr/>
                    <a:lstStyle/>
                    <a:p>
                      <a:pPr algn="l" latinLnBrk="0">
                        <a:lnSpc>
                          <a:spcPct val="150000"/>
                        </a:lnSpc>
                        <a:spcAft>
                          <a:spcPts val="0"/>
                        </a:spcAft>
                      </a:pPr>
                      <a:r>
                        <a:rPr lang="en-US" sz="1600" kern="0" dirty="0">
                          <a:effectLst/>
                          <a:latin typeface="+mj-lt"/>
                        </a:rPr>
                        <a:t>Secure access for EVSE, DER, and users</a:t>
                      </a:r>
                      <a:endParaRPr lang="en-US" sz="1100" kern="100" dirty="0">
                        <a:effectLst/>
                        <a:latin typeface="+mj-lt"/>
                        <a:ea typeface="맑은 고딕" panose="020B0503020000020004" pitchFamily="50" charset="-127"/>
                        <a:cs typeface="Times New Roman" panose="02020603050405020304" pitchFamily="18" charset="0"/>
                      </a:endParaRPr>
                    </a:p>
                  </a:txBody>
                  <a:tcPr marL="9525" marR="9525" marT="9525" marB="9525" anchor="ctr"/>
                </a:tc>
                <a:extLst>
                  <a:ext uri="{0D108BD9-81ED-4DB2-BD59-A6C34878D82A}">
                    <a16:rowId xmlns:a16="http://schemas.microsoft.com/office/drawing/2014/main" val="2601079483"/>
                  </a:ext>
                </a:extLst>
              </a:tr>
              <a:tr h="293297">
                <a:tc>
                  <a:txBody>
                    <a:bodyPr/>
                    <a:lstStyle/>
                    <a:p>
                      <a:pPr algn="l" latinLnBrk="0">
                        <a:lnSpc>
                          <a:spcPct val="150000"/>
                        </a:lnSpc>
                        <a:spcAft>
                          <a:spcPts val="0"/>
                        </a:spcAft>
                      </a:pPr>
                      <a:r>
                        <a:rPr lang="en-US" sz="1600" kern="0">
                          <a:effectLst/>
                          <a:latin typeface="+mj-lt"/>
                        </a:rPr>
                        <a:t>IEEE 802.1Qbv (TSN)</a:t>
                      </a:r>
                      <a:endParaRPr lang="en-US" sz="1100" kern="100">
                        <a:effectLst/>
                        <a:latin typeface="+mj-lt"/>
                        <a:ea typeface="맑은 고딕" panose="020B0503020000020004" pitchFamily="50" charset="-127"/>
                        <a:cs typeface="Times New Roman" panose="02020603050405020304" pitchFamily="18" charset="0"/>
                      </a:endParaRPr>
                    </a:p>
                  </a:txBody>
                  <a:tcPr marL="9525" marR="9525" marT="9525" marB="9525" anchor="ctr"/>
                </a:tc>
                <a:tc>
                  <a:txBody>
                    <a:bodyPr/>
                    <a:lstStyle/>
                    <a:p>
                      <a:pPr algn="l" latinLnBrk="0">
                        <a:lnSpc>
                          <a:spcPct val="150000"/>
                        </a:lnSpc>
                        <a:spcAft>
                          <a:spcPts val="0"/>
                        </a:spcAft>
                      </a:pPr>
                      <a:r>
                        <a:rPr lang="en-US" sz="1600" kern="0">
                          <a:effectLst/>
                          <a:latin typeface="+mj-lt"/>
                        </a:rPr>
                        <a:t>Time-Sensitive Networking</a:t>
                      </a:r>
                      <a:endParaRPr lang="en-US" sz="1100" kern="100">
                        <a:effectLst/>
                        <a:latin typeface="+mj-lt"/>
                        <a:ea typeface="맑은 고딕" panose="020B0503020000020004" pitchFamily="50" charset="-127"/>
                        <a:cs typeface="Times New Roman" panose="02020603050405020304" pitchFamily="18" charset="0"/>
                      </a:endParaRPr>
                    </a:p>
                  </a:txBody>
                  <a:tcPr marL="9525" marR="9525" marT="9525" marB="9525" anchor="ctr"/>
                </a:tc>
                <a:tc>
                  <a:txBody>
                    <a:bodyPr/>
                    <a:lstStyle/>
                    <a:p>
                      <a:pPr algn="l" latinLnBrk="0">
                        <a:lnSpc>
                          <a:spcPct val="150000"/>
                        </a:lnSpc>
                        <a:spcAft>
                          <a:spcPts val="0"/>
                        </a:spcAft>
                      </a:pPr>
                      <a:r>
                        <a:rPr lang="en-US" sz="1600" kern="0" dirty="0">
                          <a:effectLst/>
                          <a:latin typeface="+mj-lt"/>
                        </a:rPr>
                        <a:t>Deterministic scheduling for grid events</a:t>
                      </a:r>
                      <a:endParaRPr lang="en-US" sz="1100" kern="100" dirty="0">
                        <a:effectLst/>
                        <a:latin typeface="+mj-lt"/>
                        <a:ea typeface="맑은 고딕" panose="020B0503020000020004" pitchFamily="50" charset="-127"/>
                        <a:cs typeface="Times New Roman" panose="02020603050405020304" pitchFamily="18" charset="0"/>
                      </a:endParaRPr>
                    </a:p>
                  </a:txBody>
                  <a:tcPr marL="9525" marR="9525" marT="9525" marB="9525" anchor="ctr"/>
                </a:tc>
                <a:extLst>
                  <a:ext uri="{0D108BD9-81ED-4DB2-BD59-A6C34878D82A}">
                    <a16:rowId xmlns:a16="http://schemas.microsoft.com/office/drawing/2014/main" val="1689189407"/>
                  </a:ext>
                </a:extLst>
              </a:tr>
              <a:tr h="293297">
                <a:tc>
                  <a:txBody>
                    <a:bodyPr/>
                    <a:lstStyle/>
                    <a:p>
                      <a:pPr algn="l" latinLnBrk="0">
                        <a:lnSpc>
                          <a:spcPct val="150000"/>
                        </a:lnSpc>
                        <a:spcAft>
                          <a:spcPts val="0"/>
                        </a:spcAft>
                      </a:pPr>
                      <a:r>
                        <a:rPr lang="en-US" sz="1600" kern="0" dirty="0">
                          <a:effectLst/>
                          <a:latin typeface="+mj-lt"/>
                        </a:rPr>
                        <a:t>IEEE 802.11bd</a:t>
                      </a:r>
                      <a:endParaRPr lang="en-US" sz="1100" kern="100" dirty="0">
                        <a:effectLst/>
                        <a:latin typeface="+mj-lt"/>
                        <a:ea typeface="맑은 고딕" panose="020B0503020000020004" pitchFamily="50" charset="-127"/>
                        <a:cs typeface="Times New Roman" panose="02020603050405020304" pitchFamily="18" charset="0"/>
                      </a:endParaRPr>
                    </a:p>
                  </a:txBody>
                  <a:tcPr marL="9525" marR="9525" marT="9525" marB="9525" anchor="ctr"/>
                </a:tc>
                <a:tc>
                  <a:txBody>
                    <a:bodyPr/>
                    <a:lstStyle/>
                    <a:p>
                      <a:pPr algn="l" latinLnBrk="0">
                        <a:lnSpc>
                          <a:spcPct val="150000"/>
                        </a:lnSpc>
                        <a:spcAft>
                          <a:spcPts val="0"/>
                        </a:spcAft>
                      </a:pPr>
                      <a:r>
                        <a:rPr lang="en-US" sz="1600" kern="0" dirty="0">
                          <a:effectLst/>
                          <a:latin typeface="+mj-lt"/>
                        </a:rPr>
                        <a:t>V2X Communications</a:t>
                      </a:r>
                      <a:endParaRPr lang="en-US" sz="1100" kern="100" dirty="0">
                        <a:effectLst/>
                        <a:latin typeface="+mj-lt"/>
                        <a:ea typeface="맑은 고딕" panose="020B0503020000020004" pitchFamily="50" charset="-127"/>
                        <a:cs typeface="Times New Roman" panose="02020603050405020304" pitchFamily="18" charset="0"/>
                      </a:endParaRPr>
                    </a:p>
                  </a:txBody>
                  <a:tcPr marL="9525" marR="9525" marT="9525" marB="9525" anchor="ctr"/>
                </a:tc>
                <a:tc>
                  <a:txBody>
                    <a:bodyPr/>
                    <a:lstStyle/>
                    <a:p>
                      <a:pPr algn="l" latinLnBrk="0">
                        <a:lnSpc>
                          <a:spcPct val="150000"/>
                        </a:lnSpc>
                        <a:spcAft>
                          <a:spcPts val="0"/>
                        </a:spcAft>
                      </a:pPr>
                      <a:r>
                        <a:rPr lang="en-US" sz="1600" kern="0" dirty="0">
                          <a:effectLst/>
                          <a:latin typeface="+mj-lt"/>
                        </a:rPr>
                        <a:t>High-speed, low-latency V2G and V2I data exchange</a:t>
                      </a:r>
                      <a:endParaRPr lang="en-US" sz="1100" kern="100" dirty="0">
                        <a:effectLst/>
                        <a:latin typeface="+mj-lt"/>
                        <a:ea typeface="맑은 고딕" panose="020B0503020000020004" pitchFamily="50" charset="-127"/>
                        <a:cs typeface="Times New Roman" panose="02020603050405020304" pitchFamily="18" charset="0"/>
                      </a:endParaRPr>
                    </a:p>
                  </a:txBody>
                  <a:tcPr marL="9525" marR="9525" marT="9525" marB="9525" anchor="ctr"/>
                </a:tc>
                <a:extLst>
                  <a:ext uri="{0D108BD9-81ED-4DB2-BD59-A6C34878D82A}">
                    <a16:rowId xmlns:a16="http://schemas.microsoft.com/office/drawing/2014/main" val="3515055359"/>
                  </a:ext>
                </a:extLst>
              </a:tr>
              <a:tr h="293297">
                <a:tc>
                  <a:txBody>
                    <a:bodyPr/>
                    <a:lstStyle/>
                    <a:p>
                      <a:pPr algn="l" latinLnBrk="0">
                        <a:lnSpc>
                          <a:spcPct val="150000"/>
                        </a:lnSpc>
                        <a:spcAft>
                          <a:spcPts val="0"/>
                        </a:spcAft>
                      </a:pPr>
                      <a:r>
                        <a:rPr lang="en-US" sz="1600" kern="0">
                          <a:effectLst/>
                          <a:latin typeface="+mj-lt"/>
                        </a:rPr>
                        <a:t>IEEE 802.21</a:t>
                      </a:r>
                      <a:endParaRPr lang="en-US" sz="1100" kern="100">
                        <a:effectLst/>
                        <a:latin typeface="+mj-lt"/>
                        <a:ea typeface="맑은 고딕" panose="020B0503020000020004" pitchFamily="50" charset="-127"/>
                        <a:cs typeface="Times New Roman" panose="02020603050405020304" pitchFamily="18" charset="0"/>
                      </a:endParaRPr>
                    </a:p>
                  </a:txBody>
                  <a:tcPr marL="9525" marR="9525" marT="9525" marB="9525" anchor="ctr"/>
                </a:tc>
                <a:tc>
                  <a:txBody>
                    <a:bodyPr/>
                    <a:lstStyle/>
                    <a:p>
                      <a:pPr algn="l" latinLnBrk="0">
                        <a:lnSpc>
                          <a:spcPct val="150000"/>
                        </a:lnSpc>
                        <a:spcAft>
                          <a:spcPts val="0"/>
                        </a:spcAft>
                      </a:pPr>
                      <a:r>
                        <a:rPr lang="en-US" sz="1600" kern="0">
                          <a:effectLst/>
                          <a:latin typeface="+mj-lt"/>
                        </a:rPr>
                        <a:t>Media-independent handover</a:t>
                      </a:r>
                      <a:endParaRPr lang="en-US" sz="1100" kern="100">
                        <a:effectLst/>
                        <a:latin typeface="+mj-lt"/>
                        <a:ea typeface="맑은 고딕" panose="020B0503020000020004" pitchFamily="50" charset="-127"/>
                        <a:cs typeface="Times New Roman" panose="02020603050405020304" pitchFamily="18" charset="0"/>
                      </a:endParaRPr>
                    </a:p>
                  </a:txBody>
                  <a:tcPr marL="9525" marR="9525" marT="9525" marB="9525" anchor="ctr"/>
                </a:tc>
                <a:tc>
                  <a:txBody>
                    <a:bodyPr/>
                    <a:lstStyle/>
                    <a:p>
                      <a:pPr algn="l" latinLnBrk="0">
                        <a:lnSpc>
                          <a:spcPct val="150000"/>
                        </a:lnSpc>
                        <a:spcAft>
                          <a:spcPts val="0"/>
                        </a:spcAft>
                      </a:pPr>
                      <a:r>
                        <a:rPr lang="en-US" sz="1600" kern="0" dirty="0">
                          <a:effectLst/>
                          <a:latin typeface="+mj-lt"/>
                        </a:rPr>
                        <a:t>Seamless network transitions for mobile EVs</a:t>
                      </a:r>
                      <a:endParaRPr lang="en-US" sz="1100" kern="100" dirty="0">
                        <a:effectLst/>
                        <a:latin typeface="+mj-lt"/>
                        <a:ea typeface="맑은 고딕" panose="020B0503020000020004" pitchFamily="50" charset="-127"/>
                        <a:cs typeface="Times New Roman" panose="02020603050405020304" pitchFamily="18" charset="0"/>
                      </a:endParaRPr>
                    </a:p>
                  </a:txBody>
                  <a:tcPr marL="9525" marR="9525" marT="9525" marB="9525" anchor="ctr"/>
                </a:tc>
                <a:extLst>
                  <a:ext uri="{0D108BD9-81ED-4DB2-BD59-A6C34878D82A}">
                    <a16:rowId xmlns:a16="http://schemas.microsoft.com/office/drawing/2014/main" val="2865519129"/>
                  </a:ext>
                </a:extLst>
              </a:tr>
            </a:tbl>
          </a:graphicData>
        </a:graphic>
      </p:graphicFrame>
    </p:spTree>
    <p:extLst>
      <p:ext uri="{BB962C8B-B14F-4D97-AF65-F5344CB8AC3E}">
        <p14:creationId xmlns:p14="http://schemas.microsoft.com/office/powerpoint/2010/main" val="2821114039"/>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27873</TotalTime>
  <Words>1749</Words>
  <Application>Microsoft Office PowerPoint</Application>
  <PresentationFormat>와이드스크린</PresentationFormat>
  <Paragraphs>170</Paragraphs>
  <Slides>12</Slides>
  <Notes>11</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12</vt:i4>
      </vt:variant>
    </vt:vector>
  </HeadingPairs>
  <TitlesOfParts>
    <vt:vector size="19" baseType="lpstr">
      <vt:lpstr>Noto Sans CJK SC</vt:lpstr>
      <vt:lpstr>맑은 고딕</vt:lpstr>
      <vt:lpstr>바탕</vt:lpstr>
      <vt:lpstr>Aptos Display</vt:lpstr>
      <vt:lpstr>Arial</vt:lpstr>
      <vt:lpstr>Times New Roman</vt:lpstr>
      <vt:lpstr>802-24-Theme1</vt:lpstr>
      <vt:lpstr>IEEE 802 Networks for Last mile Energy Orchestration Framework</vt:lpstr>
      <vt:lpstr>Introduction</vt:lpstr>
      <vt:lpstr>IEEE 802 Networks for Last mile Energy Orchestration Framework White Paper</vt:lpstr>
      <vt:lpstr>1. Introduction - Why Energy Orchestration at grid edge? </vt:lpstr>
      <vt:lpstr>2. Energy Management Systems</vt:lpstr>
      <vt:lpstr>3. Last-Mile Energy Orchestration Framework</vt:lpstr>
      <vt:lpstr>3. Last-Mile Energy Orchestration Framework (Continue)</vt:lpstr>
      <vt:lpstr>4. Security and Privacy for the Last-Mile Energy Orchestration Frameworks </vt:lpstr>
      <vt:lpstr>5. IEEE 802 Communications and Protocol Guidance</vt:lpstr>
      <vt:lpstr>6. Conclusion</vt:lpstr>
      <vt:lpstr>References</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Hyeong Ho Lee</cp:lastModifiedBy>
  <cp:revision>673</cp:revision>
  <cp:lastPrinted>2023-01-31T08:31:57Z</cp:lastPrinted>
  <dcterms:created xsi:type="dcterms:W3CDTF">2020-10-13T15:01:18Z</dcterms:created>
  <dcterms:modified xsi:type="dcterms:W3CDTF">2025-05-02T22:43:49Z</dcterms:modified>
</cp:coreProperties>
</file>