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407" r:id="rId3"/>
    <p:sldId id="381" r:id="rId4"/>
    <p:sldId id="408" r:id="rId5"/>
    <p:sldId id="383" r:id="rId6"/>
    <p:sldId id="394" r:id="rId7"/>
    <p:sldId id="395" r:id="rId8"/>
    <p:sldId id="396" r:id="rId9"/>
    <p:sldId id="397" r:id="rId10"/>
    <p:sldId id="398" r:id="rId11"/>
    <p:sldId id="400" r:id="rId12"/>
    <p:sldId id="389" r:id="rId13"/>
    <p:sldId id="401" r:id="rId14"/>
    <p:sldId id="402" r:id="rId15"/>
    <p:sldId id="403" r:id="rId16"/>
    <p:sldId id="404" r:id="rId17"/>
    <p:sldId id="405" r:id="rId18"/>
    <p:sldId id="399" r:id="rId19"/>
    <p:sldId id="386" r:id="rId20"/>
    <p:sldId id="392" r:id="rId21"/>
    <p:sldId id="391" r:id="rId22"/>
    <p:sldId id="406" r:id="rId23"/>
    <p:sldId id="387" r:id="rId24"/>
    <p:sldId id="393" r:id="rId25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70000"/>
      <a:buFont typeface="Times New Roman" pitchFamily="18" charset="0"/>
      <a:buChar char="•"/>
      <a:defRPr sz="2400" kern="1200">
        <a:solidFill>
          <a:srgbClr val="000000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70000"/>
      <a:buFont typeface="Times New Roman" pitchFamily="18" charset="0"/>
      <a:buChar char="•"/>
      <a:defRPr sz="2400" kern="1200">
        <a:solidFill>
          <a:srgbClr val="000000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70000"/>
      <a:buFont typeface="Times New Roman" pitchFamily="18" charset="0"/>
      <a:buChar char="•"/>
      <a:defRPr sz="2400" kern="1200">
        <a:solidFill>
          <a:srgbClr val="000000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70000"/>
      <a:buFont typeface="Times New Roman" pitchFamily="18" charset="0"/>
      <a:buChar char="•"/>
      <a:defRPr sz="2400" kern="1200">
        <a:solidFill>
          <a:srgbClr val="000000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70000"/>
      <a:buFont typeface="Times New Roman" pitchFamily="18" charset="0"/>
      <a:buChar char="•"/>
      <a:defRPr sz="2400" kern="1200">
        <a:solidFill>
          <a:srgbClr val="000000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5" autoAdjust="0"/>
    <p:restoredTop sz="99867" autoAdjust="0"/>
  </p:normalViewPr>
  <p:slideViewPr>
    <p:cSldViewPr>
      <p:cViewPr>
        <p:scale>
          <a:sx n="102" d="100"/>
          <a:sy n="102" d="100"/>
        </p:scale>
        <p:origin x="-378" y="82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352" y="-302"/>
      </p:cViewPr>
      <p:guideLst>
        <p:guide orient="horz" pos="2965"/>
        <p:guide pos="225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1"/>
          <p:cNvSpPr>
            <a:spLocks noChangeArrowheads="1"/>
          </p:cNvSpPr>
          <p:nvPr/>
        </p:nvSpPr>
        <p:spPr bwMode="auto">
          <a:xfrm>
            <a:off x="0" y="0"/>
            <a:ext cx="7099300" cy="10236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4595" tIns="47297" rIns="94595" bIns="47297" anchor="ctr"/>
          <a:lstStyle/>
          <a:p>
            <a:pPr>
              <a:buSzPct val="100000"/>
              <a:buFont typeface="Times New Roman" pitchFamily="18" charset="0"/>
              <a:buNone/>
            </a:pP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62625" y="122238"/>
            <a:ext cx="666750" cy="219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SzPct val="100000"/>
              <a:buFont typeface="Times New Roman" pitchFamily="18" charset="0"/>
              <a:buNone/>
              <a:tabLst>
                <a:tab pos="0" algn="l"/>
                <a:tab pos="945947" algn="l"/>
                <a:tab pos="1891894" algn="l"/>
                <a:tab pos="2837840" algn="l"/>
                <a:tab pos="3783787" algn="l"/>
                <a:tab pos="4729734" algn="l"/>
                <a:tab pos="5675681" algn="l"/>
                <a:tab pos="6621628" algn="l"/>
                <a:tab pos="7567574" algn="l"/>
                <a:tab pos="8513521" algn="l"/>
                <a:tab pos="9459468" algn="l"/>
                <a:tab pos="10405415" algn="l"/>
              </a:tabLst>
              <a:defRPr sz="14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doc.: IEEE 802.11-05/1051r0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5" y="122238"/>
            <a:ext cx="860425" cy="219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SzPct val="100000"/>
              <a:buFont typeface="Times New Roman" pitchFamily="18" charset="0"/>
              <a:buNone/>
              <a:tabLst>
                <a:tab pos="0" algn="l"/>
                <a:tab pos="945947" algn="l"/>
                <a:tab pos="1891894" algn="l"/>
                <a:tab pos="2837840" algn="l"/>
                <a:tab pos="3783787" algn="l"/>
                <a:tab pos="4729734" algn="l"/>
                <a:tab pos="5675681" algn="l"/>
                <a:tab pos="6621628" algn="l"/>
                <a:tab pos="7567574" algn="l"/>
                <a:tab pos="8513521" algn="l"/>
                <a:tab pos="9459468" algn="l"/>
                <a:tab pos="10405415" algn="l"/>
              </a:tabLst>
              <a:defRPr sz="14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November 2005</a:t>
            </a:r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9050" cy="3824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150" y="4860925"/>
            <a:ext cx="5205413" cy="4605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829" tIns="47670" rIns="96829" bIns="4767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ja-JP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67350" y="9909175"/>
            <a:ext cx="962025" cy="187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5pPr marL="472973" lvl="4" algn="r">
              <a:lnSpc>
                <a:spcPct val="100000"/>
              </a:lnSpc>
              <a:buSzPct val="100000"/>
              <a:buFont typeface="Times New Roman" pitchFamily="18" charset="0"/>
              <a:buNone/>
              <a:tabLst>
                <a:tab pos="472973" algn="l"/>
                <a:tab pos="1418920" algn="l"/>
                <a:tab pos="2364867" algn="l"/>
                <a:tab pos="3310814" algn="l"/>
                <a:tab pos="4256761" algn="l"/>
                <a:tab pos="5202707" algn="l"/>
                <a:tab pos="6148654" algn="l"/>
                <a:tab pos="7094601" algn="l"/>
                <a:tab pos="8040548" algn="l"/>
                <a:tab pos="8986495" algn="l"/>
                <a:tab pos="9932441" algn="l"/>
                <a:tab pos="10878388" algn="l"/>
              </a:tabLst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5pPr>
          </a:lstStyle>
          <a:p>
            <a:pPr lvl="4">
              <a:defRPr/>
            </a:pPr>
            <a:r>
              <a:rPr lang="en-GB" altLang="ja-JP"/>
              <a:t>Mujtaba (Agere), Petranovich (Conexant), Fischer (Broadcom), Stephens (Intel) et. al.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7213" y="9909175"/>
            <a:ext cx="725487" cy="37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SzPct val="100000"/>
              <a:buFont typeface="Times New Roman" pitchFamily="18" charset="0"/>
              <a:buNone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1200"/>
            </a:lvl1pPr>
          </a:lstStyle>
          <a:p>
            <a:pPr>
              <a:defRPr/>
            </a:pPr>
            <a:r>
              <a:rPr lang="en-GB" altLang="ja-JP"/>
              <a:t>Page </a:t>
            </a:r>
            <a:fld id="{319F0D92-CC1A-42CF-AD14-E8D7E8280ACE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733425" y="9909175"/>
            <a:ext cx="744538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buSzPct val="100000"/>
              <a:buFont typeface="Times New Roman" pitchFamily="18" charset="0"/>
              <a:buNone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</a:pPr>
            <a:r>
              <a:rPr lang="en-GB" altLang="ja-JP" sz="1200"/>
              <a:t>Submission</a:t>
            </a:r>
          </a:p>
        </p:txBody>
      </p:sp>
      <p:sp>
        <p:nvSpPr>
          <p:cNvPr id="27658" name="Line 9"/>
          <p:cNvSpPr>
            <a:spLocks noChangeShapeType="1"/>
          </p:cNvSpPr>
          <p:nvPr/>
        </p:nvSpPr>
        <p:spPr bwMode="auto">
          <a:xfrm>
            <a:off x="741363" y="9907588"/>
            <a:ext cx="5616575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4595" tIns="47297" rIns="94595" bIns="47297"/>
          <a:lstStyle/>
          <a:p>
            <a:endParaRPr lang="en-US"/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663575" y="327025"/>
            <a:ext cx="577215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94595" tIns="47297" rIns="94595" bIns="47297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4191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400" smtClean="0"/>
              <a:t>doc.: IEEE 802.11-05/1051r0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400" smtClean="0"/>
              <a:t>November 2005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471488" algn="l"/>
                <a:tab pos="1417638" algn="l"/>
                <a:tab pos="2363788" algn="l"/>
                <a:tab pos="3309938" algn="l"/>
                <a:tab pos="4256088" algn="l"/>
                <a:tab pos="5202238" algn="l"/>
                <a:tab pos="6148388" algn="l"/>
                <a:tab pos="7094538" algn="l"/>
                <a:tab pos="8039100" algn="l"/>
                <a:tab pos="8985250" algn="l"/>
                <a:tab pos="9931400" algn="l"/>
                <a:tab pos="108775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471488" algn="l"/>
                <a:tab pos="1417638" algn="l"/>
                <a:tab pos="2363788" algn="l"/>
                <a:tab pos="3309938" algn="l"/>
                <a:tab pos="4256088" algn="l"/>
                <a:tab pos="5202238" algn="l"/>
                <a:tab pos="6148388" algn="l"/>
                <a:tab pos="7094538" algn="l"/>
                <a:tab pos="8039100" algn="l"/>
                <a:tab pos="8985250" algn="l"/>
                <a:tab pos="9931400" algn="l"/>
                <a:tab pos="108775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471488" algn="l"/>
                <a:tab pos="1417638" algn="l"/>
                <a:tab pos="2363788" algn="l"/>
                <a:tab pos="3309938" algn="l"/>
                <a:tab pos="4256088" algn="l"/>
                <a:tab pos="5202238" algn="l"/>
                <a:tab pos="6148388" algn="l"/>
                <a:tab pos="7094538" algn="l"/>
                <a:tab pos="8039100" algn="l"/>
                <a:tab pos="8985250" algn="l"/>
                <a:tab pos="9931400" algn="l"/>
                <a:tab pos="108775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471488" algn="l"/>
                <a:tab pos="1417638" algn="l"/>
                <a:tab pos="2363788" algn="l"/>
                <a:tab pos="3309938" algn="l"/>
                <a:tab pos="4256088" algn="l"/>
                <a:tab pos="5202238" algn="l"/>
                <a:tab pos="6148388" algn="l"/>
                <a:tab pos="7094538" algn="l"/>
                <a:tab pos="8039100" algn="l"/>
                <a:tab pos="8985250" algn="l"/>
                <a:tab pos="9931400" algn="l"/>
                <a:tab pos="108775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471488">
              <a:tabLst>
                <a:tab pos="471488" algn="l"/>
                <a:tab pos="1417638" algn="l"/>
                <a:tab pos="2363788" algn="l"/>
                <a:tab pos="3309938" algn="l"/>
                <a:tab pos="4256088" algn="l"/>
                <a:tab pos="5202238" algn="l"/>
                <a:tab pos="6148388" algn="l"/>
                <a:tab pos="7094538" algn="l"/>
                <a:tab pos="8039100" algn="l"/>
                <a:tab pos="8985250" algn="l"/>
                <a:tab pos="9931400" algn="l"/>
                <a:tab pos="108775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928688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471488" algn="l"/>
                <a:tab pos="1417638" algn="l"/>
                <a:tab pos="2363788" algn="l"/>
                <a:tab pos="3309938" algn="l"/>
                <a:tab pos="4256088" algn="l"/>
                <a:tab pos="5202238" algn="l"/>
                <a:tab pos="6148388" algn="l"/>
                <a:tab pos="7094538" algn="l"/>
                <a:tab pos="8039100" algn="l"/>
                <a:tab pos="8985250" algn="l"/>
                <a:tab pos="9931400" algn="l"/>
                <a:tab pos="108775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1385888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471488" algn="l"/>
                <a:tab pos="1417638" algn="l"/>
                <a:tab pos="2363788" algn="l"/>
                <a:tab pos="3309938" algn="l"/>
                <a:tab pos="4256088" algn="l"/>
                <a:tab pos="5202238" algn="l"/>
                <a:tab pos="6148388" algn="l"/>
                <a:tab pos="7094538" algn="l"/>
                <a:tab pos="8039100" algn="l"/>
                <a:tab pos="8985250" algn="l"/>
                <a:tab pos="9931400" algn="l"/>
                <a:tab pos="108775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1843088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471488" algn="l"/>
                <a:tab pos="1417638" algn="l"/>
                <a:tab pos="2363788" algn="l"/>
                <a:tab pos="3309938" algn="l"/>
                <a:tab pos="4256088" algn="l"/>
                <a:tab pos="5202238" algn="l"/>
                <a:tab pos="6148388" algn="l"/>
                <a:tab pos="7094538" algn="l"/>
                <a:tab pos="8039100" algn="l"/>
                <a:tab pos="8985250" algn="l"/>
                <a:tab pos="9931400" algn="l"/>
                <a:tab pos="108775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2300288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471488" algn="l"/>
                <a:tab pos="1417638" algn="l"/>
                <a:tab pos="2363788" algn="l"/>
                <a:tab pos="3309938" algn="l"/>
                <a:tab pos="4256088" algn="l"/>
                <a:tab pos="5202238" algn="l"/>
                <a:tab pos="6148388" algn="l"/>
                <a:tab pos="7094538" algn="l"/>
                <a:tab pos="8039100" algn="l"/>
                <a:tab pos="8985250" algn="l"/>
                <a:tab pos="9931400" algn="l"/>
                <a:tab pos="108775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lvl="4"/>
            <a:r>
              <a:rPr lang="en-GB" altLang="ja-JP" sz="1200" smtClean="0"/>
              <a:t>Mujtaba (Agere), Petranovich (Conexant), Fischer (Broadcom), Stephens (Intel) et. al.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44563" algn="l"/>
                <a:tab pos="1890713" algn="l"/>
                <a:tab pos="2836863" algn="l"/>
                <a:tab pos="3783013" algn="l"/>
                <a:tab pos="4729163" algn="l"/>
                <a:tab pos="5675313" algn="l"/>
                <a:tab pos="6621463" algn="l"/>
                <a:tab pos="7566025" algn="l"/>
                <a:tab pos="8512175" algn="l"/>
                <a:tab pos="9458325" algn="l"/>
                <a:tab pos="10404475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Page </a:t>
            </a:r>
            <a:fld id="{233B8944-F92E-47B7-85E2-7F839D2AFF7A}" type="slidenum">
              <a:rPr lang="en-GB" altLang="ja-JP" sz="1200" smtClean="0"/>
              <a:pPr/>
              <a:t>1</a:t>
            </a:fld>
            <a:endParaRPr lang="en-GB" altLang="ja-JP" sz="1200" smtClean="0"/>
          </a:p>
        </p:txBody>
      </p:sp>
      <p:sp>
        <p:nvSpPr>
          <p:cNvPr id="28678" name="Text Box 1"/>
          <p:cNvSpPr txBox="1">
            <a:spLocks noChangeArrowheads="1"/>
          </p:cNvSpPr>
          <p:nvPr/>
        </p:nvSpPr>
        <p:spPr bwMode="auto">
          <a:xfrm>
            <a:off x="969963" y="774700"/>
            <a:ext cx="5160962" cy="3824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4595" tIns="47297" rIns="94595" bIns="47297" anchor="ctr"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SzPct val="100000"/>
              <a:buFont typeface="Times New Roman" pitchFamily="18" charset="0"/>
              <a:buNone/>
            </a:pP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28679" name="Rectangle 2"/>
          <p:cNvSpPr>
            <a:spLocks noGrp="1" noChangeArrowheads="1"/>
          </p:cNvSpPr>
          <p:nvPr>
            <p:ph type="body"/>
          </p:nvPr>
        </p:nvSpPr>
        <p:spPr>
          <a:xfrm>
            <a:off x="946150" y="4860925"/>
            <a:ext cx="5207000" cy="46085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96200" cy="48847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1CF1CEA7-8106-4781-9713-480B32866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10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C53F48F0-64BE-4AFD-824C-C1BFF6A8A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089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15435-0C83-4D51-B0C7-E06CA2EC7066}" type="datetime1">
              <a:rPr lang="ja-JP" altLang="en-US"/>
              <a:pPr>
                <a:defRPr/>
              </a:pPr>
              <a:t>2012/6/25</a:t>
            </a:fld>
            <a:endParaRPr lang="en-GB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B7C5624A-A9DD-4225-9E4E-C7F17E7EDD1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187539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700" y="1524000"/>
            <a:ext cx="3771900" cy="46561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 </a:t>
            </a:r>
            <a:fld id="{1D8B50B9-170D-48F5-B610-81E77847B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031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4AA8A-3AFF-490B-8FB6-D920BE6F0E4E}" type="datetime1">
              <a:rPr lang="ja-JP" altLang="en-US"/>
              <a:pPr>
                <a:defRPr/>
              </a:pPr>
              <a:t>2012/6/25</a:t>
            </a:fld>
            <a:endParaRPr lang="en-GB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A8EA01B-F7D0-41B9-B1B5-F8BCA4C49956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146922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456D3-F0D6-4650-8CCC-437DB11D92F0}" type="datetime1">
              <a:rPr lang="ja-JP" altLang="en-US"/>
              <a:pPr>
                <a:defRPr/>
              </a:pPr>
              <a:t>2012/6/25</a:t>
            </a:fld>
            <a:endParaRPr lang="en-GB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BF499C6C-4D10-46C1-8984-A8949CB8C9C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321678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62000" y="379413"/>
            <a:ext cx="825500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SzPct val="100000"/>
              <a:buFont typeface="Times New Roman" pitchFamily="18" charset="0"/>
              <a:buNone/>
              <a:defRPr sz="1400" b="1"/>
            </a:lvl1pPr>
          </a:lstStyle>
          <a:p>
            <a:pPr>
              <a:defRPr/>
            </a:pPr>
            <a:fld id="{E24C95FD-E066-4625-8F78-B3DCD847BE59}" type="datetime1">
              <a:rPr lang="ja-JP" altLang="en-US"/>
              <a:pPr>
                <a:defRPr/>
              </a:pPr>
              <a:t>2012/6/25</a:t>
            </a:fld>
            <a:endParaRPr lang="en-GB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176463" y="6475413"/>
            <a:ext cx="71437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SzPct val="100000"/>
              <a:buFont typeface="Times New Roman" pitchFamily="18" charset="0"/>
              <a:buNone/>
              <a:defRPr sz="1200"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2C0135D-409B-4ACC-8481-55AE50D5AA60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333552" y="362406"/>
            <a:ext cx="25215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>
              <a:lnSpc>
                <a:spcPct val="100000"/>
              </a:lnSpc>
              <a:buSzPct val="100000"/>
              <a:buFont typeface="Times New Roman" pitchFamily="18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1400" dirty="0" smtClean="0"/>
              <a:t>DCN sc-12-0028-00-MTNG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z="1200"/>
              <a:t>Submission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524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SzPct val="100000"/>
              <a:buFont typeface="Times New Roman" pitchFamily="18" charset="0"/>
              <a:buNone/>
            </a:pP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3120609" y="6534943"/>
            <a:ext cx="26180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defTabSz="449263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1200"/>
              </a:lnSpc>
              <a:buClr>
                <a:srgbClr val="FDAA03"/>
              </a:buClr>
            </a:pPr>
            <a:r>
              <a:rPr lang="en-US" sz="700" dirty="0">
                <a:solidFill>
                  <a:schemeClr val="tx1"/>
                </a:solidFill>
                <a:latin typeface="Arial" charset="0"/>
              </a:rPr>
              <a:t>Approved for Public Release </a:t>
            </a:r>
            <a:r>
              <a:rPr lang="en-US" sz="700" dirty="0" smtClean="0">
                <a:solidFill>
                  <a:schemeClr val="tx1"/>
                </a:solidFill>
                <a:latin typeface="Arial" charset="0"/>
              </a:rPr>
              <a:t>12-2805</a:t>
            </a:r>
            <a:r>
              <a:rPr lang="en-US" sz="700" baseline="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7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700" dirty="0">
                <a:solidFill>
                  <a:schemeClr val="tx1"/>
                </a:solidFill>
                <a:latin typeface="Arial" charset="0"/>
              </a:rPr>
              <a:t>Distribution Unlimited.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4" r:id="rId3"/>
    <p:sldLayoutId id="2147483697" r:id="rId4"/>
    <p:sldLayoutId id="2147483689" r:id="rId5"/>
    <p:sldLayoutId id="2147483693" r:id="rId6"/>
  </p:sldLayoutIdLst>
  <p:hf hdr="0" dt="0"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70000"/>
        <a:buFont typeface="Wingdings 3" pitchFamily="18" charset="2"/>
        <a:buChar char="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70000"/>
        <a:buFont typeface="Times New Roman" pitchFamily="18" charset="0"/>
        <a:buChar char="■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084263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427163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1770063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227263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684463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141663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598863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Word_97_-_2003_Document1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www.mitre.org/work/tech_papers/2011/11-2071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831716BA-8944-492A-BF38-BCC6667E3F71}" type="slidenum">
              <a:rPr lang="en-GB" altLang="ja-JP" sz="1200" smtClean="0"/>
              <a:pPr/>
              <a:t>1</a:t>
            </a:fld>
            <a:endParaRPr lang="en-GB" altLang="ja-JP" sz="1200" smtClean="0"/>
          </a:p>
        </p:txBody>
      </p:sp>
      <p:sp>
        <p:nvSpPr>
          <p:cNvPr id="5123" name="日付プレースホルダ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BAC32717-DEAF-45B1-81B7-73518C57CC56}" type="datetime1">
              <a:rPr lang="en-GB" altLang="ja-JP" sz="1400" smtClean="0"/>
              <a:pPr/>
              <a:t>25/06/2012</a:t>
            </a:fld>
            <a:endParaRPr lang="en-GB" altLang="ja-JP" sz="1400" smtClean="0"/>
          </a:p>
        </p:txBody>
      </p:sp>
      <p:sp>
        <p:nvSpPr>
          <p:cNvPr id="5124" name="スライド番号プレースホルダ 5"/>
          <p:cNvSpPr txBox="1">
            <a:spLocks noGrp="1"/>
          </p:cNvSpPr>
          <p:nvPr/>
        </p:nvSpPr>
        <p:spPr bwMode="auto">
          <a:xfrm>
            <a:off x="2176463" y="6475413"/>
            <a:ext cx="7143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100000"/>
              </a:lnSpc>
              <a:buSzPct val="100000"/>
              <a:buFont typeface="Times New Roman" pitchFamily="18" charset="0"/>
              <a:buNone/>
            </a:pPr>
            <a:r>
              <a:rPr lang="en-GB" altLang="ja-JP" sz="1200"/>
              <a:t>Slide </a:t>
            </a:r>
            <a:fld id="{FE4DF7B0-3074-42FC-8775-5292EBBAAC02}" type="slidenum">
              <a:rPr lang="en-GB" altLang="ja-JP" sz="1200"/>
              <a:pPr algn="ctr">
                <a:lnSpc>
                  <a:spcPct val="100000"/>
                </a:lnSpc>
                <a:buSzPct val="100000"/>
                <a:buFont typeface="Times New Roman" pitchFamily="18" charset="0"/>
                <a:buNone/>
              </a:pPr>
              <a:t>1</a:t>
            </a:fld>
            <a:endParaRPr lang="en-GB" altLang="ja-JP" sz="1200"/>
          </a:p>
        </p:txBody>
      </p:sp>
      <p:sp>
        <p:nvSpPr>
          <p:cNvPr id="512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35000"/>
            <a:ext cx="9144000" cy="1190625"/>
          </a:xfrm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z="4000" dirty="0" smtClean="0"/>
              <a:t>IEEE </a:t>
            </a:r>
            <a:r>
              <a:rPr lang="en-US" altLang="ja-JP" sz="4000" dirty="0" smtClean="0"/>
              <a:t>1900 New Project Proposal</a:t>
            </a:r>
            <a:br>
              <a:rPr lang="en-US" altLang="ja-JP" sz="4000" dirty="0" smtClean="0"/>
            </a:br>
            <a:r>
              <a:rPr lang="en-US" altLang="ja-JP" sz="4000" dirty="0" smtClean="0">
                <a:solidFill>
                  <a:schemeClr val="tx1"/>
                </a:solidFill>
              </a:rPr>
              <a:t>Spectrum Consumption Modeling</a:t>
            </a:r>
            <a:endParaRPr lang="en-GB" altLang="ja-JP" sz="4000" i="1" dirty="0" smtClean="0">
              <a:solidFill>
                <a:schemeClr val="tx1"/>
              </a:solidFill>
            </a:endParaRP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820863"/>
            <a:ext cx="7847012" cy="519112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700"/>
              </a:spcBef>
              <a:buFont typeface="Wingdings 3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ja-JP" sz="2800" smtClean="0"/>
              <a:t>Date:</a:t>
            </a:r>
            <a:r>
              <a:rPr lang="en-GB" altLang="ja-JP" sz="2800" b="1" smtClean="0"/>
              <a:t> </a:t>
            </a:r>
            <a:r>
              <a:rPr lang="en-GB" altLang="ja-JP" sz="2800" b="1" smtClean="0">
                <a:solidFill>
                  <a:schemeClr val="tx1"/>
                </a:solidFill>
              </a:rPr>
              <a:t>2012-06-</a:t>
            </a:r>
            <a:r>
              <a:rPr lang="en-US" altLang="ja-JP" sz="2800" b="1" smtClean="0">
                <a:solidFill>
                  <a:schemeClr val="tx1"/>
                </a:solidFill>
              </a:rPr>
              <a:t>25</a:t>
            </a:r>
            <a:r>
              <a:rPr lang="en-GB" altLang="ja-JP" sz="2800" b="1" smtClean="0">
                <a:solidFill>
                  <a:schemeClr val="tx1"/>
                </a:solidFill>
              </a:rPr>
              <a:t>; Grenoble, France</a:t>
            </a:r>
            <a:endParaRPr lang="en-GB" altLang="ja-JP" sz="2800" b="1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51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97817773"/>
              </p:ext>
            </p:extLst>
          </p:nvPr>
        </p:nvGraphicFramePr>
        <p:xfrm>
          <a:off x="550863" y="3209925"/>
          <a:ext cx="8126412" cy="1800225"/>
        </p:xfrm>
        <a:graphic>
          <a:graphicData uri="http://schemas.openxmlformats.org/presentationml/2006/ole">
            <p:oleObj spid="_x0000_s5146" name="Document" r:id="rId4" imgW="9481465" imgH="2115695" progId="">
              <p:embed/>
            </p:oleObj>
          </a:graphicData>
        </a:graphic>
      </p:graphicFrame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533400" y="27559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 3" pitchFamily="18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altLang="ja-JP" sz="2000" b="1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685800" y="1055688"/>
            <a:ext cx="7696200" cy="4648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Total power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Spectrum mask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Underlay mask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Power map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Propagation map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Intermodulation masks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Platform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Location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Start time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End time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Minimum power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Protocol or policy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2400" smtClean="0"/>
              <a:t>Probability</a:t>
            </a:r>
          </a:p>
        </p:txBody>
      </p:sp>
      <p:sp>
        <p:nvSpPr>
          <p:cNvPr id="15363" name="Title 2"/>
          <p:cNvSpPr>
            <a:spLocks noGrp="1"/>
          </p:cNvSpPr>
          <p:nvPr>
            <p:ph type="title"/>
          </p:nvPr>
        </p:nvSpPr>
        <p:spPr>
          <a:xfrm>
            <a:off x="723900" y="549275"/>
            <a:ext cx="7696200" cy="563563"/>
          </a:xfrm>
        </p:spPr>
        <p:txBody>
          <a:bodyPr/>
          <a:lstStyle/>
          <a:p>
            <a:r>
              <a:rPr lang="en-US" sz="3600" smtClean="0"/>
              <a:t>Thirteen SCM modeling constructs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5A2D54AE-47DF-4C49-B8E3-8107D93AAD01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471488" y="5810250"/>
            <a:ext cx="8305800" cy="64611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Font typeface="Times New Roman" pitchFamily="18" charset="0"/>
              <a:buNone/>
            </a:pPr>
            <a:r>
              <a:rPr lang="en-US" sz="2000" b="1">
                <a:solidFill>
                  <a:srgbClr val="000099"/>
                </a:solidFill>
              </a:rPr>
              <a:t>Not collected as data about a system but used to build a model of a system’s spectrum use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87975" y="1081088"/>
            <a:ext cx="3505200" cy="10906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sz="1800" b="1" dirty="0">
                <a:solidFill>
                  <a:srgbClr val="C00000"/>
                </a:solidFill>
                <a:latin typeface="+mn-lt"/>
              </a:rPr>
              <a:t>Captures the spectral content of the signal and the unique characteristics of spread spectrum systems</a:t>
            </a:r>
          </a:p>
        </p:txBody>
      </p:sp>
      <p:cxnSp>
        <p:nvCxnSpPr>
          <p:cNvPr id="15367" name="Straight Arrow Connector 7"/>
          <p:cNvCxnSpPr>
            <a:cxnSpLocks noChangeShapeType="1"/>
            <a:stCxn id="6" idx="1"/>
          </p:cNvCxnSpPr>
          <p:nvPr/>
        </p:nvCxnSpPr>
        <p:spPr bwMode="auto">
          <a:xfrm flipH="1" flipV="1">
            <a:off x="3101975" y="1595438"/>
            <a:ext cx="2286000" cy="31750"/>
          </a:xfrm>
          <a:prstGeom prst="straightConnector1">
            <a:avLst/>
          </a:prstGeom>
          <a:noFill/>
          <a:ln w="2540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68" name="Straight Arrow Connector 8"/>
          <p:cNvCxnSpPr>
            <a:cxnSpLocks noChangeShapeType="1"/>
            <a:stCxn id="6" idx="1"/>
          </p:cNvCxnSpPr>
          <p:nvPr/>
        </p:nvCxnSpPr>
        <p:spPr bwMode="auto">
          <a:xfrm flipH="1">
            <a:off x="3101975" y="1627188"/>
            <a:ext cx="2286000" cy="403225"/>
          </a:xfrm>
          <a:prstGeom prst="straightConnector1">
            <a:avLst/>
          </a:prstGeom>
          <a:noFill/>
          <a:ln w="2540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69" name="Straight Arrow Connector 11"/>
          <p:cNvCxnSpPr>
            <a:cxnSpLocks noChangeShapeType="1"/>
            <a:stCxn id="14" idx="1"/>
          </p:cNvCxnSpPr>
          <p:nvPr/>
        </p:nvCxnSpPr>
        <p:spPr bwMode="auto">
          <a:xfrm flipH="1" flipV="1">
            <a:off x="2781300" y="2389188"/>
            <a:ext cx="2514600" cy="19050"/>
          </a:xfrm>
          <a:prstGeom prst="straightConnector1">
            <a:avLst/>
          </a:prstGeom>
          <a:noFill/>
          <a:ln w="2540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5295900" y="2236788"/>
            <a:ext cx="3276600" cy="342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sz="1800" b="1" dirty="0">
                <a:solidFill>
                  <a:srgbClr val="C00000"/>
                </a:solidFill>
                <a:latin typeface="+mn-lt"/>
              </a:rPr>
              <a:t>Can capture antenna effects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29238" y="4581525"/>
            <a:ext cx="327660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sz="1800" b="1" dirty="0">
                <a:solidFill>
                  <a:srgbClr val="C00000"/>
                </a:solidFill>
                <a:latin typeface="+mn-lt"/>
              </a:rPr>
              <a:t>Can capture behaviors that enable compatible reuse</a:t>
            </a:r>
          </a:p>
        </p:txBody>
      </p:sp>
      <p:cxnSp>
        <p:nvCxnSpPr>
          <p:cNvPr id="15372" name="Straight Arrow Connector 16"/>
          <p:cNvCxnSpPr>
            <a:cxnSpLocks noChangeShapeType="1"/>
            <a:stCxn id="16" idx="1"/>
          </p:cNvCxnSpPr>
          <p:nvPr/>
        </p:nvCxnSpPr>
        <p:spPr bwMode="auto">
          <a:xfrm flipH="1">
            <a:off x="3424238" y="4876800"/>
            <a:ext cx="1905000" cy="423863"/>
          </a:xfrm>
          <a:prstGeom prst="straightConnector1">
            <a:avLst/>
          </a:prstGeom>
          <a:noFill/>
          <a:ln w="2540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4838700" y="2595563"/>
            <a:ext cx="3962400" cy="342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sz="1800" b="1" dirty="0">
                <a:solidFill>
                  <a:srgbClr val="C00000"/>
                </a:solidFill>
                <a:latin typeface="+mn-lt"/>
              </a:rPr>
              <a:t>Can capture environmental effects</a:t>
            </a:r>
          </a:p>
        </p:txBody>
      </p:sp>
      <p:cxnSp>
        <p:nvCxnSpPr>
          <p:cNvPr id="15374" name="Straight Arrow Connector 20"/>
          <p:cNvCxnSpPr>
            <a:cxnSpLocks noChangeShapeType="1"/>
            <a:stCxn id="20" idx="1"/>
          </p:cNvCxnSpPr>
          <p:nvPr/>
        </p:nvCxnSpPr>
        <p:spPr bwMode="auto">
          <a:xfrm flipH="1" flipV="1">
            <a:off x="3314700" y="2747963"/>
            <a:ext cx="1524000" cy="19050"/>
          </a:xfrm>
          <a:prstGeom prst="straightConnector1">
            <a:avLst/>
          </a:prstGeom>
          <a:noFill/>
          <a:ln w="2540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5143500" y="3182938"/>
            <a:ext cx="3429000" cy="592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sz="1800" b="1" dirty="0">
                <a:solidFill>
                  <a:srgbClr val="C00000"/>
                </a:solidFill>
                <a:latin typeface="+mn-lt"/>
              </a:rPr>
              <a:t>Captures susceptibility to </a:t>
            </a:r>
            <a:r>
              <a:rPr lang="en-US" sz="1800" b="1" dirty="0" err="1">
                <a:solidFill>
                  <a:srgbClr val="C00000"/>
                </a:solidFill>
                <a:latin typeface="+mn-lt"/>
              </a:rPr>
              <a:t>intermodulation</a:t>
            </a:r>
            <a:endParaRPr lang="en-US" sz="1800" b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376" name="Straight Arrow Connector 23"/>
          <p:cNvCxnSpPr>
            <a:cxnSpLocks noChangeShapeType="1"/>
            <a:stCxn id="23" idx="1"/>
          </p:cNvCxnSpPr>
          <p:nvPr/>
        </p:nvCxnSpPr>
        <p:spPr bwMode="auto">
          <a:xfrm flipH="1" flipV="1">
            <a:off x="4038600" y="3182938"/>
            <a:ext cx="1104900" cy="296862"/>
          </a:xfrm>
          <a:prstGeom prst="straightConnector1">
            <a:avLst/>
          </a:prstGeom>
          <a:noFill/>
          <a:ln w="2540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377" name="Straight Arrow Connector 26"/>
          <p:cNvCxnSpPr>
            <a:cxnSpLocks noChangeShapeType="1"/>
            <a:stCxn id="23" idx="1"/>
          </p:cNvCxnSpPr>
          <p:nvPr/>
        </p:nvCxnSpPr>
        <p:spPr bwMode="auto">
          <a:xfrm flipH="1">
            <a:off x="2552700" y="3479800"/>
            <a:ext cx="2590800" cy="26988"/>
          </a:xfrm>
          <a:prstGeom prst="straightConnector1">
            <a:avLst/>
          </a:prstGeom>
          <a:noFill/>
          <a:ln w="2540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5378" name="Right Brace 29"/>
          <p:cNvSpPr>
            <a:spLocks/>
          </p:cNvSpPr>
          <p:nvPr/>
        </p:nvSpPr>
        <p:spPr bwMode="auto">
          <a:xfrm>
            <a:off x="2286000" y="3614738"/>
            <a:ext cx="304800" cy="1066800"/>
          </a:xfrm>
          <a:prstGeom prst="rightBrace">
            <a:avLst>
              <a:gd name="adj1" fmla="val 8329"/>
              <a:gd name="adj2" fmla="val 50000"/>
            </a:avLst>
          </a:prstGeom>
          <a:noFill/>
          <a:ln w="25400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defTabSz="91440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67000" y="3941763"/>
            <a:ext cx="3429000" cy="592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sz="1800" b="1" dirty="0">
                <a:solidFill>
                  <a:srgbClr val="C00000"/>
                </a:solidFill>
                <a:latin typeface="+mn-lt"/>
              </a:rPr>
              <a:t>Enable greater resolution in spectrum management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87975" y="5214938"/>
            <a:ext cx="327660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sz="1800" b="1" dirty="0">
                <a:solidFill>
                  <a:srgbClr val="C00000"/>
                </a:solidFill>
                <a:latin typeface="+mn-lt"/>
              </a:rPr>
              <a:t>Captures the uncertainty in the model constructs</a:t>
            </a:r>
          </a:p>
        </p:txBody>
      </p:sp>
      <p:cxnSp>
        <p:nvCxnSpPr>
          <p:cNvPr id="15381" name="Straight Arrow Connector 27"/>
          <p:cNvCxnSpPr>
            <a:cxnSpLocks noChangeShapeType="1"/>
            <a:stCxn id="26" idx="1"/>
          </p:cNvCxnSpPr>
          <p:nvPr/>
        </p:nvCxnSpPr>
        <p:spPr bwMode="auto">
          <a:xfrm flipH="1">
            <a:off x="2667000" y="5510213"/>
            <a:ext cx="2720975" cy="136525"/>
          </a:xfrm>
          <a:prstGeom prst="straightConnector1">
            <a:avLst/>
          </a:prstGeom>
          <a:noFill/>
          <a:ln w="25400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sz="4000" smtClean="0"/>
              <a:t>Combining Constructs into Models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7FDEB778-75E5-4D5F-B789-8D72F1F80D21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6" name="Rectangle 5"/>
          <p:cNvSpPr/>
          <p:nvPr/>
        </p:nvSpPr>
        <p:spPr>
          <a:xfrm>
            <a:off x="7015163" y="1384300"/>
            <a:ext cx="1895475" cy="45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Times New Roman" pitchFamily="18" charset="0"/>
              <a:buNone/>
              <a:defRPr/>
            </a:pPr>
            <a:endParaRPr lang="en-US" sz="1800" b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233863" y="2405063"/>
            <a:ext cx="4678362" cy="3544887"/>
          </a:xfrm>
          <a:custGeom>
            <a:avLst/>
            <a:gdLst>
              <a:gd name="connsiteX0" fmla="*/ 0 w 4678586"/>
              <a:gd name="connsiteY0" fmla="*/ 0 h 3545403"/>
              <a:gd name="connsiteX1" fmla="*/ 1710993 w 4678586"/>
              <a:gd name="connsiteY1" fmla="*/ 0 h 3545403"/>
              <a:gd name="connsiteX2" fmla="*/ 3085398 w 4678586"/>
              <a:gd name="connsiteY2" fmla="*/ 129025 h 3545403"/>
              <a:gd name="connsiteX3" fmla="*/ 4678586 w 4678586"/>
              <a:gd name="connsiteY3" fmla="*/ 129025 h 3545403"/>
              <a:gd name="connsiteX4" fmla="*/ 4678586 w 4678586"/>
              <a:gd name="connsiteY4" fmla="*/ 387077 h 3545403"/>
              <a:gd name="connsiteX5" fmla="*/ 3124667 w 4678586"/>
              <a:gd name="connsiteY5" fmla="*/ 387077 h 3545403"/>
              <a:gd name="connsiteX6" fmla="*/ 1710993 w 4678586"/>
              <a:gd name="connsiteY6" fmla="*/ 3545403 h 3545403"/>
              <a:gd name="connsiteX7" fmla="*/ 5609 w 4678586"/>
              <a:gd name="connsiteY7" fmla="*/ 3545403 h 3545403"/>
              <a:gd name="connsiteX8" fmla="*/ 0 w 4678586"/>
              <a:gd name="connsiteY8" fmla="*/ 0 h 354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8586" h="3545403">
                <a:moveTo>
                  <a:pt x="0" y="0"/>
                </a:moveTo>
                <a:lnTo>
                  <a:pt x="1710993" y="0"/>
                </a:lnTo>
                <a:lnTo>
                  <a:pt x="3085398" y="129025"/>
                </a:lnTo>
                <a:lnTo>
                  <a:pt x="4678586" y="129025"/>
                </a:lnTo>
                <a:lnTo>
                  <a:pt x="4678586" y="387077"/>
                </a:lnTo>
                <a:lnTo>
                  <a:pt x="3124667" y="387077"/>
                </a:lnTo>
                <a:lnTo>
                  <a:pt x="1710993" y="3545403"/>
                </a:lnTo>
                <a:lnTo>
                  <a:pt x="5609" y="3545403"/>
                </a:lnTo>
                <a:cubicBezTo>
                  <a:pt x="3739" y="2363602"/>
                  <a:pt x="1870" y="1181801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Times New Roman" pitchFamily="18" charset="0"/>
              <a:buNone/>
              <a:defRPr/>
            </a:pPr>
            <a:endParaRPr lang="en-US" sz="1800" b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001838" y="4614863"/>
            <a:ext cx="3951287" cy="1320800"/>
          </a:xfrm>
          <a:custGeom>
            <a:avLst/>
            <a:gdLst>
              <a:gd name="connsiteX0" fmla="*/ 2973 w 3950505"/>
              <a:gd name="connsiteY0" fmla="*/ 120433 h 1320304"/>
              <a:gd name="connsiteX1" fmla="*/ 1260831 w 3950505"/>
              <a:gd name="connsiteY1" fmla="*/ 120433 h 1320304"/>
              <a:gd name="connsiteX2" fmla="*/ 2518688 w 3950505"/>
              <a:gd name="connsiteY2" fmla="*/ 4460 h 1320304"/>
              <a:gd name="connsiteX3" fmla="*/ 3950505 w 3950505"/>
              <a:gd name="connsiteY3" fmla="*/ 0 h 1320304"/>
              <a:gd name="connsiteX4" fmla="*/ 3946044 w 3950505"/>
              <a:gd name="connsiteY4" fmla="*/ 236406 h 1320304"/>
              <a:gd name="connsiteX5" fmla="*/ 2558833 w 3950505"/>
              <a:gd name="connsiteY5" fmla="*/ 240866 h 1320304"/>
              <a:gd name="connsiteX6" fmla="*/ 1251910 w 3950505"/>
              <a:gd name="connsiteY6" fmla="*/ 1320304 h 1320304"/>
              <a:gd name="connsiteX7" fmla="*/ 2973 w 3950505"/>
              <a:gd name="connsiteY7" fmla="*/ 1315844 h 1320304"/>
              <a:gd name="connsiteX8" fmla="*/ 2973 w 3950505"/>
              <a:gd name="connsiteY8" fmla="*/ 120433 h 1320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50505" h="1320304">
                <a:moveTo>
                  <a:pt x="2973" y="120433"/>
                </a:moveTo>
                <a:lnTo>
                  <a:pt x="1260831" y="120433"/>
                </a:lnTo>
                <a:lnTo>
                  <a:pt x="2518688" y="4460"/>
                </a:lnTo>
                <a:lnTo>
                  <a:pt x="3950505" y="0"/>
                </a:lnTo>
                <a:lnTo>
                  <a:pt x="3946044" y="236406"/>
                </a:lnTo>
                <a:lnTo>
                  <a:pt x="2558833" y="240866"/>
                </a:lnTo>
                <a:lnTo>
                  <a:pt x="1251910" y="1320304"/>
                </a:lnTo>
                <a:lnTo>
                  <a:pt x="2973" y="1315844"/>
                </a:lnTo>
                <a:cubicBezTo>
                  <a:pt x="1486" y="917374"/>
                  <a:pt x="0" y="518903"/>
                  <a:pt x="2973" y="120433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Times New Roman" pitchFamily="18" charset="0"/>
              <a:buNone/>
              <a:defRPr/>
            </a:pPr>
            <a:endParaRPr lang="en-US" sz="1800" b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982788" y="3303588"/>
            <a:ext cx="3948112" cy="1195387"/>
          </a:xfrm>
          <a:custGeom>
            <a:avLst/>
            <a:gdLst>
              <a:gd name="connsiteX0" fmla="*/ 8921 w 3947532"/>
              <a:gd name="connsiteY0" fmla="*/ 0 h 1195411"/>
              <a:gd name="connsiteX1" fmla="*/ 1253397 w 3947532"/>
              <a:gd name="connsiteY1" fmla="*/ 4460 h 1195411"/>
              <a:gd name="connsiteX2" fmla="*/ 2529097 w 3947532"/>
              <a:gd name="connsiteY2" fmla="*/ 303313 h 1195411"/>
              <a:gd name="connsiteX3" fmla="*/ 3947532 w 3947532"/>
              <a:gd name="connsiteY3" fmla="*/ 298853 h 1195411"/>
              <a:gd name="connsiteX4" fmla="*/ 3943071 w 3947532"/>
              <a:gd name="connsiteY4" fmla="*/ 535258 h 1195411"/>
              <a:gd name="connsiteX5" fmla="*/ 2555860 w 3947532"/>
              <a:gd name="connsiteY5" fmla="*/ 521877 h 1195411"/>
              <a:gd name="connsiteX6" fmla="*/ 1253397 w 3947532"/>
              <a:gd name="connsiteY6" fmla="*/ 1195411 h 1195411"/>
              <a:gd name="connsiteX7" fmla="*/ 0 w 3947532"/>
              <a:gd name="connsiteY7" fmla="*/ 1195411 h 1195411"/>
              <a:gd name="connsiteX8" fmla="*/ 8921 w 3947532"/>
              <a:gd name="connsiteY8" fmla="*/ 0 h 1195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7532" h="1195411">
                <a:moveTo>
                  <a:pt x="8921" y="0"/>
                </a:moveTo>
                <a:lnTo>
                  <a:pt x="1253397" y="4460"/>
                </a:lnTo>
                <a:lnTo>
                  <a:pt x="2529097" y="303313"/>
                </a:lnTo>
                <a:lnTo>
                  <a:pt x="3947532" y="298853"/>
                </a:lnTo>
                <a:lnTo>
                  <a:pt x="3943071" y="535258"/>
                </a:lnTo>
                <a:lnTo>
                  <a:pt x="2555860" y="521877"/>
                </a:lnTo>
                <a:lnTo>
                  <a:pt x="1253397" y="1195411"/>
                </a:lnTo>
                <a:lnTo>
                  <a:pt x="0" y="1195411"/>
                </a:lnTo>
                <a:cubicBezTo>
                  <a:pt x="2974" y="795454"/>
                  <a:pt x="5947" y="395496"/>
                  <a:pt x="8921" y="0"/>
                </a:cubicBezTo>
                <a:close/>
              </a:path>
            </a:pathLst>
          </a:custGeom>
          <a:solidFill>
            <a:srgbClr val="F1F3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Times New Roman" pitchFamily="18" charset="0"/>
              <a:buNone/>
              <a:defRPr/>
            </a:pPr>
            <a:endParaRPr lang="en-US" sz="1800" b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TextBox 8"/>
          <p:cNvSpPr txBox="1">
            <a:spLocks noChangeArrowheads="1"/>
          </p:cNvSpPr>
          <p:nvPr/>
        </p:nvSpPr>
        <p:spPr bwMode="auto">
          <a:xfrm>
            <a:off x="2008188" y="3300413"/>
            <a:ext cx="1343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8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Transmitter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</a:p>
        </p:txBody>
      </p:sp>
      <p:sp>
        <p:nvSpPr>
          <p:cNvPr id="16393" name="TextBox 9"/>
          <p:cNvSpPr txBox="1">
            <a:spLocks noChangeArrowheads="1"/>
          </p:cNvSpPr>
          <p:nvPr/>
        </p:nvSpPr>
        <p:spPr bwMode="auto">
          <a:xfrm>
            <a:off x="2132013" y="4759325"/>
            <a:ext cx="1095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8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Receiver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</a:p>
        </p:txBody>
      </p:sp>
      <p:sp>
        <p:nvSpPr>
          <p:cNvPr id="16394" name="TextBox 10"/>
          <p:cNvSpPr txBox="1">
            <a:spLocks noChangeArrowheads="1"/>
          </p:cNvSpPr>
          <p:nvPr/>
        </p:nvSpPr>
        <p:spPr bwMode="auto">
          <a:xfrm>
            <a:off x="4227513" y="2428875"/>
            <a:ext cx="1830387" cy="354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System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Transmitter_1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Transmitter_2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  <a:sym typeface="MT Extra" pitchFamily="18" charset="2"/>
              </a:rPr>
              <a:t></a:t>
            </a:r>
            <a:endParaRPr lang="en-US" sz="180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Transmitter_n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Receiver_1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Receiver_2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  <a:sym typeface="MT Extra" pitchFamily="18" charset="2"/>
              </a:rPr>
              <a:t></a:t>
            </a:r>
            <a:endParaRPr lang="en-US" sz="180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Receiver_m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End of System </a:t>
            </a:r>
          </a:p>
        </p:txBody>
      </p:sp>
      <p:sp>
        <p:nvSpPr>
          <p:cNvPr id="16395" name="TextBox 11"/>
          <p:cNvSpPr txBox="1">
            <a:spLocks noChangeArrowheads="1"/>
          </p:cNvSpPr>
          <p:nvPr/>
        </p:nvSpPr>
        <p:spPr bwMode="auto">
          <a:xfrm>
            <a:off x="7024688" y="1381125"/>
            <a:ext cx="199390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228600" algn="l"/>
                <a:tab pos="4572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Collection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  <a:b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_______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System_1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System_2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  <a:sym typeface="MT Extra" pitchFamily="18" charset="2"/>
              </a:rPr>
              <a:t></a:t>
            </a:r>
            <a:endParaRPr lang="en-US" sz="180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System_i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Transmitter_1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Transmitter_2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  <a:sym typeface="MT Extra" pitchFamily="18" charset="2"/>
              </a:rPr>
              <a:t></a:t>
            </a:r>
            <a:endParaRPr lang="en-US" sz="180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Transmitter_j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Receiver_1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Receiver_2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  <a:sym typeface="MT Extra" pitchFamily="18" charset="2"/>
              </a:rPr>
              <a:t></a:t>
            </a:r>
            <a:endParaRPr lang="en-US" sz="180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	Receiver_k</a:t>
            </a:r>
          </a:p>
          <a:p>
            <a:pPr algn="ctr">
              <a:lnSpc>
                <a:spcPct val="80000"/>
              </a:lnSpc>
              <a:spcBef>
                <a:spcPts val="300"/>
              </a:spcBef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  <a:cs typeface="Arial" charset="0"/>
              </a:rPr>
              <a:t>End of Collection </a:t>
            </a:r>
          </a:p>
        </p:txBody>
      </p:sp>
      <p:sp>
        <p:nvSpPr>
          <p:cNvPr id="16396" name="TextBox 12"/>
          <p:cNvSpPr txBox="1">
            <a:spLocks noChangeArrowheads="1"/>
          </p:cNvSpPr>
          <p:nvPr/>
        </p:nvSpPr>
        <p:spPr bwMode="auto">
          <a:xfrm>
            <a:off x="1897063" y="1436688"/>
            <a:ext cx="479425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C00000"/>
                </a:solidFill>
                <a:latin typeface="Arial" charset="0"/>
                <a:cs typeface="Arial" charset="0"/>
              </a:rPr>
              <a:t>Modeling constructs are found in transmitter and receiver models and in system and collection headings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510338" y="1984375"/>
            <a:ext cx="757237" cy="904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94113" y="3005138"/>
            <a:ext cx="757237" cy="904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447800" y="3897313"/>
            <a:ext cx="755650" cy="904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447800" y="5376863"/>
            <a:ext cx="755650" cy="904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1" name="TextBox 17"/>
          <p:cNvSpPr txBox="1">
            <a:spLocks noChangeArrowheads="1"/>
          </p:cNvSpPr>
          <p:nvPr/>
        </p:nvSpPr>
        <p:spPr bwMode="auto">
          <a:xfrm>
            <a:off x="0" y="3227388"/>
            <a:ext cx="19050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C00000"/>
                </a:solidFill>
                <a:latin typeface="Arial" charset="0"/>
                <a:cs typeface="Arial" charset="0"/>
              </a:rPr>
              <a:t>Constructs define emissions</a:t>
            </a:r>
          </a:p>
        </p:txBody>
      </p:sp>
      <p:sp>
        <p:nvSpPr>
          <p:cNvPr id="16402" name="TextBox 18"/>
          <p:cNvSpPr txBox="1">
            <a:spLocks noChangeArrowheads="1"/>
          </p:cNvSpPr>
          <p:nvPr/>
        </p:nvSpPr>
        <p:spPr bwMode="auto">
          <a:xfrm>
            <a:off x="0" y="4978400"/>
            <a:ext cx="16764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C00000"/>
                </a:solidFill>
                <a:latin typeface="Arial" charset="0"/>
                <a:cs typeface="Arial" charset="0"/>
              </a:rPr>
              <a:t>Constructs define interference</a:t>
            </a:r>
          </a:p>
        </p:txBody>
      </p:sp>
      <p:sp>
        <p:nvSpPr>
          <p:cNvPr id="16403" name="TextBox 19"/>
          <p:cNvSpPr txBox="1">
            <a:spLocks noChangeArrowheads="1"/>
          </p:cNvSpPr>
          <p:nvPr/>
        </p:nvSpPr>
        <p:spPr bwMode="auto">
          <a:xfrm>
            <a:off x="76200" y="6067425"/>
            <a:ext cx="906780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006600"/>
                </a:solidFill>
                <a:latin typeface="Arial" charset="0"/>
                <a:cs typeface="Arial" charset="0"/>
              </a:rPr>
              <a:t>Proposal provides an XML schema for this type of model construction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Building Models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6FBC1BB0-2C72-4B86-BA46-96F4E3B8A4FC}" type="slidenum">
              <a:rPr lang="en-GB" altLang="ja-JP" sz="1200" smtClean="0"/>
              <a:pPr/>
              <a:t>12</a:t>
            </a:fld>
            <a:endParaRPr lang="en-GB" altLang="ja-JP" sz="1200" smtClean="0"/>
          </a:p>
        </p:txBody>
      </p:sp>
      <p:sp>
        <p:nvSpPr>
          <p:cNvPr id="17413" name="Content Placeholder 1"/>
          <p:cNvSpPr>
            <a:spLocks noGrp="1"/>
          </p:cNvSpPr>
          <p:nvPr>
            <p:ph idx="1"/>
          </p:nvPr>
        </p:nvSpPr>
        <p:spPr>
          <a:xfrm>
            <a:off x="685800" y="1484313"/>
            <a:ext cx="7770813" cy="4465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System Model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Constructs in heading define the boundaries of system operation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Lists transmitter and receiver models with more limiting constructs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Collective Consumption Listing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Constructs in heading define the limits to which the collection is complete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Lists systems, transmitters and receivers of spectrum consumers that consume spectrum within the limits of the collection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Spectrum Authorization Listing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Constructs in the heading define the limits of the overall authorization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The lists of system, transmitter, and receiver models identify available spectrum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Spectrum Constraint Listing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Constructs in the heading define the limits of the collection of constraints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The lists of system, transmitter, and receiver models identify existing uses of spectrum that have precedence</a:t>
            </a:r>
          </a:p>
          <a:p>
            <a:pPr lvl="1">
              <a:lnSpc>
                <a:spcPct val="90000"/>
              </a:lnSpc>
            </a:pPr>
            <a:endParaRPr lang="en-US" sz="1800" dirty="0" smtClean="0"/>
          </a:p>
          <a:p>
            <a:pPr lvl="1">
              <a:lnSpc>
                <a:spcPct val="9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457200" y="1581150"/>
            <a:ext cx="8077200" cy="46561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/>
              <a:t>Captures and allows sharing of judgment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Enables distribution of the spectrum management problem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Changes nature of spectrum management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From seeking persistent solutions to one seeking dynamic solutions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Greater spatial and temporal resolution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Enables creation of algorithms for improved spectrum management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Assessing compatibility of uses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Automation of channel assignment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Searching for suitable spectrum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Supports Policy-Based Spectrum Management and Dynamic Spectrum Access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Models are policy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Models are machine readable</a:t>
            </a:r>
          </a:p>
          <a:p>
            <a:pPr lvl="1">
              <a:lnSpc>
                <a:spcPct val="90000"/>
              </a:lnSpc>
            </a:pPr>
            <a:r>
              <a:rPr lang="en-US" sz="1600" smtClean="0"/>
              <a:t>Provides means to manage DSA systems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Conceals sensitive details of equipment and its use while still revealing spectrum consumption for spectrum management tasks</a:t>
            </a:r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model spectrum use?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9ABE1B29-B315-40C1-804B-67D19458C626}" type="slidenum">
              <a:rPr lang="en-US" sz="1200" smtClean="0"/>
              <a:pPr/>
              <a:t>13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539552" y="2133600"/>
            <a:ext cx="7992888" cy="4046538"/>
          </a:xfrm>
        </p:spPr>
        <p:txBody>
          <a:bodyPr/>
          <a:lstStyle/>
          <a:p>
            <a:r>
              <a:rPr lang="en-US" sz="2800" dirty="0" smtClean="0"/>
              <a:t>Provides a means to capture consumption</a:t>
            </a:r>
          </a:p>
          <a:p>
            <a:pPr lvl="1"/>
            <a:r>
              <a:rPr lang="en-US" sz="2400" dirty="0" smtClean="0"/>
              <a:t>Emission of radiation by transmitters</a:t>
            </a:r>
          </a:p>
          <a:p>
            <a:pPr lvl="1"/>
            <a:r>
              <a:rPr lang="en-US" sz="2400" dirty="0" smtClean="0"/>
              <a:t>Susceptibility to interference at receivers</a:t>
            </a:r>
          </a:p>
          <a:p>
            <a:pPr lvl="1"/>
            <a:r>
              <a:rPr lang="en-US" sz="2400" dirty="0" smtClean="0"/>
              <a:t>Propagation effects</a:t>
            </a:r>
          </a:p>
          <a:p>
            <a:pPr lvl="1"/>
            <a:r>
              <a:rPr lang="en-US" sz="2400" dirty="0" smtClean="0"/>
              <a:t>Directivity of gain</a:t>
            </a:r>
          </a:p>
          <a:p>
            <a:pPr lvl="1"/>
            <a:r>
              <a:rPr lang="en-US" sz="2400" dirty="0" smtClean="0"/>
              <a:t>Time and location of use</a:t>
            </a:r>
          </a:p>
          <a:p>
            <a:r>
              <a:rPr lang="en-US" sz="2800" dirty="0" smtClean="0"/>
              <a:t>Simple common means to compute compatibility</a:t>
            </a:r>
          </a:p>
          <a:p>
            <a:r>
              <a:rPr lang="en-US" sz="2800" dirty="0" smtClean="0"/>
              <a:t>Supports the development of tractable algorithms </a:t>
            </a:r>
          </a:p>
          <a:p>
            <a:r>
              <a:rPr lang="en-US" sz="2800" dirty="0" smtClean="0"/>
              <a:t>Independent of external data (e.g., terrain databases)</a:t>
            </a: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685800" y="836613"/>
            <a:ext cx="7770813" cy="796925"/>
          </a:xfrm>
        </p:spPr>
        <p:txBody>
          <a:bodyPr/>
          <a:lstStyle/>
          <a:p>
            <a:r>
              <a:rPr lang="en-US" smtClean="0"/>
              <a:t>What are the desired characteristics of modeling?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93E87E2A-047A-406F-9AFA-034219534F49}" type="slidenum">
              <a:rPr lang="en-US" sz="1200" smtClean="0"/>
              <a:pPr/>
              <a:t>14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Drivers of the Business Case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11188" y="1763713"/>
            <a:ext cx="7991475" cy="4113212"/>
          </a:xfrm>
        </p:spPr>
        <p:txBody>
          <a:bodyPr/>
          <a:lstStyle/>
          <a:p>
            <a:r>
              <a:rPr lang="en-US" sz="2800" smtClean="0"/>
              <a:t>The requirement to share spectrum</a:t>
            </a:r>
          </a:p>
          <a:p>
            <a:pPr lvl="1"/>
            <a:r>
              <a:rPr lang="en-US" sz="2400" smtClean="0"/>
              <a:t>Incumbents cannot move</a:t>
            </a:r>
          </a:p>
          <a:p>
            <a:pPr lvl="2"/>
            <a:r>
              <a:rPr lang="en-US" sz="2000" smtClean="0"/>
              <a:t>Too costly</a:t>
            </a:r>
          </a:p>
          <a:p>
            <a:pPr lvl="2"/>
            <a:r>
              <a:rPr lang="en-US" sz="2000" smtClean="0"/>
              <a:t>Impractical to create similar capabilities in other bands</a:t>
            </a:r>
          </a:p>
          <a:p>
            <a:pPr lvl="1"/>
            <a:r>
              <a:rPr lang="en-US" sz="2400" smtClean="0"/>
              <a:t>Diverse uses that must be made compatible</a:t>
            </a:r>
          </a:p>
          <a:p>
            <a:pPr lvl="1"/>
            <a:r>
              <a:rPr lang="en-US" sz="2400" smtClean="0"/>
              <a:t>Sensitivity on revealing how spectrum is used</a:t>
            </a:r>
          </a:p>
          <a:p>
            <a:r>
              <a:rPr lang="en-US" sz="2800" smtClean="0"/>
              <a:t>The evolution of a commercial model for brokering spectrum (e.g., TVWS)</a:t>
            </a:r>
          </a:p>
          <a:p>
            <a:r>
              <a:rPr lang="en-US" sz="2800" smtClean="0"/>
              <a:t>The development of dynamic spectrum access radios (e.g., whitespace devices) and networks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95967215-701C-4094-8F05-8BD90290E059}" type="slidenum">
              <a:rPr lang="en-GB" altLang="ja-JP" sz="1200" smtClean="0"/>
              <a:pPr/>
              <a:t>15</a:t>
            </a:fld>
            <a:endParaRPr lang="en-GB" altLang="ja-JP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458" name="Straight Connector 26"/>
          <p:cNvCxnSpPr>
            <a:cxnSpLocks noChangeShapeType="1"/>
            <a:stCxn id="19467" idx="2"/>
            <a:endCxn id="19459" idx="0"/>
          </p:cNvCxnSpPr>
          <p:nvPr/>
        </p:nvCxnSpPr>
        <p:spPr bwMode="auto">
          <a:xfrm flipH="1">
            <a:off x="2762250" y="3141663"/>
            <a:ext cx="57150" cy="449262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59" name="Rectangle 20"/>
          <p:cNvSpPr>
            <a:spLocks noChangeArrowheads="1"/>
          </p:cNvSpPr>
          <p:nvPr/>
        </p:nvSpPr>
        <p:spPr bwMode="auto">
          <a:xfrm>
            <a:off x="2247900" y="3590925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9460" name="Straight Connector 23"/>
          <p:cNvCxnSpPr>
            <a:cxnSpLocks noChangeShapeType="1"/>
            <a:stCxn id="19467" idx="2"/>
            <a:endCxn id="19461" idx="0"/>
          </p:cNvCxnSpPr>
          <p:nvPr/>
        </p:nvCxnSpPr>
        <p:spPr bwMode="auto">
          <a:xfrm flipH="1">
            <a:off x="2705100" y="3141663"/>
            <a:ext cx="114300" cy="385762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61" name="Rectangle 19"/>
          <p:cNvSpPr>
            <a:spLocks noChangeArrowheads="1"/>
          </p:cNvSpPr>
          <p:nvPr/>
        </p:nvSpPr>
        <p:spPr bwMode="auto">
          <a:xfrm>
            <a:off x="2190750" y="3527425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" name="Cloud 14"/>
          <p:cNvSpPr/>
          <p:nvPr/>
        </p:nvSpPr>
        <p:spPr bwMode="auto">
          <a:xfrm>
            <a:off x="3276600" y="1976438"/>
            <a:ext cx="3581400" cy="1752600"/>
          </a:xfrm>
          <a:prstGeom prst="cloud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91440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  <a:defRPr/>
            </a:pPr>
            <a:r>
              <a:rPr lang="en-US" sz="1600" b="1" dirty="0">
                <a:solidFill>
                  <a:schemeClr val="tx1"/>
                </a:solidFill>
                <a:latin typeface="Arial" charset="0"/>
              </a:rPr>
              <a:t>Spectrum Market</a:t>
            </a:r>
          </a:p>
        </p:txBody>
      </p:sp>
      <p:sp>
        <p:nvSpPr>
          <p:cNvPr id="19463" name="Content Placeholder 1"/>
          <p:cNvSpPr>
            <a:spLocks noGrp="1"/>
          </p:cNvSpPr>
          <p:nvPr>
            <p:ph idx="1"/>
          </p:nvPr>
        </p:nvSpPr>
        <p:spPr>
          <a:xfrm>
            <a:off x="609600" y="4652963"/>
            <a:ext cx="8210550" cy="1655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Spectrum owners work with a database administrator to model spectrum they can share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Models of available spectrum are shared across the spectrum market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Database administrators work as brokers arbitrating the lease of spectrum and collecting commissions for the service</a:t>
            </a:r>
          </a:p>
        </p:txBody>
      </p:sp>
      <p:sp>
        <p:nvSpPr>
          <p:cNvPr id="19464" name="Title 2"/>
          <p:cNvSpPr>
            <a:spLocks noGrp="1"/>
          </p:cNvSpPr>
          <p:nvPr>
            <p:ph type="title"/>
          </p:nvPr>
        </p:nvSpPr>
        <p:spPr>
          <a:xfrm>
            <a:off x="685800" y="606425"/>
            <a:ext cx="7696200" cy="590550"/>
          </a:xfrm>
        </p:spPr>
        <p:txBody>
          <a:bodyPr/>
          <a:lstStyle/>
          <a:p>
            <a:r>
              <a:rPr lang="en-US" smtClean="0"/>
              <a:t>The business of spectrum sharing</a:t>
            </a:r>
          </a:p>
        </p:txBody>
      </p:sp>
      <p:sp>
        <p:nvSpPr>
          <p:cNvPr id="19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619B7003-07FE-4BE7-A9B3-A753ADEC806E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19466" name="Rectangle 4"/>
          <p:cNvSpPr>
            <a:spLocks noChangeArrowheads="1"/>
          </p:cNvSpPr>
          <p:nvPr/>
        </p:nvSpPr>
        <p:spPr bwMode="auto">
          <a:xfrm>
            <a:off x="152400" y="2540000"/>
            <a:ext cx="1524000" cy="6096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Spectrum</a:t>
            </a:r>
            <a:br>
              <a:rPr lang="en-US" sz="1600" b="1">
                <a:solidFill>
                  <a:schemeClr val="tx1"/>
                </a:solidFill>
                <a:latin typeface="Arial" charset="0"/>
              </a:rPr>
            </a:br>
            <a:r>
              <a:rPr lang="en-US" sz="1600" b="1">
                <a:solidFill>
                  <a:schemeClr val="tx1"/>
                </a:solidFill>
                <a:latin typeface="Arial" charset="0"/>
              </a:rPr>
              <a:t>Owner</a:t>
            </a:r>
          </a:p>
        </p:txBody>
      </p:sp>
      <p:sp>
        <p:nvSpPr>
          <p:cNvPr id="19467" name="Rectangle 5"/>
          <p:cNvSpPr>
            <a:spLocks noChangeArrowheads="1"/>
          </p:cNvSpPr>
          <p:nvPr/>
        </p:nvSpPr>
        <p:spPr bwMode="auto">
          <a:xfrm>
            <a:off x="2057400" y="2532063"/>
            <a:ext cx="1524000" cy="6096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Database</a:t>
            </a:r>
            <a:br>
              <a:rPr lang="en-US" sz="1600" b="1">
                <a:solidFill>
                  <a:schemeClr val="tx1"/>
                </a:solidFill>
                <a:latin typeface="Arial" charset="0"/>
              </a:rPr>
            </a:br>
            <a:r>
              <a:rPr lang="en-US" sz="1600" b="1">
                <a:solidFill>
                  <a:schemeClr val="tx1"/>
                </a:solidFill>
                <a:latin typeface="Arial" charset="0"/>
              </a:rPr>
              <a:t>Administrator</a:t>
            </a:r>
          </a:p>
        </p:txBody>
      </p:sp>
      <p:sp>
        <p:nvSpPr>
          <p:cNvPr id="19468" name="Rectangle 6"/>
          <p:cNvSpPr>
            <a:spLocks noChangeArrowheads="1"/>
          </p:cNvSpPr>
          <p:nvPr/>
        </p:nvSpPr>
        <p:spPr bwMode="auto">
          <a:xfrm>
            <a:off x="4191000" y="1370013"/>
            <a:ext cx="1524000" cy="6096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Database</a:t>
            </a:r>
            <a:br>
              <a:rPr lang="en-US" sz="1600" b="1">
                <a:solidFill>
                  <a:schemeClr val="tx1"/>
                </a:solidFill>
                <a:latin typeface="Arial" charset="0"/>
              </a:rPr>
            </a:br>
            <a:r>
              <a:rPr lang="en-US" sz="1600" b="1">
                <a:solidFill>
                  <a:schemeClr val="tx1"/>
                </a:solidFill>
                <a:latin typeface="Arial" charset="0"/>
              </a:rPr>
              <a:t>Administrator</a:t>
            </a:r>
          </a:p>
        </p:txBody>
      </p:sp>
      <p:cxnSp>
        <p:nvCxnSpPr>
          <p:cNvPr id="19469" name="Straight Arrow Connector 12"/>
          <p:cNvCxnSpPr>
            <a:cxnSpLocks noChangeShapeType="1"/>
            <a:stCxn id="19466" idx="3"/>
            <a:endCxn id="19467" idx="1"/>
          </p:cNvCxnSpPr>
          <p:nvPr/>
        </p:nvCxnSpPr>
        <p:spPr bwMode="auto">
          <a:xfrm flipV="1">
            <a:off x="1676400" y="2836863"/>
            <a:ext cx="381000" cy="79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70" name="Rectangle 13"/>
          <p:cNvSpPr>
            <a:spLocks noChangeArrowheads="1"/>
          </p:cNvSpPr>
          <p:nvPr/>
        </p:nvSpPr>
        <p:spPr bwMode="auto">
          <a:xfrm>
            <a:off x="2141538" y="3468688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Customer</a:t>
            </a:r>
          </a:p>
        </p:txBody>
      </p:sp>
      <p:sp>
        <p:nvSpPr>
          <p:cNvPr id="19471" name="Rectangle 16"/>
          <p:cNvSpPr>
            <a:spLocks noChangeArrowheads="1"/>
          </p:cNvSpPr>
          <p:nvPr/>
        </p:nvSpPr>
        <p:spPr bwMode="auto">
          <a:xfrm>
            <a:off x="6629400" y="1779588"/>
            <a:ext cx="1524000" cy="6096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Database</a:t>
            </a:r>
            <a:br>
              <a:rPr lang="en-US" sz="1600" b="1">
                <a:solidFill>
                  <a:schemeClr val="tx1"/>
                </a:solidFill>
                <a:latin typeface="Arial" charset="0"/>
              </a:rPr>
            </a:br>
            <a:r>
              <a:rPr lang="en-US" sz="1600" b="1">
                <a:solidFill>
                  <a:schemeClr val="tx1"/>
                </a:solidFill>
                <a:latin typeface="Arial" charset="0"/>
              </a:rPr>
              <a:t>Administrator</a:t>
            </a:r>
          </a:p>
        </p:txBody>
      </p:sp>
      <p:sp>
        <p:nvSpPr>
          <p:cNvPr id="19472" name="Rectangle 17"/>
          <p:cNvSpPr>
            <a:spLocks noChangeArrowheads="1"/>
          </p:cNvSpPr>
          <p:nvPr/>
        </p:nvSpPr>
        <p:spPr bwMode="auto">
          <a:xfrm>
            <a:off x="6115050" y="3365500"/>
            <a:ext cx="1524000" cy="6096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Database</a:t>
            </a:r>
            <a:br>
              <a:rPr lang="en-US" sz="1600" b="1">
                <a:solidFill>
                  <a:schemeClr val="tx1"/>
                </a:solidFill>
                <a:latin typeface="Arial" charset="0"/>
              </a:rPr>
            </a:br>
            <a:r>
              <a:rPr lang="en-US" sz="1600" b="1">
                <a:solidFill>
                  <a:schemeClr val="tx1"/>
                </a:solidFill>
                <a:latin typeface="Arial" charset="0"/>
              </a:rPr>
              <a:t>Administrator</a:t>
            </a:r>
          </a:p>
        </p:txBody>
      </p:sp>
      <p:sp>
        <p:nvSpPr>
          <p:cNvPr id="19473" name="Rectangle 18"/>
          <p:cNvSpPr>
            <a:spLocks noChangeArrowheads="1"/>
          </p:cNvSpPr>
          <p:nvPr/>
        </p:nvSpPr>
        <p:spPr bwMode="auto">
          <a:xfrm>
            <a:off x="4038600" y="3608388"/>
            <a:ext cx="1524000" cy="6096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Database</a:t>
            </a:r>
            <a:br>
              <a:rPr lang="en-US" sz="1600" b="1">
                <a:solidFill>
                  <a:schemeClr val="tx1"/>
                </a:solidFill>
                <a:latin typeface="Arial" charset="0"/>
              </a:rPr>
            </a:br>
            <a:r>
              <a:rPr lang="en-US" sz="1600" b="1">
                <a:solidFill>
                  <a:schemeClr val="tx1"/>
                </a:solidFill>
                <a:latin typeface="Arial" charset="0"/>
              </a:rPr>
              <a:t>Administrator</a:t>
            </a:r>
          </a:p>
        </p:txBody>
      </p:sp>
      <p:cxnSp>
        <p:nvCxnSpPr>
          <p:cNvPr id="19474" name="Straight Connector 22"/>
          <p:cNvCxnSpPr>
            <a:cxnSpLocks noChangeShapeType="1"/>
            <a:stCxn id="19467" idx="2"/>
            <a:endCxn id="19470" idx="0"/>
          </p:cNvCxnSpPr>
          <p:nvPr/>
        </p:nvCxnSpPr>
        <p:spPr bwMode="auto">
          <a:xfrm flipH="1">
            <a:off x="2655888" y="3141663"/>
            <a:ext cx="163512" cy="327025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75" name="Straight Connector 35"/>
          <p:cNvCxnSpPr>
            <a:cxnSpLocks noChangeShapeType="1"/>
            <a:stCxn id="19473" idx="1"/>
            <a:endCxn id="19476" idx="0"/>
          </p:cNvCxnSpPr>
          <p:nvPr/>
        </p:nvCxnSpPr>
        <p:spPr bwMode="auto">
          <a:xfrm flipH="1">
            <a:off x="3276600" y="3913188"/>
            <a:ext cx="762000" cy="27305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76" name="Rectangle 36"/>
          <p:cNvSpPr>
            <a:spLocks noChangeArrowheads="1"/>
          </p:cNvSpPr>
          <p:nvPr/>
        </p:nvSpPr>
        <p:spPr bwMode="auto">
          <a:xfrm>
            <a:off x="2762250" y="4186238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9477" name="Straight Connector 37"/>
          <p:cNvCxnSpPr>
            <a:cxnSpLocks noChangeShapeType="1"/>
            <a:stCxn id="19473" idx="1"/>
            <a:endCxn id="19478" idx="0"/>
          </p:cNvCxnSpPr>
          <p:nvPr/>
        </p:nvCxnSpPr>
        <p:spPr bwMode="auto">
          <a:xfrm flipH="1">
            <a:off x="3219450" y="3913188"/>
            <a:ext cx="819150" cy="211137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78" name="Rectangle 38"/>
          <p:cNvSpPr>
            <a:spLocks noChangeArrowheads="1"/>
          </p:cNvSpPr>
          <p:nvPr/>
        </p:nvSpPr>
        <p:spPr bwMode="auto">
          <a:xfrm>
            <a:off x="2705100" y="4124325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79" name="Rectangle 39"/>
          <p:cNvSpPr>
            <a:spLocks noChangeArrowheads="1"/>
          </p:cNvSpPr>
          <p:nvPr/>
        </p:nvSpPr>
        <p:spPr bwMode="auto">
          <a:xfrm>
            <a:off x="2655888" y="4064000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Customer</a:t>
            </a:r>
          </a:p>
        </p:txBody>
      </p:sp>
      <p:cxnSp>
        <p:nvCxnSpPr>
          <p:cNvPr id="19480" name="Straight Connector 40"/>
          <p:cNvCxnSpPr>
            <a:cxnSpLocks noChangeShapeType="1"/>
            <a:stCxn id="19473" idx="1"/>
            <a:endCxn id="19479" idx="0"/>
          </p:cNvCxnSpPr>
          <p:nvPr/>
        </p:nvCxnSpPr>
        <p:spPr bwMode="auto">
          <a:xfrm flipH="1">
            <a:off x="3170238" y="3913188"/>
            <a:ext cx="868362" cy="150812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1" name="Straight Connector 44"/>
          <p:cNvCxnSpPr>
            <a:cxnSpLocks noChangeShapeType="1"/>
            <a:stCxn id="19471" idx="2"/>
            <a:endCxn id="19482" idx="0"/>
          </p:cNvCxnSpPr>
          <p:nvPr/>
        </p:nvCxnSpPr>
        <p:spPr bwMode="auto">
          <a:xfrm>
            <a:off x="7391400" y="2389188"/>
            <a:ext cx="150813" cy="371475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82" name="Rectangle 45"/>
          <p:cNvSpPr>
            <a:spLocks noChangeArrowheads="1"/>
          </p:cNvSpPr>
          <p:nvPr/>
        </p:nvSpPr>
        <p:spPr bwMode="auto">
          <a:xfrm>
            <a:off x="7027863" y="2760663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9483" name="Straight Connector 46"/>
          <p:cNvCxnSpPr>
            <a:cxnSpLocks noChangeShapeType="1"/>
            <a:stCxn id="19471" idx="2"/>
            <a:endCxn id="19484" idx="0"/>
          </p:cNvCxnSpPr>
          <p:nvPr/>
        </p:nvCxnSpPr>
        <p:spPr bwMode="auto">
          <a:xfrm>
            <a:off x="7391400" y="2389188"/>
            <a:ext cx="93663" cy="309562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84" name="Rectangle 47"/>
          <p:cNvSpPr>
            <a:spLocks noChangeArrowheads="1"/>
          </p:cNvSpPr>
          <p:nvPr/>
        </p:nvSpPr>
        <p:spPr bwMode="auto">
          <a:xfrm>
            <a:off x="6970713" y="2698750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85" name="Rectangle 48"/>
          <p:cNvSpPr>
            <a:spLocks noChangeArrowheads="1"/>
          </p:cNvSpPr>
          <p:nvPr/>
        </p:nvSpPr>
        <p:spPr bwMode="auto">
          <a:xfrm>
            <a:off x="6919913" y="2638425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Customer</a:t>
            </a:r>
          </a:p>
        </p:txBody>
      </p:sp>
      <p:cxnSp>
        <p:nvCxnSpPr>
          <p:cNvPr id="19486" name="Straight Connector 49"/>
          <p:cNvCxnSpPr>
            <a:cxnSpLocks noChangeShapeType="1"/>
            <a:stCxn id="19471" idx="2"/>
            <a:endCxn id="19485" idx="0"/>
          </p:cNvCxnSpPr>
          <p:nvPr/>
        </p:nvCxnSpPr>
        <p:spPr bwMode="auto">
          <a:xfrm>
            <a:off x="7391400" y="2389188"/>
            <a:ext cx="42863" cy="249237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7" name="Straight Connector 59"/>
          <p:cNvCxnSpPr>
            <a:cxnSpLocks noChangeShapeType="1"/>
            <a:stCxn id="19472" idx="2"/>
            <a:endCxn id="19488" idx="0"/>
          </p:cNvCxnSpPr>
          <p:nvPr/>
        </p:nvCxnSpPr>
        <p:spPr bwMode="auto">
          <a:xfrm flipH="1">
            <a:off x="6513513" y="3975100"/>
            <a:ext cx="363537" cy="301625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88" name="Rectangle 60"/>
          <p:cNvSpPr>
            <a:spLocks noChangeArrowheads="1"/>
          </p:cNvSpPr>
          <p:nvPr/>
        </p:nvSpPr>
        <p:spPr bwMode="auto">
          <a:xfrm>
            <a:off x="5999163" y="4276725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9489" name="Straight Connector 61"/>
          <p:cNvCxnSpPr>
            <a:cxnSpLocks noChangeShapeType="1"/>
            <a:stCxn id="19472" idx="2"/>
            <a:endCxn id="19490" idx="0"/>
          </p:cNvCxnSpPr>
          <p:nvPr/>
        </p:nvCxnSpPr>
        <p:spPr bwMode="auto">
          <a:xfrm flipH="1">
            <a:off x="6456363" y="3975100"/>
            <a:ext cx="420687" cy="238125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90" name="Rectangle 62"/>
          <p:cNvSpPr>
            <a:spLocks noChangeArrowheads="1"/>
          </p:cNvSpPr>
          <p:nvPr/>
        </p:nvSpPr>
        <p:spPr bwMode="auto">
          <a:xfrm>
            <a:off x="5942013" y="4213225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91" name="Rectangle 63"/>
          <p:cNvSpPr>
            <a:spLocks noChangeArrowheads="1"/>
          </p:cNvSpPr>
          <p:nvPr/>
        </p:nvSpPr>
        <p:spPr bwMode="auto">
          <a:xfrm>
            <a:off x="5891213" y="4154488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Customer</a:t>
            </a:r>
          </a:p>
        </p:txBody>
      </p:sp>
      <p:cxnSp>
        <p:nvCxnSpPr>
          <p:cNvPr id="19492" name="Straight Connector 64"/>
          <p:cNvCxnSpPr>
            <a:cxnSpLocks noChangeShapeType="1"/>
            <a:stCxn id="19472" idx="2"/>
            <a:endCxn id="19491" idx="0"/>
          </p:cNvCxnSpPr>
          <p:nvPr/>
        </p:nvCxnSpPr>
        <p:spPr bwMode="auto">
          <a:xfrm flipH="1">
            <a:off x="6405563" y="3975100"/>
            <a:ext cx="471487" cy="179388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93" name="Straight Connector 71"/>
          <p:cNvCxnSpPr>
            <a:cxnSpLocks noChangeShapeType="1"/>
            <a:stCxn id="19468" idx="1"/>
            <a:endCxn id="19494" idx="0"/>
          </p:cNvCxnSpPr>
          <p:nvPr/>
        </p:nvCxnSpPr>
        <p:spPr bwMode="auto">
          <a:xfrm flipH="1">
            <a:off x="3189288" y="1674813"/>
            <a:ext cx="1001712" cy="30480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94" name="Rectangle 72"/>
          <p:cNvSpPr>
            <a:spLocks noChangeArrowheads="1"/>
          </p:cNvSpPr>
          <p:nvPr/>
        </p:nvSpPr>
        <p:spPr bwMode="auto">
          <a:xfrm>
            <a:off x="2674938" y="1979613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9495" name="Straight Connector 73"/>
          <p:cNvCxnSpPr>
            <a:cxnSpLocks noChangeShapeType="1"/>
            <a:stCxn id="19468" idx="1"/>
            <a:endCxn id="19496" idx="0"/>
          </p:cNvCxnSpPr>
          <p:nvPr/>
        </p:nvCxnSpPr>
        <p:spPr bwMode="auto">
          <a:xfrm flipH="1">
            <a:off x="3132138" y="1674813"/>
            <a:ext cx="1058862" cy="242887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9496" name="Rectangle 74"/>
          <p:cNvSpPr>
            <a:spLocks noChangeArrowheads="1"/>
          </p:cNvSpPr>
          <p:nvPr/>
        </p:nvSpPr>
        <p:spPr bwMode="auto">
          <a:xfrm>
            <a:off x="2617788" y="1917700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endParaRPr lang="en-US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97" name="Rectangle 75"/>
          <p:cNvSpPr>
            <a:spLocks noChangeArrowheads="1"/>
          </p:cNvSpPr>
          <p:nvPr/>
        </p:nvSpPr>
        <p:spPr bwMode="auto">
          <a:xfrm>
            <a:off x="2568575" y="1857375"/>
            <a:ext cx="1028700" cy="304800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SzTx/>
              <a:buFontTx/>
              <a:buNone/>
            </a:pPr>
            <a:r>
              <a:rPr lang="en-US" sz="1400" b="1">
                <a:solidFill>
                  <a:schemeClr val="tx1"/>
                </a:solidFill>
                <a:latin typeface="Arial" charset="0"/>
              </a:rPr>
              <a:t>Customer</a:t>
            </a:r>
          </a:p>
        </p:txBody>
      </p:sp>
      <p:cxnSp>
        <p:nvCxnSpPr>
          <p:cNvPr id="19498" name="Straight Connector 76"/>
          <p:cNvCxnSpPr>
            <a:cxnSpLocks noChangeShapeType="1"/>
            <a:stCxn id="19468" idx="1"/>
            <a:endCxn id="19497" idx="0"/>
          </p:cNvCxnSpPr>
          <p:nvPr/>
        </p:nvCxnSpPr>
        <p:spPr bwMode="auto">
          <a:xfrm flipH="1">
            <a:off x="3082925" y="1674813"/>
            <a:ext cx="1108075" cy="182562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11188" y="1989138"/>
          <a:ext cx="7921625" cy="4419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6414"/>
                <a:gridCol w="59052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Challenge</a:t>
                      </a:r>
                      <a:endParaRPr lang="en-US" sz="2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Solutions</a:t>
                      </a:r>
                      <a:endParaRPr lang="en-US" sz="2000" dirty="0"/>
                    </a:p>
                  </a:txBody>
                  <a:tcPr marL="91449" marR="9144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Sensitivity of incumbent use</a:t>
                      </a:r>
                      <a:endParaRPr lang="en-US" sz="2000" dirty="0"/>
                    </a:p>
                  </a:txBody>
                  <a:tcPr marL="91449" marR="91449"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Modeling is abstract</a:t>
                      </a:r>
                      <a:r>
                        <a:rPr lang="en-US" sz="2000" baseline="0" dirty="0" smtClean="0"/>
                        <a:t> and artful.  It is possible to reveal spectrum availability without revealing existing uses</a:t>
                      </a:r>
                      <a:endParaRPr lang="en-US" sz="2000" dirty="0"/>
                    </a:p>
                  </a:txBody>
                  <a:tcPr marL="91449" marR="9144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Managing</a:t>
                      </a:r>
                      <a:r>
                        <a:rPr lang="en-US" sz="2000" baseline="0" dirty="0" smtClean="0"/>
                        <a:t> coexistence</a:t>
                      </a:r>
                    </a:p>
                  </a:txBody>
                  <a:tcPr marL="91449" marR="91449"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Models have attendant computation</a:t>
                      </a:r>
                      <a:r>
                        <a:rPr lang="en-US" sz="2000" baseline="0" dirty="0" smtClean="0"/>
                        <a:t> for compatibility.  Once modeled, methods of computing compatibility are the same throughout the system</a:t>
                      </a:r>
                      <a:endParaRPr lang="en-US" sz="2000" dirty="0"/>
                    </a:p>
                  </a:txBody>
                  <a:tcPr marL="91449" marR="9144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Enforcement</a:t>
                      </a:r>
                      <a:endParaRPr lang="en-US" sz="2000" dirty="0"/>
                    </a:p>
                  </a:txBody>
                  <a:tcPr marL="91449" marR="91449"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Models convey the boundaries of use.  Arbitration of interference would</a:t>
                      </a:r>
                      <a:r>
                        <a:rPr lang="en-US" sz="2000" baseline="0" dirty="0" smtClean="0"/>
                        <a:t> be objectively based on adherence to those boundaries</a:t>
                      </a:r>
                      <a:endParaRPr lang="en-US" sz="2000" dirty="0"/>
                    </a:p>
                  </a:txBody>
                  <a:tcPr marL="91449" marR="9144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Responsiveness</a:t>
                      </a:r>
                      <a:endParaRPr lang="en-US" sz="2000" dirty="0"/>
                    </a:p>
                  </a:txBody>
                  <a:tcPr marL="91449" marR="91449"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With models,</a:t>
                      </a:r>
                      <a:r>
                        <a:rPr lang="en-US" sz="2000" baseline="0" dirty="0" smtClean="0"/>
                        <a:t> algorithms can be created to perform hard spectrum management tasks: searching for available spectrum, optimizing assignments, managing spectrum access</a:t>
                      </a:r>
                      <a:endParaRPr lang="en-US" sz="2000" dirty="0"/>
                    </a:p>
                  </a:txBody>
                  <a:tcPr marL="91449" marR="91449"/>
                </a:tc>
              </a:tr>
            </a:tbl>
          </a:graphicData>
        </a:graphic>
      </p:graphicFrame>
      <p:sp>
        <p:nvSpPr>
          <p:cNvPr id="20502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158875"/>
          </a:xfrm>
        </p:spPr>
        <p:txBody>
          <a:bodyPr/>
          <a:lstStyle/>
          <a:p>
            <a:r>
              <a:rPr lang="en-US" sz="3600" smtClean="0"/>
              <a:t>A standard for spectrum consumption modeling solves critical challenges</a:t>
            </a:r>
          </a:p>
        </p:txBody>
      </p:sp>
      <p:sp>
        <p:nvSpPr>
          <p:cNvPr id="205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0F529D38-0526-4D57-BF72-A446C4B2C269}" type="slidenum">
              <a:rPr lang="en-US" sz="1200" smtClean="0"/>
              <a:pPr/>
              <a:t>17</a:t>
            </a:fld>
            <a:endParaRPr 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000" smtClean="0"/>
              <a:t>How modeling would change spectrum management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ACEDA7E3-9623-47D1-9E53-3274748B05D7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2301875" y="2217738"/>
            <a:ext cx="68580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2682875" y="2827338"/>
            <a:ext cx="128746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Judgment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3368675" y="2217738"/>
            <a:ext cx="7842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Tools</a:t>
            </a:r>
          </a:p>
        </p:txBody>
      </p:sp>
      <p:sp>
        <p:nvSpPr>
          <p:cNvPr id="11271" name="TextBox 7"/>
          <p:cNvSpPr txBox="1">
            <a:spLocks noChangeArrowheads="1"/>
          </p:cNvSpPr>
          <p:nvPr/>
        </p:nvSpPr>
        <p:spPr bwMode="auto">
          <a:xfrm>
            <a:off x="4659313" y="2217738"/>
            <a:ext cx="11461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Decision</a:t>
            </a:r>
          </a:p>
        </p:txBody>
      </p:sp>
      <p:sp>
        <p:nvSpPr>
          <p:cNvPr id="11272" name="TextBox 8"/>
          <p:cNvSpPr txBox="1">
            <a:spLocks noChangeArrowheads="1"/>
          </p:cNvSpPr>
          <p:nvPr/>
        </p:nvSpPr>
        <p:spPr bwMode="auto">
          <a:xfrm>
            <a:off x="2378075" y="4762500"/>
            <a:ext cx="685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11273" name="TextBox 9"/>
          <p:cNvSpPr txBox="1">
            <a:spLocks noChangeArrowheads="1"/>
          </p:cNvSpPr>
          <p:nvPr/>
        </p:nvSpPr>
        <p:spPr bwMode="auto">
          <a:xfrm>
            <a:off x="2449513" y="5372100"/>
            <a:ext cx="22113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Judgment &amp; Intent</a:t>
            </a:r>
          </a:p>
        </p:txBody>
      </p:sp>
      <p:sp>
        <p:nvSpPr>
          <p:cNvPr id="11274" name="TextBox 10"/>
          <p:cNvSpPr txBox="1">
            <a:spLocks noChangeArrowheads="1"/>
          </p:cNvSpPr>
          <p:nvPr/>
        </p:nvSpPr>
        <p:spPr bwMode="auto">
          <a:xfrm>
            <a:off x="3500438" y="4762500"/>
            <a:ext cx="7826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Tools</a:t>
            </a:r>
          </a:p>
        </p:txBody>
      </p:sp>
      <p:sp>
        <p:nvSpPr>
          <p:cNvPr id="11275" name="TextBox 11"/>
          <p:cNvSpPr txBox="1">
            <a:spLocks noChangeArrowheads="1"/>
          </p:cNvSpPr>
          <p:nvPr/>
        </p:nvSpPr>
        <p:spPr bwMode="auto">
          <a:xfrm>
            <a:off x="4675188" y="4762500"/>
            <a:ext cx="9794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008000"/>
                </a:solidFill>
                <a:latin typeface="Arial" charset="0"/>
                <a:cs typeface="Arial" charset="0"/>
              </a:rPr>
              <a:t>Models</a:t>
            </a:r>
          </a:p>
        </p:txBody>
      </p:sp>
      <p:sp>
        <p:nvSpPr>
          <p:cNvPr id="11276" name="TextBox 12"/>
          <p:cNvSpPr txBox="1">
            <a:spLocks noChangeArrowheads="1"/>
          </p:cNvSpPr>
          <p:nvPr/>
        </p:nvSpPr>
        <p:spPr bwMode="auto">
          <a:xfrm>
            <a:off x="6015038" y="4762500"/>
            <a:ext cx="7826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008000"/>
                </a:solidFill>
                <a:latin typeface="Arial" charset="0"/>
                <a:cs typeface="Arial" charset="0"/>
              </a:rPr>
              <a:t>Tools</a:t>
            </a:r>
          </a:p>
        </p:txBody>
      </p:sp>
      <p:sp>
        <p:nvSpPr>
          <p:cNvPr id="11277" name="TextBox 13"/>
          <p:cNvSpPr txBox="1">
            <a:spLocks noChangeArrowheads="1"/>
          </p:cNvSpPr>
          <p:nvPr/>
        </p:nvSpPr>
        <p:spPr bwMode="auto">
          <a:xfrm>
            <a:off x="7251700" y="4762500"/>
            <a:ext cx="114617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Decision</a:t>
            </a:r>
          </a:p>
        </p:txBody>
      </p:sp>
      <p:cxnSp>
        <p:nvCxnSpPr>
          <p:cNvPr id="11278" name="Straight Arrow Connector 13"/>
          <p:cNvCxnSpPr>
            <a:cxnSpLocks noChangeShapeType="1"/>
            <a:stCxn id="11268" idx="3"/>
            <a:endCxn id="11270" idx="1"/>
          </p:cNvCxnSpPr>
          <p:nvPr/>
        </p:nvCxnSpPr>
        <p:spPr bwMode="auto">
          <a:xfrm>
            <a:off x="2987675" y="2411413"/>
            <a:ext cx="381000" cy="127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279" name="Straight Arrow Connector 14"/>
          <p:cNvCxnSpPr>
            <a:cxnSpLocks noChangeShapeType="1"/>
            <a:stCxn id="11270" idx="3"/>
            <a:endCxn id="11271" idx="1"/>
          </p:cNvCxnSpPr>
          <p:nvPr/>
        </p:nvCxnSpPr>
        <p:spPr bwMode="auto">
          <a:xfrm flipV="1">
            <a:off x="4152900" y="2411413"/>
            <a:ext cx="506413" cy="127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280" name="Straight Arrow Connector 15"/>
          <p:cNvCxnSpPr>
            <a:cxnSpLocks noChangeShapeType="1"/>
            <a:stCxn id="11269" idx="0"/>
            <a:endCxn id="11270" idx="2"/>
          </p:cNvCxnSpPr>
          <p:nvPr/>
        </p:nvCxnSpPr>
        <p:spPr bwMode="auto">
          <a:xfrm flipV="1">
            <a:off x="3327400" y="2630488"/>
            <a:ext cx="433388" cy="1968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281" name="Straight Arrow Connector 16"/>
          <p:cNvCxnSpPr>
            <a:cxnSpLocks noChangeShapeType="1"/>
            <a:stCxn id="11272" idx="3"/>
            <a:endCxn id="11274" idx="1"/>
          </p:cNvCxnSpPr>
          <p:nvPr/>
        </p:nvCxnSpPr>
        <p:spPr bwMode="auto">
          <a:xfrm>
            <a:off x="3063875" y="4968875"/>
            <a:ext cx="436563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282" name="Straight Arrow Connector 17"/>
          <p:cNvCxnSpPr>
            <a:cxnSpLocks noChangeShapeType="1"/>
            <a:stCxn id="11274" idx="3"/>
            <a:endCxn id="11275" idx="1"/>
          </p:cNvCxnSpPr>
          <p:nvPr/>
        </p:nvCxnSpPr>
        <p:spPr bwMode="auto">
          <a:xfrm>
            <a:off x="4283075" y="4968875"/>
            <a:ext cx="392113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283" name="Straight Arrow Connector 18"/>
          <p:cNvCxnSpPr>
            <a:cxnSpLocks noChangeShapeType="1"/>
            <a:stCxn id="11273" idx="0"/>
            <a:endCxn id="11274" idx="2"/>
          </p:cNvCxnSpPr>
          <p:nvPr/>
        </p:nvCxnSpPr>
        <p:spPr bwMode="auto">
          <a:xfrm flipV="1">
            <a:off x="3556000" y="5175250"/>
            <a:ext cx="336550" cy="1968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284" name="Straight Arrow Connector 19"/>
          <p:cNvCxnSpPr>
            <a:cxnSpLocks noChangeShapeType="1"/>
            <a:stCxn id="11275" idx="3"/>
            <a:endCxn id="11276" idx="1"/>
          </p:cNvCxnSpPr>
          <p:nvPr/>
        </p:nvCxnSpPr>
        <p:spPr bwMode="auto">
          <a:xfrm>
            <a:off x="5654675" y="4968875"/>
            <a:ext cx="360363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285" name="Straight Arrow Connector 20"/>
          <p:cNvCxnSpPr>
            <a:cxnSpLocks noChangeShapeType="1"/>
            <a:stCxn id="11276" idx="3"/>
            <a:endCxn id="11277" idx="1"/>
          </p:cNvCxnSpPr>
          <p:nvPr/>
        </p:nvCxnSpPr>
        <p:spPr bwMode="auto">
          <a:xfrm>
            <a:off x="6797675" y="4968875"/>
            <a:ext cx="454025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1286" name="TextBox 38"/>
          <p:cNvSpPr txBox="1">
            <a:spLocks noChangeArrowheads="1"/>
          </p:cNvSpPr>
          <p:nvPr/>
        </p:nvSpPr>
        <p:spPr bwMode="auto">
          <a:xfrm>
            <a:off x="5883275" y="1993900"/>
            <a:ext cx="2635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C00000"/>
                </a:solidFill>
                <a:latin typeface="Arial" charset="0"/>
                <a:cs typeface="Arial" charset="0"/>
              </a:rPr>
              <a:t>The judgment of the spectrum manager is lost after the decision is made </a:t>
            </a:r>
          </a:p>
        </p:txBody>
      </p:sp>
      <p:sp>
        <p:nvSpPr>
          <p:cNvPr id="11287" name="TextBox 39"/>
          <p:cNvSpPr txBox="1">
            <a:spLocks noChangeArrowheads="1"/>
          </p:cNvSpPr>
          <p:nvPr/>
        </p:nvSpPr>
        <p:spPr bwMode="auto">
          <a:xfrm>
            <a:off x="3724275" y="3619500"/>
            <a:ext cx="30734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C00000"/>
                </a:solidFill>
                <a:latin typeface="Arial" charset="0"/>
                <a:cs typeface="Arial" charset="0"/>
              </a:rPr>
              <a:t>The judgment of the spectrum manager and the intent of the user is embedded in the model</a:t>
            </a:r>
          </a:p>
        </p:txBody>
      </p:sp>
      <p:sp>
        <p:nvSpPr>
          <p:cNvPr id="11288" name="TextBox 40"/>
          <p:cNvSpPr txBox="1">
            <a:spLocks noChangeArrowheads="1"/>
          </p:cNvSpPr>
          <p:nvPr/>
        </p:nvSpPr>
        <p:spPr bwMode="auto">
          <a:xfrm>
            <a:off x="5197475" y="5219700"/>
            <a:ext cx="27432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C00000"/>
                </a:solidFill>
                <a:latin typeface="Arial" charset="0"/>
                <a:cs typeface="Arial" charset="0"/>
              </a:rPr>
              <a:t>The models enable algorithms to perform hard spectrum management tasks</a:t>
            </a:r>
          </a:p>
        </p:txBody>
      </p:sp>
      <p:sp>
        <p:nvSpPr>
          <p:cNvPr id="11289" name="TextBox 42"/>
          <p:cNvSpPr txBox="1">
            <a:spLocks noChangeArrowheads="1"/>
          </p:cNvSpPr>
          <p:nvPr/>
        </p:nvSpPr>
        <p:spPr bwMode="auto">
          <a:xfrm>
            <a:off x="854075" y="2222500"/>
            <a:ext cx="13716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006600"/>
                </a:solidFill>
                <a:latin typeface="Arial" charset="0"/>
                <a:cs typeface="Arial" charset="0"/>
              </a:rPr>
              <a:t>Today</a:t>
            </a:r>
          </a:p>
        </p:txBody>
      </p:sp>
      <p:sp>
        <p:nvSpPr>
          <p:cNvPr id="11290" name="TextBox 43"/>
          <p:cNvSpPr txBox="1">
            <a:spLocks noChangeArrowheads="1"/>
          </p:cNvSpPr>
          <p:nvPr/>
        </p:nvSpPr>
        <p:spPr bwMode="auto">
          <a:xfrm>
            <a:off x="395288" y="4751388"/>
            <a:ext cx="1906587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006600"/>
                </a:solidFill>
                <a:latin typeface="Arial" charset="0"/>
                <a:cs typeface="Arial" charset="0"/>
              </a:rPr>
              <a:t>With Spectrum Consumption Modeling</a:t>
            </a:r>
          </a:p>
        </p:txBody>
      </p:sp>
      <p:sp>
        <p:nvSpPr>
          <p:cNvPr id="11291" name="Rounded Rectangle 26"/>
          <p:cNvSpPr>
            <a:spLocks noChangeArrowheads="1"/>
          </p:cNvSpPr>
          <p:nvPr/>
        </p:nvSpPr>
        <p:spPr bwMode="auto">
          <a:xfrm>
            <a:off x="4675188" y="4762500"/>
            <a:ext cx="2122487" cy="390525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defTabSz="91440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SzTx/>
              <a:buFont typeface="Times New Roman" pitchFamily="18" charset="0"/>
              <a:buNone/>
            </a:pPr>
            <a:endParaRPr lang="en-US" sz="18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4213" y="908050"/>
            <a:ext cx="7770812" cy="796925"/>
          </a:xfrm>
        </p:spPr>
        <p:txBody>
          <a:bodyPr/>
          <a:lstStyle/>
          <a:p>
            <a:r>
              <a:rPr lang="en-US" smtClean="0"/>
              <a:t>How Would SCM Change Spectrum Management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2205038"/>
            <a:ext cx="7770813" cy="3889375"/>
          </a:xfrm>
        </p:spPr>
        <p:txBody>
          <a:bodyPr/>
          <a:lstStyle/>
          <a:p>
            <a:r>
              <a:rPr lang="en-US" sz="2800" dirty="0" smtClean="0"/>
              <a:t>Spectrum management can be made more dynamic and more effective</a:t>
            </a:r>
          </a:p>
          <a:p>
            <a:pPr lvl="1"/>
            <a:r>
              <a:rPr lang="en-US" sz="2400" dirty="0" smtClean="0"/>
              <a:t>Supported by automation</a:t>
            </a:r>
          </a:p>
          <a:p>
            <a:pPr lvl="1"/>
            <a:r>
              <a:rPr lang="en-US" sz="2400" dirty="0" smtClean="0"/>
              <a:t>Assignments can be made at the operational levels closer to the user</a:t>
            </a:r>
          </a:p>
          <a:p>
            <a:r>
              <a:rPr lang="en-US" sz="2800" dirty="0" smtClean="0"/>
              <a:t>Spectrum management activities can be distributed</a:t>
            </a:r>
          </a:p>
          <a:p>
            <a:pPr lvl="1"/>
            <a:r>
              <a:rPr lang="en-US" sz="2400" dirty="0" smtClean="0"/>
              <a:t>Integration of regulatory and commercial activities</a:t>
            </a:r>
          </a:p>
          <a:p>
            <a:pPr lvl="1"/>
            <a:r>
              <a:rPr lang="en-US" sz="2400" dirty="0" smtClean="0"/>
              <a:t>Collaboration and communication among different commercial agents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E2685B9A-9E98-4A7E-AA26-2A1E7B85332C}" type="slidenum">
              <a:rPr lang="en-GB" altLang="ja-JP" sz="1200" smtClean="0"/>
              <a:pPr/>
              <a:t>19</a:t>
            </a:fld>
            <a:endParaRPr lang="en-GB" altLang="ja-JP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 smtClean="0"/>
              <a:t>The advanced radio community is in need of standard ways to compute coexistence and to convey policy to radios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 smtClean="0"/>
              <a:t>The regulatory community is in need of means to manage sharing of spectrum and to specifying spectrum usage rights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 smtClean="0"/>
              <a:t>The commercial spectrum management community (i.e., whitespace database administrators) are in need of a means to specify quanta of spectrum for trading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 smtClean="0"/>
              <a:t>Operational communities are in need of a means to manage spectrum dynamically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 smtClean="0"/>
              <a:t>Model-Based Spectrum Management (MBSM) provides a solution that addresses all of these needs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300" dirty="0" smtClean="0"/>
              <a:t>MBSM can be standardized and the </a:t>
            </a:r>
            <a:r>
              <a:rPr lang="en-US" sz="2300" dirty="0" err="1" smtClean="0"/>
              <a:t>DySPAN</a:t>
            </a:r>
            <a:r>
              <a:rPr lang="en-US" sz="2300" dirty="0" smtClean="0"/>
              <a:t>-SC is the best forum for this effort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 </a:t>
            </a:r>
            <a:fld id="{1CF1CEA7-8106-4781-9713-480B32866D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54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4213" y="908050"/>
            <a:ext cx="7770812" cy="796925"/>
          </a:xfrm>
        </p:spPr>
        <p:txBody>
          <a:bodyPr/>
          <a:lstStyle/>
          <a:p>
            <a:r>
              <a:rPr lang="en-US" smtClean="0"/>
              <a:t>How Would SCM Help Regulators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2349500"/>
            <a:ext cx="7770813" cy="3744913"/>
          </a:xfrm>
        </p:spPr>
        <p:txBody>
          <a:bodyPr/>
          <a:lstStyle/>
          <a:p>
            <a:r>
              <a:rPr lang="en-US" smtClean="0"/>
              <a:t>Regulators can define spectrum usage rights with models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27CF3AC0-0443-463F-A1B1-4FACD532C3FD}" type="slidenum">
              <a:rPr lang="en-GB" altLang="ja-JP" sz="1200" smtClean="0"/>
              <a:pPr/>
              <a:t>20</a:t>
            </a:fld>
            <a:endParaRPr lang="en-GB" altLang="ja-JP" sz="1200" smtClean="0"/>
          </a:p>
        </p:txBody>
      </p:sp>
      <p:sp>
        <p:nvSpPr>
          <p:cNvPr id="21509" name="TextBox 8"/>
          <p:cNvSpPr txBox="1">
            <a:spLocks noChangeArrowheads="1"/>
          </p:cNvSpPr>
          <p:nvPr/>
        </p:nvSpPr>
        <p:spPr bwMode="auto">
          <a:xfrm>
            <a:off x="2513013" y="4572000"/>
            <a:ext cx="6842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21510" name="TextBox 9"/>
          <p:cNvSpPr txBox="1">
            <a:spLocks noChangeArrowheads="1"/>
          </p:cNvSpPr>
          <p:nvPr/>
        </p:nvSpPr>
        <p:spPr bwMode="auto">
          <a:xfrm>
            <a:off x="2584450" y="5181600"/>
            <a:ext cx="2211388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Judgment &amp; Intent</a:t>
            </a:r>
          </a:p>
        </p:txBody>
      </p:sp>
      <p:sp>
        <p:nvSpPr>
          <p:cNvPr id="21511" name="TextBox 10"/>
          <p:cNvSpPr txBox="1">
            <a:spLocks noChangeArrowheads="1"/>
          </p:cNvSpPr>
          <p:nvPr/>
        </p:nvSpPr>
        <p:spPr bwMode="auto">
          <a:xfrm>
            <a:off x="3633788" y="4572000"/>
            <a:ext cx="7842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Tools</a:t>
            </a:r>
          </a:p>
        </p:txBody>
      </p:sp>
      <p:sp>
        <p:nvSpPr>
          <p:cNvPr id="21512" name="TextBox 11"/>
          <p:cNvSpPr txBox="1">
            <a:spLocks noChangeArrowheads="1"/>
          </p:cNvSpPr>
          <p:nvPr/>
        </p:nvSpPr>
        <p:spPr bwMode="auto">
          <a:xfrm>
            <a:off x="4810125" y="4572000"/>
            <a:ext cx="979488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008000"/>
                </a:solidFill>
                <a:latin typeface="Arial" charset="0"/>
                <a:cs typeface="Arial" charset="0"/>
              </a:rPr>
              <a:t>Models</a:t>
            </a:r>
          </a:p>
        </p:txBody>
      </p:sp>
      <p:sp>
        <p:nvSpPr>
          <p:cNvPr id="21513" name="TextBox 12"/>
          <p:cNvSpPr txBox="1">
            <a:spLocks noChangeArrowheads="1"/>
          </p:cNvSpPr>
          <p:nvPr/>
        </p:nvSpPr>
        <p:spPr bwMode="auto">
          <a:xfrm>
            <a:off x="6148388" y="4572000"/>
            <a:ext cx="7842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008000"/>
                </a:solidFill>
                <a:latin typeface="Arial" charset="0"/>
                <a:cs typeface="Arial" charset="0"/>
              </a:rPr>
              <a:t>Tools</a:t>
            </a:r>
          </a:p>
        </p:txBody>
      </p:sp>
      <p:sp>
        <p:nvSpPr>
          <p:cNvPr id="21514" name="TextBox 13"/>
          <p:cNvSpPr txBox="1">
            <a:spLocks noChangeArrowheads="1"/>
          </p:cNvSpPr>
          <p:nvPr/>
        </p:nvSpPr>
        <p:spPr bwMode="auto">
          <a:xfrm>
            <a:off x="7386638" y="4572000"/>
            <a:ext cx="114617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chemeClr val="tx1"/>
                </a:solidFill>
                <a:latin typeface="Arial" charset="0"/>
                <a:cs typeface="Arial" charset="0"/>
              </a:rPr>
              <a:t>Decision</a:t>
            </a:r>
          </a:p>
        </p:txBody>
      </p:sp>
      <p:cxnSp>
        <p:nvCxnSpPr>
          <p:cNvPr id="21515" name="Straight Arrow Connector 11"/>
          <p:cNvCxnSpPr>
            <a:cxnSpLocks noChangeShapeType="1"/>
            <a:stCxn id="21509" idx="3"/>
            <a:endCxn id="21511" idx="1"/>
          </p:cNvCxnSpPr>
          <p:nvPr/>
        </p:nvCxnSpPr>
        <p:spPr bwMode="auto">
          <a:xfrm>
            <a:off x="3197225" y="4778375"/>
            <a:ext cx="436563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1516" name="Straight Arrow Connector 12"/>
          <p:cNvCxnSpPr>
            <a:cxnSpLocks noChangeShapeType="1"/>
            <a:stCxn id="21511" idx="3"/>
            <a:endCxn id="21512" idx="1"/>
          </p:cNvCxnSpPr>
          <p:nvPr/>
        </p:nvCxnSpPr>
        <p:spPr bwMode="auto">
          <a:xfrm>
            <a:off x="4418013" y="4778375"/>
            <a:ext cx="392112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1517" name="Straight Arrow Connector 13"/>
          <p:cNvCxnSpPr>
            <a:cxnSpLocks noChangeShapeType="1"/>
            <a:stCxn id="21510" idx="0"/>
            <a:endCxn id="21511" idx="2"/>
          </p:cNvCxnSpPr>
          <p:nvPr/>
        </p:nvCxnSpPr>
        <p:spPr bwMode="auto">
          <a:xfrm flipV="1">
            <a:off x="3689350" y="4984750"/>
            <a:ext cx="336550" cy="19685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1518" name="Straight Arrow Connector 14"/>
          <p:cNvCxnSpPr>
            <a:cxnSpLocks noChangeShapeType="1"/>
            <a:stCxn id="21512" idx="3"/>
            <a:endCxn id="21513" idx="1"/>
          </p:cNvCxnSpPr>
          <p:nvPr/>
        </p:nvCxnSpPr>
        <p:spPr bwMode="auto">
          <a:xfrm>
            <a:off x="5789613" y="4778375"/>
            <a:ext cx="358775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1519" name="Straight Arrow Connector 15"/>
          <p:cNvCxnSpPr>
            <a:cxnSpLocks noChangeShapeType="1"/>
            <a:stCxn id="21513" idx="3"/>
            <a:endCxn id="21514" idx="1"/>
          </p:cNvCxnSpPr>
          <p:nvPr/>
        </p:nvCxnSpPr>
        <p:spPr bwMode="auto">
          <a:xfrm>
            <a:off x="6932613" y="4778375"/>
            <a:ext cx="454025" cy="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1520" name="TextBox 39"/>
          <p:cNvSpPr txBox="1">
            <a:spLocks noChangeArrowheads="1"/>
          </p:cNvSpPr>
          <p:nvPr/>
        </p:nvSpPr>
        <p:spPr bwMode="auto">
          <a:xfrm>
            <a:off x="3857625" y="3429000"/>
            <a:ext cx="3074988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C00000"/>
                </a:solidFill>
                <a:latin typeface="Arial" charset="0"/>
                <a:cs typeface="Arial" charset="0"/>
              </a:rPr>
              <a:t>The judgment of the spectrum manager and the intent of the user is embedded in the model</a:t>
            </a:r>
          </a:p>
        </p:txBody>
      </p:sp>
      <p:sp>
        <p:nvSpPr>
          <p:cNvPr id="21521" name="TextBox 40"/>
          <p:cNvSpPr txBox="1">
            <a:spLocks noChangeArrowheads="1"/>
          </p:cNvSpPr>
          <p:nvPr/>
        </p:nvSpPr>
        <p:spPr bwMode="auto">
          <a:xfrm>
            <a:off x="5332413" y="5029200"/>
            <a:ext cx="27432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C00000"/>
                </a:solidFill>
                <a:latin typeface="Arial" charset="0"/>
                <a:cs typeface="Arial" charset="0"/>
              </a:rPr>
              <a:t>The models enable algorithms to perform hard spectrum management tasks</a:t>
            </a:r>
          </a:p>
        </p:txBody>
      </p:sp>
      <p:sp>
        <p:nvSpPr>
          <p:cNvPr id="21522" name="TextBox 43"/>
          <p:cNvSpPr txBox="1">
            <a:spLocks noChangeArrowheads="1"/>
          </p:cNvSpPr>
          <p:nvPr/>
        </p:nvSpPr>
        <p:spPr bwMode="auto">
          <a:xfrm>
            <a:off x="530225" y="4560888"/>
            <a:ext cx="1906588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800" b="1">
                <a:solidFill>
                  <a:srgbClr val="006600"/>
                </a:solidFill>
                <a:latin typeface="Arial" charset="0"/>
                <a:cs typeface="Arial" charset="0"/>
              </a:rPr>
              <a:t>With Spectrum Consumption Modeling</a:t>
            </a:r>
          </a:p>
        </p:txBody>
      </p:sp>
      <p:sp>
        <p:nvSpPr>
          <p:cNvPr id="21523" name="Rounded Rectangle 19"/>
          <p:cNvSpPr>
            <a:spLocks noChangeArrowheads="1"/>
          </p:cNvSpPr>
          <p:nvPr/>
        </p:nvSpPr>
        <p:spPr bwMode="auto">
          <a:xfrm>
            <a:off x="4810125" y="4572000"/>
            <a:ext cx="2122488" cy="390525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defTabSz="914400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SzTx/>
              <a:buFont typeface="Times New Roman" pitchFamily="18" charset="0"/>
              <a:buNone/>
            </a:pPr>
            <a:endParaRPr lang="en-US" sz="1800" b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4213" y="836613"/>
            <a:ext cx="7770812" cy="796925"/>
          </a:xfrm>
        </p:spPr>
        <p:txBody>
          <a:bodyPr/>
          <a:lstStyle/>
          <a:p>
            <a:r>
              <a:rPr lang="en-US" smtClean="0"/>
              <a:t>How would SCM enable technology development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39750" y="2205038"/>
            <a:ext cx="4533900" cy="3673475"/>
          </a:xfrm>
        </p:spPr>
        <p:txBody>
          <a:bodyPr/>
          <a:lstStyle/>
          <a:p>
            <a:r>
              <a:rPr lang="en-US" smtClean="0"/>
              <a:t>Models serve as a loose coupler in spectrum management and would serve as a catalyst for innovation</a:t>
            </a:r>
          </a:p>
          <a:p>
            <a:pPr lvl="1"/>
            <a:r>
              <a:rPr lang="en-US" smtClean="0"/>
              <a:t>In management</a:t>
            </a:r>
          </a:p>
          <a:p>
            <a:pPr lvl="1"/>
            <a:r>
              <a:rPr lang="en-US" smtClean="0"/>
              <a:t>In policy creation</a:t>
            </a:r>
          </a:p>
          <a:p>
            <a:pPr lvl="1"/>
            <a:r>
              <a:rPr lang="en-US" smtClean="0"/>
              <a:t>In M2M collaboration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8D832647-A04C-4AA5-B833-241AE659A652}" type="slidenum">
              <a:rPr lang="en-GB" altLang="ja-JP" sz="1200" smtClean="0"/>
              <a:pPr/>
              <a:t>21</a:t>
            </a:fld>
            <a:endParaRPr lang="en-GB" altLang="ja-JP" sz="1200" smtClean="0"/>
          </a:p>
        </p:txBody>
      </p:sp>
      <p:pic>
        <p:nvPicPr>
          <p:cNvPr id="23557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420938"/>
            <a:ext cx="3887788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4213" y="836613"/>
            <a:ext cx="7770812" cy="796925"/>
          </a:xfrm>
        </p:spPr>
        <p:txBody>
          <a:bodyPr/>
          <a:lstStyle/>
          <a:p>
            <a:r>
              <a:rPr lang="en-US" smtClean="0"/>
              <a:t>What would the proposed standard include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23FAEA78-CE23-46E0-8902-4E252412F61C}" type="slidenum">
              <a:rPr lang="en-GB" altLang="ja-JP" sz="1200" smtClean="0"/>
              <a:pPr/>
              <a:t>22</a:t>
            </a:fld>
            <a:endParaRPr lang="en-GB" altLang="ja-JP" sz="1200" smtClean="0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827088" y="4300538"/>
            <a:ext cx="3240087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Font typeface="Times New Roman" pitchFamily="18" charset="0"/>
              <a:buNone/>
            </a:pPr>
            <a:r>
              <a:rPr lang="en-US" dirty="0"/>
              <a:t>A definition of the constructs used to </a:t>
            </a:r>
            <a:r>
              <a:rPr lang="en-US" dirty="0" smtClean="0"/>
              <a:t>model </a:t>
            </a:r>
            <a:r>
              <a:rPr lang="en-US" dirty="0"/>
              <a:t>spectrum use</a:t>
            </a:r>
          </a:p>
        </p:txBody>
      </p: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5003800" y="4300538"/>
            <a:ext cx="3889375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Font typeface="Times New Roman" pitchFamily="18" charset="0"/>
              <a:buNone/>
            </a:pPr>
            <a:r>
              <a:rPr lang="en-US"/>
              <a:t>A definition of the methods to compute the compatibility among models</a:t>
            </a:r>
          </a:p>
        </p:txBody>
      </p:sp>
      <p:pic>
        <p:nvPicPr>
          <p:cNvPr id="2458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788" t="22932" r="20107" b="22237"/>
          <a:stretch>
            <a:fillRect/>
          </a:stretch>
        </p:blipFill>
        <p:spPr bwMode="auto">
          <a:xfrm>
            <a:off x="611188" y="2811463"/>
            <a:ext cx="817562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3" name="Group 10"/>
          <p:cNvGrpSpPr>
            <a:grpSpLocks/>
          </p:cNvGrpSpPr>
          <p:nvPr/>
        </p:nvGrpSpPr>
        <p:grpSpPr bwMode="auto">
          <a:xfrm>
            <a:off x="1514475" y="2976563"/>
            <a:ext cx="933450" cy="552450"/>
            <a:chOff x="2876550" y="1428750"/>
            <a:chExt cx="933450" cy="552450"/>
          </a:xfrm>
        </p:grpSpPr>
        <p:sp>
          <p:nvSpPr>
            <p:cNvPr id="24600" name="Freeform 11"/>
            <p:cNvSpPr>
              <a:spLocks/>
            </p:cNvSpPr>
            <p:nvPr/>
          </p:nvSpPr>
          <p:spPr bwMode="auto">
            <a:xfrm>
              <a:off x="2876550" y="1428750"/>
              <a:ext cx="466725" cy="552450"/>
            </a:xfrm>
            <a:custGeom>
              <a:avLst/>
              <a:gdLst>
                <a:gd name="T0" fmla="*/ 0 w 466725"/>
                <a:gd name="T1" fmla="*/ 552450 h 552450"/>
                <a:gd name="T2" fmla="*/ 276225 w 466725"/>
                <a:gd name="T3" fmla="*/ 0 h 552450"/>
                <a:gd name="T4" fmla="*/ 466725 w 466725"/>
                <a:gd name="T5" fmla="*/ 0 h 5524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6725" h="552450">
                  <a:moveTo>
                    <a:pt x="0" y="552450"/>
                  </a:moveTo>
                  <a:lnTo>
                    <a:pt x="276225" y="0"/>
                  </a:lnTo>
                  <a:lnTo>
                    <a:pt x="466725" y="0"/>
                  </a:lnTo>
                </a:path>
              </a:pathLst>
            </a:cu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Freeform 12"/>
            <p:cNvSpPr>
              <a:spLocks/>
            </p:cNvSpPr>
            <p:nvPr/>
          </p:nvSpPr>
          <p:spPr bwMode="auto">
            <a:xfrm flipH="1">
              <a:off x="3343275" y="1428750"/>
              <a:ext cx="466725" cy="552450"/>
            </a:xfrm>
            <a:custGeom>
              <a:avLst/>
              <a:gdLst>
                <a:gd name="T0" fmla="*/ 0 w 466725"/>
                <a:gd name="T1" fmla="*/ 552450 h 552450"/>
                <a:gd name="T2" fmla="*/ 276225 w 466725"/>
                <a:gd name="T3" fmla="*/ 0 h 552450"/>
                <a:gd name="T4" fmla="*/ 466725 w 466725"/>
                <a:gd name="T5" fmla="*/ 0 h 5524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6725" h="552450">
                  <a:moveTo>
                    <a:pt x="0" y="552450"/>
                  </a:moveTo>
                  <a:lnTo>
                    <a:pt x="276225" y="0"/>
                  </a:lnTo>
                  <a:lnTo>
                    <a:pt x="466725" y="0"/>
                  </a:lnTo>
                </a:path>
              </a:pathLst>
            </a:cu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84" name="Group 13"/>
          <p:cNvGrpSpPr>
            <a:grpSpLocks/>
          </p:cNvGrpSpPr>
          <p:nvPr/>
        </p:nvGrpSpPr>
        <p:grpSpPr bwMode="auto">
          <a:xfrm>
            <a:off x="1370013" y="3871913"/>
            <a:ext cx="1222375" cy="363537"/>
            <a:chOff x="4796425" y="1617945"/>
            <a:chExt cx="1223375" cy="363255"/>
          </a:xfrm>
        </p:grpSpPr>
        <p:sp>
          <p:nvSpPr>
            <p:cNvPr id="24598" name="Freeform 14"/>
            <p:cNvSpPr>
              <a:spLocks/>
            </p:cNvSpPr>
            <p:nvPr/>
          </p:nvSpPr>
          <p:spPr bwMode="auto">
            <a:xfrm>
              <a:off x="4796425" y="1617945"/>
              <a:ext cx="613775" cy="363255"/>
            </a:xfrm>
            <a:custGeom>
              <a:avLst/>
              <a:gdLst>
                <a:gd name="T0" fmla="*/ 0 w 613775"/>
                <a:gd name="T1" fmla="*/ 0 h 363255"/>
                <a:gd name="T2" fmla="*/ 212943 w 613775"/>
                <a:gd name="T3" fmla="*/ 363255 h 363255"/>
                <a:gd name="T4" fmla="*/ 613775 w 613775"/>
                <a:gd name="T5" fmla="*/ 360124 h 36325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3775" h="363255">
                  <a:moveTo>
                    <a:pt x="0" y="0"/>
                  </a:moveTo>
                  <a:lnTo>
                    <a:pt x="212943" y="363255"/>
                  </a:lnTo>
                  <a:lnTo>
                    <a:pt x="613775" y="360124"/>
                  </a:lnTo>
                </a:path>
              </a:pathLst>
            </a:cu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9" name="Freeform 15"/>
            <p:cNvSpPr>
              <a:spLocks/>
            </p:cNvSpPr>
            <p:nvPr/>
          </p:nvSpPr>
          <p:spPr bwMode="auto">
            <a:xfrm flipH="1">
              <a:off x="5406025" y="1617945"/>
              <a:ext cx="613775" cy="363255"/>
            </a:xfrm>
            <a:custGeom>
              <a:avLst/>
              <a:gdLst>
                <a:gd name="T0" fmla="*/ 0 w 613775"/>
                <a:gd name="T1" fmla="*/ 0 h 363255"/>
                <a:gd name="T2" fmla="*/ 212943 w 613775"/>
                <a:gd name="T3" fmla="*/ 363255 h 363255"/>
                <a:gd name="T4" fmla="*/ 613775 w 613775"/>
                <a:gd name="T5" fmla="*/ 360124 h 36325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3775" h="363255">
                  <a:moveTo>
                    <a:pt x="0" y="0"/>
                  </a:moveTo>
                  <a:lnTo>
                    <a:pt x="212943" y="363255"/>
                  </a:lnTo>
                  <a:lnTo>
                    <a:pt x="613775" y="360124"/>
                  </a:lnTo>
                </a:path>
              </a:pathLst>
            </a:cu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458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65400" y="2676525"/>
            <a:ext cx="2036763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160" tIns="46080" rIns="92160" bIns="46080" anchor="ctr">
            <a:spAutoFit/>
          </a:bodyPr>
          <a:lstStyle/>
          <a:p>
            <a:endParaRPr lang="en-US"/>
          </a:p>
        </p:txBody>
      </p:sp>
      <p:graphicFrame>
        <p:nvGraphicFramePr>
          <p:cNvPr id="24587" name="Object 23"/>
          <p:cNvGraphicFramePr>
            <a:graphicFrameLocks noChangeAspect="1"/>
          </p:cNvGraphicFramePr>
          <p:nvPr/>
        </p:nvGraphicFramePr>
        <p:xfrm>
          <a:off x="7085013" y="2976563"/>
          <a:ext cx="1828800" cy="257175"/>
        </p:xfrm>
        <a:graphic>
          <a:graphicData uri="http://schemas.openxmlformats.org/presentationml/2006/ole">
            <p:oleObj spid="_x0000_s24662" name="Equation" r:id="rId5" imgW="1892300" imgH="254000" progId="">
              <p:embed/>
            </p:oleObj>
          </a:graphicData>
        </a:graphic>
      </p:graphicFrame>
      <p:sp>
        <p:nvSpPr>
          <p:cNvPr id="2458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160" tIns="46080" rIns="92160" bIns="46080" anchor="ctr">
            <a:spAutoFit/>
          </a:bodyPr>
          <a:lstStyle/>
          <a:p>
            <a:endParaRPr lang="en-US"/>
          </a:p>
        </p:txBody>
      </p:sp>
      <p:graphicFrame>
        <p:nvGraphicFramePr>
          <p:cNvPr id="24589" name="Object 25"/>
          <p:cNvGraphicFramePr>
            <a:graphicFrameLocks noChangeAspect="1"/>
          </p:cNvGraphicFramePr>
          <p:nvPr/>
        </p:nvGraphicFramePr>
        <p:xfrm>
          <a:off x="4692650" y="2889250"/>
          <a:ext cx="2276475" cy="971550"/>
        </p:xfrm>
        <a:graphic>
          <a:graphicData uri="http://schemas.openxmlformats.org/presentationml/2006/ole">
            <p:oleObj spid="_x0000_s24663" name="Equation" r:id="rId6" imgW="2311400" imgH="990600" progId="">
              <p:embed/>
            </p:oleObj>
          </a:graphicData>
        </a:graphic>
      </p:graphicFrame>
      <p:sp>
        <p:nvSpPr>
          <p:cNvPr id="2459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160" tIns="46080" rIns="92160" bIns="46080" anchor="ctr">
            <a:spAutoFit/>
          </a:bodyPr>
          <a:lstStyle/>
          <a:p>
            <a:endParaRPr lang="en-US"/>
          </a:p>
        </p:txBody>
      </p:sp>
      <p:graphicFrame>
        <p:nvGraphicFramePr>
          <p:cNvPr id="24591" name="Object 27"/>
          <p:cNvGraphicFramePr>
            <a:graphicFrameLocks noChangeAspect="1"/>
          </p:cNvGraphicFramePr>
          <p:nvPr/>
        </p:nvGraphicFramePr>
        <p:xfrm>
          <a:off x="7094538" y="3495675"/>
          <a:ext cx="1771650" cy="714375"/>
        </p:xfrm>
        <a:graphic>
          <a:graphicData uri="http://schemas.openxmlformats.org/presentationml/2006/ole">
            <p:oleObj spid="_x0000_s24664" name="Equation" r:id="rId7" imgW="1765300" imgH="711200" progId="">
              <p:embed/>
            </p:oleObj>
          </a:graphicData>
        </a:graphic>
      </p:graphicFrame>
      <p:sp>
        <p:nvSpPr>
          <p:cNvPr id="24592" name="TextBox 28"/>
          <p:cNvSpPr txBox="1">
            <a:spLocks noChangeArrowheads="1"/>
          </p:cNvSpPr>
          <p:nvPr/>
        </p:nvSpPr>
        <p:spPr bwMode="auto">
          <a:xfrm>
            <a:off x="4060825" y="1911350"/>
            <a:ext cx="121761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b="1"/>
              <a:t>P1900.2</a:t>
            </a:r>
          </a:p>
        </p:txBody>
      </p:sp>
      <p:cxnSp>
        <p:nvCxnSpPr>
          <p:cNvPr id="24593" name="Straight Arrow Connector 30"/>
          <p:cNvCxnSpPr>
            <a:cxnSpLocks noChangeShapeType="1"/>
            <a:stCxn id="24592" idx="2"/>
          </p:cNvCxnSpPr>
          <p:nvPr/>
        </p:nvCxnSpPr>
        <p:spPr bwMode="auto">
          <a:xfrm flipH="1">
            <a:off x="3987800" y="2355850"/>
            <a:ext cx="681038" cy="320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94" name="Straight Arrow Connector 32"/>
          <p:cNvCxnSpPr>
            <a:cxnSpLocks noChangeShapeType="1"/>
            <a:stCxn id="24592" idx="2"/>
          </p:cNvCxnSpPr>
          <p:nvPr/>
        </p:nvCxnSpPr>
        <p:spPr bwMode="auto">
          <a:xfrm>
            <a:off x="4668838" y="2355850"/>
            <a:ext cx="773112" cy="4556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96" name="Straight Arrow Connector 36"/>
          <p:cNvCxnSpPr>
            <a:cxnSpLocks noChangeShapeType="1"/>
            <a:stCxn id="24581" idx="2"/>
            <a:endCxn id="2" idx="3"/>
          </p:cNvCxnSpPr>
          <p:nvPr/>
        </p:nvCxnSpPr>
        <p:spPr bwMode="auto">
          <a:xfrm flipH="1">
            <a:off x="6156176" y="5445125"/>
            <a:ext cx="792312" cy="50055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597" name="Straight Arrow Connector 38"/>
          <p:cNvCxnSpPr>
            <a:cxnSpLocks noChangeShapeType="1"/>
            <a:stCxn id="24580" idx="2"/>
            <a:endCxn id="2" idx="1"/>
          </p:cNvCxnSpPr>
          <p:nvPr/>
        </p:nvCxnSpPr>
        <p:spPr bwMode="auto">
          <a:xfrm>
            <a:off x="2447132" y="5445125"/>
            <a:ext cx="807912" cy="50055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3255044" y="5373216"/>
            <a:ext cx="2901132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Provides elements of a policy ontology for P1900.5.1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Recommendation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Establish a study group to explore the development of a PAR for this effort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CD922AB8-DB78-47CF-9DD5-8245D9ECD1EE}" type="slidenum">
              <a:rPr lang="en-GB" altLang="ja-JP" sz="1200" smtClean="0"/>
              <a:pPr/>
              <a:t>23</a:t>
            </a:fld>
            <a:endParaRPr lang="en-GB" altLang="ja-JP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Poll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IEEE DySPAN SC should establish a Study Group to propose a PAR for Spectrum Consumption Modeling</a:t>
            </a:r>
          </a:p>
          <a:p>
            <a:pPr lvl="1"/>
            <a:r>
              <a:rPr lang="en-US" smtClean="0"/>
              <a:t>Yes</a:t>
            </a:r>
          </a:p>
          <a:p>
            <a:pPr lvl="1"/>
            <a:r>
              <a:rPr lang="en-US" smtClean="0"/>
              <a:t>No</a:t>
            </a:r>
          </a:p>
          <a:p>
            <a:pPr lvl="1"/>
            <a:r>
              <a:rPr lang="en-US" smtClean="0"/>
              <a:t>Abstain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FF20799A-4521-41A8-A708-AA11E05D3195}" type="slidenum">
              <a:rPr lang="en-GB" altLang="ja-JP" sz="1200" smtClean="0"/>
              <a:pPr/>
              <a:t>24</a:t>
            </a:fld>
            <a:endParaRPr lang="en-GB" altLang="ja-JP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 txBox="1">
            <a:spLocks noGrp="1" noChangeArrowheads="1"/>
          </p:cNvSpPr>
          <p:nvPr/>
        </p:nvSpPr>
        <p:spPr bwMode="auto">
          <a:xfrm>
            <a:off x="2176463" y="6475413"/>
            <a:ext cx="7143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100000"/>
              </a:lnSpc>
              <a:buSzPct val="100000"/>
              <a:buFont typeface="Times New Roman" pitchFamily="18" charset="0"/>
              <a:buNone/>
            </a:pPr>
            <a:r>
              <a:rPr lang="en-GB" altLang="ja-JP" sz="1200"/>
              <a:t>Slide </a:t>
            </a:r>
            <a:fld id="{6E58C18B-758C-4258-87B0-84D46C0B37A9}" type="slidenum">
              <a:rPr lang="en-GB" altLang="ja-JP" sz="1200"/>
              <a:pPr algn="ctr">
                <a:lnSpc>
                  <a:spcPct val="100000"/>
                </a:lnSpc>
                <a:buSzPct val="100000"/>
                <a:buFont typeface="Times New Roman" pitchFamily="18" charset="0"/>
                <a:buNone/>
              </a:pPr>
              <a:t>3</a:t>
            </a:fld>
            <a:endParaRPr lang="en-GB" altLang="ja-JP" sz="12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9144000" cy="796925"/>
          </a:xfrm>
        </p:spPr>
        <p:txBody>
          <a:bodyPr/>
          <a:lstStyle/>
          <a:p>
            <a:r>
              <a:rPr lang="en-US" altLang="ja-JP" smtClean="0">
                <a:sym typeface="Wingdings" pitchFamily="2" charset="2"/>
              </a:rPr>
              <a:t>Abstract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500188"/>
            <a:ext cx="8572500" cy="4929187"/>
          </a:xfrm>
        </p:spPr>
        <p:txBody>
          <a:bodyPr/>
          <a:lstStyle/>
          <a:p>
            <a:r>
              <a:rPr lang="en-US" altLang="ja-JP" sz="2000" dirty="0" smtClean="0">
                <a:sym typeface="Wingdings" pitchFamily="2" charset="2"/>
              </a:rPr>
              <a:t>Spectrum Consumption Models (SCM) capture the boundaries of spectrum uses for objective arbitration of compatibility</a:t>
            </a:r>
          </a:p>
          <a:p>
            <a:pPr lvl="1"/>
            <a:r>
              <a:rPr lang="en-US" altLang="ja-JP" sz="1800" dirty="0">
                <a:sym typeface="Wingdings" pitchFamily="2" charset="2"/>
              </a:rPr>
              <a:t>SCM </a:t>
            </a:r>
            <a:r>
              <a:rPr lang="en-US" altLang="ja-JP" sz="1800" dirty="0" smtClean="0">
                <a:sym typeface="Wingdings" pitchFamily="2" charset="2"/>
              </a:rPr>
              <a:t>integrate </a:t>
            </a:r>
            <a:r>
              <a:rPr lang="en-US" altLang="ja-JP" sz="1800" dirty="0">
                <a:sym typeface="Wingdings" pitchFamily="2" charset="2"/>
              </a:rPr>
              <a:t>spectrum management and DSA policy creation</a:t>
            </a:r>
          </a:p>
          <a:p>
            <a:pPr lvl="1"/>
            <a:r>
              <a:rPr lang="en-US" altLang="ja-JP" sz="1800" dirty="0" smtClean="0">
                <a:sym typeface="Wingdings" pitchFamily="2" charset="2"/>
              </a:rPr>
              <a:t>SCMs are machine readable and will enable technologist to develop RF systems that can receive spectrum policy guidance dynamically</a:t>
            </a:r>
          </a:p>
          <a:p>
            <a:pPr lvl="1"/>
            <a:r>
              <a:rPr lang="en-US" altLang="ja-JP" sz="1800" dirty="0" smtClean="0">
                <a:sym typeface="Wingdings" pitchFamily="2" charset="2"/>
              </a:rPr>
              <a:t>SCM can support the trading and sharing of spectrum</a:t>
            </a:r>
          </a:p>
          <a:p>
            <a:r>
              <a:rPr lang="en-US" altLang="ja-JP" sz="2000" dirty="0" smtClean="0">
                <a:sym typeface="Wingdings" pitchFamily="2" charset="2"/>
              </a:rPr>
              <a:t>MBSM will enable a comprehensive DSA enterprise</a:t>
            </a:r>
          </a:p>
          <a:p>
            <a:pPr lvl="1"/>
            <a:r>
              <a:rPr lang="en-US" sz="1800" dirty="0"/>
              <a:t>Technology – </a:t>
            </a:r>
            <a:r>
              <a:rPr lang="en-US" sz="1800" dirty="0" smtClean="0"/>
              <a:t>SCM can convey </a:t>
            </a:r>
            <a:r>
              <a:rPr lang="en-US" sz="1800" dirty="0"/>
              <a:t>spectrum assignments and spectrum policy to RF systems and </a:t>
            </a:r>
            <a:r>
              <a:rPr lang="en-US" sz="1800" dirty="0" smtClean="0"/>
              <a:t>be used for </a:t>
            </a:r>
            <a:r>
              <a:rPr lang="en-US" sz="1800" dirty="0"/>
              <a:t>M2M coordination of spectrum use</a:t>
            </a:r>
          </a:p>
          <a:p>
            <a:pPr lvl="1"/>
            <a:r>
              <a:rPr lang="en-US" sz="1800" dirty="0"/>
              <a:t>Commerce – They capture the quanta of spectrum that are traded</a:t>
            </a:r>
          </a:p>
          <a:p>
            <a:pPr lvl="1"/>
            <a:r>
              <a:rPr lang="en-US" sz="1800" dirty="0" smtClean="0"/>
              <a:t>Regulation – They can define a user’s spectrum usage rights</a:t>
            </a:r>
          </a:p>
          <a:p>
            <a:pPr lvl="1"/>
            <a:r>
              <a:rPr lang="en-US" sz="1800" dirty="0" smtClean="0"/>
              <a:t>Operations – They enable dynamic and flexible management and sharing</a:t>
            </a:r>
            <a:endParaRPr lang="en-US" altLang="ja-JP" sz="1800" dirty="0" smtClean="0">
              <a:sym typeface="Wingdings" pitchFamily="2" charset="2"/>
            </a:endParaRPr>
          </a:p>
          <a:p>
            <a:r>
              <a:rPr lang="en-US" altLang="ja-JP" sz="2000" dirty="0" smtClean="0">
                <a:sym typeface="Wingdings" pitchFamily="2" charset="2"/>
              </a:rPr>
              <a:t>Based on the anticipated benefits of MBSM, I propose that the IEEE </a:t>
            </a:r>
            <a:r>
              <a:rPr lang="en-US" altLang="ja-JP" sz="2000" dirty="0" err="1" smtClean="0">
                <a:sym typeface="Wingdings" pitchFamily="2" charset="2"/>
              </a:rPr>
              <a:t>DySPAN</a:t>
            </a:r>
            <a:r>
              <a:rPr lang="en-US" altLang="ja-JP" sz="2000" dirty="0">
                <a:sym typeface="Wingdings" pitchFamily="2" charset="2"/>
              </a:rPr>
              <a:t>-</a:t>
            </a:r>
            <a:r>
              <a:rPr lang="en-US" altLang="ja-JP" sz="2000" dirty="0" smtClean="0">
                <a:sym typeface="Wingdings" pitchFamily="2" charset="2"/>
              </a:rPr>
              <a:t>SC form a Study Group to write a Project Authorization Request (PAR) to standardize SCM</a:t>
            </a:r>
          </a:p>
        </p:txBody>
      </p:sp>
      <p:sp>
        <p:nvSpPr>
          <p:cNvPr id="6149" name="日付プレースホルダ 3"/>
          <p:cNvSpPr txBox="1">
            <a:spLocks noGrp="1"/>
          </p:cNvSpPr>
          <p:nvPr/>
        </p:nvSpPr>
        <p:spPr bwMode="auto">
          <a:xfrm>
            <a:off x="762000" y="379413"/>
            <a:ext cx="8255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lnSpc>
                <a:spcPct val="100000"/>
              </a:lnSpc>
              <a:buSzPct val="100000"/>
              <a:buFont typeface="Times New Roman" pitchFamily="18" charset="0"/>
              <a:buNone/>
            </a:pPr>
            <a:fld id="{7AE39338-08EE-40BF-B3BC-0DF3E27270FA}" type="datetime1">
              <a:rPr lang="en-GB" altLang="ja-JP" sz="1400" b="1"/>
              <a:pPr>
                <a:lnSpc>
                  <a:spcPct val="100000"/>
                </a:lnSpc>
                <a:buSzPct val="100000"/>
                <a:buFont typeface="Times New Roman" pitchFamily="18" charset="0"/>
                <a:buNone/>
              </a:pPr>
              <a:t>25/06/2012</a:t>
            </a:fld>
            <a:endParaRPr lang="en-GB" altLang="ja-JP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DSA Enterprise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 </a:t>
            </a:r>
            <a:fld id="{C53F48F0-64BE-4AFD-824C-C1BFF6A8A08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Cloud 3"/>
          <p:cNvSpPr/>
          <p:nvPr/>
        </p:nvSpPr>
        <p:spPr bwMode="auto">
          <a:xfrm>
            <a:off x="3131840" y="2605201"/>
            <a:ext cx="2808312" cy="1296144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Spectrum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83096" y="4941168"/>
            <a:ext cx="8305800" cy="86793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Font typeface="Times New Roman" pitchFamily="18" charset="0"/>
              <a:buNone/>
            </a:pPr>
            <a:r>
              <a:rPr lang="en-US" sz="2800" b="1" dirty="0" smtClean="0">
                <a:solidFill>
                  <a:srgbClr val="000099"/>
                </a:solidFill>
              </a:rPr>
              <a:t>MBSM is the catalyst of the enterprise and bridges the needs of the different communities</a:t>
            </a:r>
            <a:endParaRPr lang="en-US" sz="2800" b="1" dirty="0">
              <a:solidFill>
                <a:srgbClr val="000099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536156" y="3789040"/>
            <a:ext cx="2088232" cy="64807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Regulators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355976" y="2071598"/>
            <a:ext cx="2736304" cy="64807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Federal users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1619672" y="1885121"/>
            <a:ext cx="2736304" cy="9869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Commercial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sers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724128" y="2708920"/>
            <a:ext cx="2736304" cy="108012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Technology developers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539552" y="2914396"/>
            <a:ext cx="2736304" cy="9869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Unlicensed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sers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788024" y="3685321"/>
            <a:ext cx="2088232" cy="64807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Brokers</a:t>
            </a:r>
          </a:p>
        </p:txBody>
      </p:sp>
    </p:spTree>
    <p:extLst>
      <p:ext uri="{BB962C8B-B14F-4D97-AF65-F5344CB8AC3E}">
        <p14:creationId xmlns:p14="http://schemas.microsoft.com/office/powerpoint/2010/main" xmlns="" val="30918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Model-Based Spectrum Management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9750" y="1628775"/>
            <a:ext cx="8280400" cy="44656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Spectrum management (SM) based on the creation and exchange of spectrum consumption models (SCMs)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SCMs capture the consumption of spectrum identifying the boundaries of spectrum use, not the details of systems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SCMs have attendant computations for assessing compatibility among models (A common means across the entire SM system)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SCMs are a loose coupler for the spectrum enterprise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The minimal amount of data at the intersection of the activities of SM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Captures the intent of users and the judgment of spectrum managers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Conveys spectrum use policy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Enables sharing of spectrum and spectrum markets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GB" altLang="ja-JP" sz="1200" smtClean="0"/>
              <a:t>Slide </a:t>
            </a:r>
            <a:fld id="{2C3389D8-81D0-4F96-B60B-B3981EFE1AA4}" type="slidenum">
              <a:rPr lang="en-GB" altLang="ja-JP" sz="1200" smtClean="0"/>
              <a:pPr/>
              <a:t>5</a:t>
            </a:fld>
            <a:endParaRPr lang="en-GB" altLang="ja-JP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3"/>
          <p:cNvSpPr>
            <a:spLocks noGrp="1"/>
          </p:cNvSpPr>
          <p:nvPr>
            <p:ph idx="1"/>
          </p:nvPr>
        </p:nvSpPr>
        <p:spPr>
          <a:xfrm>
            <a:off x="685800" y="4267200"/>
            <a:ext cx="7924800" cy="19891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thing that exists at the intersection of a large set of systems that allow them to interoperate and to be integrated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 key component of innovation and composable capabilities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Layers enable local innovation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Loose couplers enable integration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Bowties enable composability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11175"/>
          </a:xfrm>
        </p:spPr>
        <p:txBody>
          <a:bodyPr/>
          <a:lstStyle/>
          <a:p>
            <a:r>
              <a:rPr lang="en-US" sz="4000" smtClean="0"/>
              <a:t>What is a loose coupler?</a:t>
            </a:r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5E62610F-93DB-45C9-B031-E00B9AF53C0E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24" name="Isosceles Triangle 23"/>
          <p:cNvSpPr/>
          <p:nvPr/>
        </p:nvSpPr>
        <p:spPr bwMode="auto">
          <a:xfrm flipH="1" flipV="1">
            <a:off x="5372100" y="1654700"/>
            <a:ext cx="3048000" cy="1295400"/>
          </a:xfrm>
          <a:prstGeom prst="triangle">
            <a:avLst>
              <a:gd name="adj" fmla="val 51330"/>
            </a:avLst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dirty="0" smtClean="0"/>
              <a:t>               </a:t>
            </a:r>
            <a:endParaRPr lang="en-US" sz="2000" dirty="0"/>
          </a:p>
        </p:txBody>
      </p:sp>
      <p:sp>
        <p:nvSpPr>
          <p:cNvPr id="25" name="Isosceles Triangle 24"/>
          <p:cNvSpPr/>
          <p:nvPr/>
        </p:nvSpPr>
        <p:spPr bwMode="auto">
          <a:xfrm flipH="1">
            <a:off x="5372100" y="2721500"/>
            <a:ext cx="3048000" cy="1295400"/>
          </a:xfrm>
          <a:prstGeom prst="triangle">
            <a:avLst>
              <a:gd name="adj" fmla="val 51330"/>
            </a:avLst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dirty="0" smtClean="0"/>
              <a:t>               </a:t>
            </a:r>
            <a:endParaRPr lang="en-US" sz="2000" dirty="0"/>
          </a:p>
        </p:txBody>
      </p:sp>
      <p:sp>
        <p:nvSpPr>
          <p:cNvPr id="8199" name="Rectangle 25"/>
          <p:cNvSpPr>
            <a:spLocks noChangeArrowheads="1"/>
          </p:cNvSpPr>
          <p:nvPr/>
        </p:nvSpPr>
        <p:spPr bwMode="auto">
          <a:xfrm>
            <a:off x="6134100" y="2568575"/>
            <a:ext cx="1371600" cy="533400"/>
          </a:xfrm>
          <a:prstGeom prst="rect">
            <a:avLst/>
          </a:pr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Loose</a:t>
            </a:r>
            <a:br>
              <a:rPr lang="en-US" sz="1600" b="1">
                <a:solidFill>
                  <a:schemeClr val="tx1"/>
                </a:solidFill>
                <a:latin typeface="Arial" charset="0"/>
              </a:rPr>
            </a:br>
            <a:r>
              <a:rPr lang="en-US" sz="1600" b="1">
                <a:solidFill>
                  <a:schemeClr val="tx1"/>
                </a:solidFill>
                <a:latin typeface="Arial" charset="0"/>
              </a:rPr>
              <a:t>Coupler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5372100" y="4016375"/>
            <a:ext cx="2971800" cy="31432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Innovation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5372100" y="1341438"/>
            <a:ext cx="2971800" cy="312737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Innovation</a:t>
            </a:r>
          </a:p>
        </p:txBody>
      </p:sp>
      <p:sp>
        <p:nvSpPr>
          <p:cNvPr id="8202" name="TextBox 9"/>
          <p:cNvSpPr txBox="1">
            <a:spLocks noChangeArrowheads="1"/>
          </p:cNvSpPr>
          <p:nvPr/>
        </p:nvSpPr>
        <p:spPr bwMode="auto">
          <a:xfrm>
            <a:off x="4492625" y="1341438"/>
            <a:ext cx="730250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Layer</a:t>
            </a:r>
          </a:p>
        </p:txBody>
      </p:sp>
      <p:sp>
        <p:nvSpPr>
          <p:cNvPr id="8203" name="TextBox 10"/>
          <p:cNvSpPr txBox="1">
            <a:spLocks noChangeArrowheads="1"/>
          </p:cNvSpPr>
          <p:nvPr/>
        </p:nvSpPr>
        <p:spPr bwMode="auto">
          <a:xfrm>
            <a:off x="4492625" y="4008438"/>
            <a:ext cx="730250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Layer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4422775" y="2636838"/>
            <a:ext cx="858838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Bowtie</a:t>
            </a:r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723900" y="2332038"/>
            <a:ext cx="2971800" cy="312737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Layer</a:t>
            </a: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723900" y="3017838"/>
            <a:ext cx="2971800" cy="312737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Layer</a:t>
            </a:r>
          </a:p>
        </p:txBody>
      </p:sp>
      <p:sp>
        <p:nvSpPr>
          <p:cNvPr id="8207" name="TextBox 15"/>
          <p:cNvSpPr txBox="1">
            <a:spLocks noChangeArrowheads="1"/>
          </p:cNvSpPr>
          <p:nvPr/>
        </p:nvSpPr>
        <p:spPr bwMode="auto">
          <a:xfrm>
            <a:off x="1703388" y="2646363"/>
            <a:ext cx="10414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Interface</a:t>
            </a:r>
          </a:p>
        </p:txBody>
      </p:sp>
      <p:sp>
        <p:nvSpPr>
          <p:cNvPr id="8208" name="TextBox 17"/>
          <p:cNvSpPr txBox="1">
            <a:spLocks noChangeArrowheads="1"/>
          </p:cNvSpPr>
          <p:nvPr/>
        </p:nvSpPr>
        <p:spPr bwMode="auto">
          <a:xfrm>
            <a:off x="6286500" y="3398838"/>
            <a:ext cx="105251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Diversity</a:t>
            </a:r>
          </a:p>
        </p:txBody>
      </p:sp>
      <p:sp>
        <p:nvSpPr>
          <p:cNvPr id="8209" name="TextBox 18"/>
          <p:cNvSpPr txBox="1">
            <a:spLocks noChangeArrowheads="1"/>
          </p:cNvSpPr>
          <p:nvPr/>
        </p:nvSpPr>
        <p:spPr bwMode="auto">
          <a:xfrm>
            <a:off x="6286500" y="1874838"/>
            <a:ext cx="105251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Diversity</a:t>
            </a:r>
          </a:p>
        </p:txBody>
      </p:sp>
      <p:cxnSp>
        <p:nvCxnSpPr>
          <p:cNvPr id="8210" name="Straight Arrow Connector 37"/>
          <p:cNvCxnSpPr>
            <a:cxnSpLocks noChangeShapeType="1"/>
            <a:stCxn id="8205" idx="3"/>
            <a:endCxn id="8202" idx="2"/>
          </p:cNvCxnSpPr>
          <p:nvPr/>
        </p:nvCxnSpPr>
        <p:spPr bwMode="auto">
          <a:xfrm flipV="1">
            <a:off x="3695700" y="1720850"/>
            <a:ext cx="1162050" cy="766763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11" name="Straight Arrow Connector 38"/>
          <p:cNvCxnSpPr>
            <a:cxnSpLocks noChangeShapeType="1"/>
            <a:stCxn id="8206" idx="3"/>
            <a:endCxn id="8203" idx="0"/>
          </p:cNvCxnSpPr>
          <p:nvPr/>
        </p:nvCxnSpPr>
        <p:spPr bwMode="auto">
          <a:xfrm>
            <a:off x="3695700" y="3173413"/>
            <a:ext cx="1162050" cy="835025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12" name="Straight Arrow Connector 39"/>
          <p:cNvCxnSpPr>
            <a:cxnSpLocks noChangeShapeType="1"/>
            <a:stCxn id="8207" idx="3"/>
            <a:endCxn id="8204" idx="1"/>
          </p:cNvCxnSpPr>
          <p:nvPr/>
        </p:nvCxnSpPr>
        <p:spPr bwMode="auto">
          <a:xfrm flipV="1">
            <a:off x="2744788" y="2825750"/>
            <a:ext cx="1677987" cy="26988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611188" y="4629150"/>
            <a:ext cx="7696200" cy="1608138"/>
          </a:xfrm>
        </p:spPr>
        <p:txBody>
          <a:bodyPr/>
          <a:lstStyle/>
          <a:p>
            <a:r>
              <a:rPr lang="en-US" sz="2800" smtClean="0"/>
              <a:t>Benefits</a:t>
            </a:r>
          </a:p>
          <a:p>
            <a:pPr lvl="1"/>
            <a:r>
              <a:rPr lang="en-US" sz="2400" smtClean="0"/>
              <a:t>Integration</a:t>
            </a:r>
          </a:p>
          <a:p>
            <a:pPr lvl="1"/>
            <a:r>
              <a:rPr lang="en-US" sz="2400" smtClean="0"/>
              <a:t>Interoperability</a:t>
            </a:r>
          </a:p>
          <a:p>
            <a:pPr lvl="1"/>
            <a:r>
              <a:rPr lang="en-US" sz="2400" smtClean="0"/>
              <a:t>Innovation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11175"/>
          </a:xfrm>
        </p:spPr>
        <p:txBody>
          <a:bodyPr/>
          <a:lstStyle/>
          <a:p>
            <a:r>
              <a:rPr lang="en-US" sz="3600" smtClean="0"/>
              <a:t>Well known examples of loose coupling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B261ACEC-17C3-42D9-ACDB-A708E4F0C0FE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35" name="Isosceles Triangle 34"/>
          <p:cNvSpPr/>
          <p:nvPr/>
        </p:nvSpPr>
        <p:spPr bwMode="auto">
          <a:xfrm flipH="1" flipV="1">
            <a:off x="304800" y="1726708"/>
            <a:ext cx="3048000" cy="1295400"/>
          </a:xfrm>
          <a:prstGeom prst="triangle">
            <a:avLst>
              <a:gd name="adj" fmla="val 51330"/>
            </a:avLst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dirty="0" smtClean="0"/>
              <a:t>               </a:t>
            </a:r>
            <a:endParaRPr lang="en-US" sz="2000" dirty="0"/>
          </a:p>
        </p:txBody>
      </p:sp>
      <p:pic>
        <p:nvPicPr>
          <p:cNvPr id="9223" name="Picture 35" descr="power-outl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14" t="7339" r="8571" b="8257"/>
          <a:stretch>
            <a:fillRect/>
          </a:stretch>
        </p:blipFill>
        <p:spPr bwMode="auto">
          <a:xfrm>
            <a:off x="2743200" y="2336800"/>
            <a:ext cx="6953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Isosceles Triangle 36"/>
          <p:cNvSpPr/>
          <p:nvPr/>
        </p:nvSpPr>
        <p:spPr bwMode="auto">
          <a:xfrm flipH="1">
            <a:off x="304800" y="2793508"/>
            <a:ext cx="3048000" cy="1295400"/>
          </a:xfrm>
          <a:prstGeom prst="triangle">
            <a:avLst>
              <a:gd name="adj" fmla="val 51330"/>
            </a:avLst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dirty="0" smtClean="0"/>
              <a:t>               </a:t>
            </a:r>
            <a:endParaRPr lang="en-US" sz="2000" dirty="0"/>
          </a:p>
        </p:txBody>
      </p:sp>
      <p:sp>
        <p:nvSpPr>
          <p:cNvPr id="9225" name="Rectangle 37"/>
          <p:cNvSpPr>
            <a:spLocks noChangeArrowheads="1"/>
          </p:cNvSpPr>
          <p:nvPr/>
        </p:nvSpPr>
        <p:spPr bwMode="auto">
          <a:xfrm>
            <a:off x="1066800" y="2641600"/>
            <a:ext cx="1371600" cy="533400"/>
          </a:xfrm>
          <a:prstGeom prst="rect">
            <a:avLst/>
          </a:pr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2000" b="1">
                <a:solidFill>
                  <a:schemeClr val="tx1"/>
                </a:solidFill>
                <a:latin typeface="Arial" charset="0"/>
              </a:rPr>
              <a:t>60 Hz AC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04800" y="4089400"/>
            <a:ext cx="2971800" cy="31273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Power Producers</a:t>
            </a:r>
          </a:p>
        </p:txBody>
      </p:sp>
      <p:sp>
        <p:nvSpPr>
          <p:cNvPr id="9227" name="Text Box 10"/>
          <p:cNvSpPr txBox="1">
            <a:spLocks noChangeArrowheads="1"/>
          </p:cNvSpPr>
          <p:nvPr/>
        </p:nvSpPr>
        <p:spPr bwMode="auto">
          <a:xfrm>
            <a:off x="304800" y="1412875"/>
            <a:ext cx="2971800" cy="31432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Power Users</a:t>
            </a:r>
          </a:p>
        </p:txBody>
      </p:sp>
      <p:sp>
        <p:nvSpPr>
          <p:cNvPr id="41" name="Isosceles Triangle 40"/>
          <p:cNvSpPr/>
          <p:nvPr/>
        </p:nvSpPr>
        <p:spPr bwMode="auto">
          <a:xfrm flipH="1" flipV="1">
            <a:off x="5791200" y="1735840"/>
            <a:ext cx="3048000" cy="1295400"/>
          </a:xfrm>
          <a:prstGeom prst="triangle">
            <a:avLst>
              <a:gd name="adj" fmla="val 51330"/>
            </a:avLst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dirty="0" smtClean="0"/>
              <a:t>               </a:t>
            </a:r>
            <a:endParaRPr lang="en-US" sz="2000" dirty="0"/>
          </a:p>
        </p:txBody>
      </p:sp>
      <p:sp>
        <p:nvSpPr>
          <p:cNvPr id="42" name="Isosceles Triangle 41"/>
          <p:cNvSpPr/>
          <p:nvPr/>
        </p:nvSpPr>
        <p:spPr bwMode="auto">
          <a:xfrm flipH="1">
            <a:off x="5791200" y="2802640"/>
            <a:ext cx="3048000" cy="1295400"/>
          </a:xfrm>
          <a:prstGeom prst="triangle">
            <a:avLst>
              <a:gd name="adj" fmla="val 51330"/>
            </a:avLst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anchor="ctr"/>
          <a:lstStyle>
            <a:defPPr>
              <a:defRPr lang="en-US"/>
            </a:defPPr>
            <a:lvl1pPr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lnSpc>
                <a:spcPts val="2500"/>
              </a:lnSpc>
              <a:spcBef>
                <a:spcPct val="0"/>
              </a:spcBef>
              <a:spcAft>
                <a:spcPts val="1000"/>
              </a:spcAft>
              <a:buClr>
                <a:srgbClr val="FDAA03"/>
              </a:buClr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buFont typeface="Times New Roman" pitchFamily="18" charset="0"/>
              <a:buNone/>
              <a:defRPr/>
            </a:pPr>
            <a:r>
              <a:rPr lang="en-US" dirty="0" smtClean="0"/>
              <a:t>               </a:t>
            </a:r>
            <a:endParaRPr lang="en-US" sz="2000" dirty="0"/>
          </a:p>
        </p:txBody>
      </p:sp>
      <p:sp>
        <p:nvSpPr>
          <p:cNvPr id="9230" name="Rectangle 42"/>
          <p:cNvSpPr>
            <a:spLocks noChangeArrowheads="1"/>
          </p:cNvSpPr>
          <p:nvPr/>
        </p:nvSpPr>
        <p:spPr bwMode="auto">
          <a:xfrm>
            <a:off x="6553200" y="2649538"/>
            <a:ext cx="1371600" cy="533400"/>
          </a:xfrm>
          <a:prstGeom prst="rect">
            <a:avLst/>
          </a:prstGeom>
          <a:solidFill>
            <a:srgbClr val="66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  <a:spcAft>
                <a:spcPts val="10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2000" b="1">
                <a:solidFill>
                  <a:schemeClr val="tx1"/>
                </a:solidFill>
                <a:latin typeface="Arial" charset="0"/>
              </a:rPr>
              <a:t>IP</a:t>
            </a:r>
          </a:p>
        </p:txBody>
      </p:sp>
      <p:sp>
        <p:nvSpPr>
          <p:cNvPr id="9231" name="Text Box 10"/>
          <p:cNvSpPr txBox="1">
            <a:spLocks noChangeArrowheads="1"/>
          </p:cNvSpPr>
          <p:nvPr/>
        </p:nvSpPr>
        <p:spPr bwMode="auto">
          <a:xfrm>
            <a:off x="5791200" y="4097338"/>
            <a:ext cx="2971800" cy="31432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Datalink Technologies</a:t>
            </a:r>
          </a:p>
        </p:txBody>
      </p:sp>
      <p:sp>
        <p:nvSpPr>
          <p:cNvPr id="9232" name="Text Box 10"/>
          <p:cNvSpPr txBox="1">
            <a:spLocks noChangeArrowheads="1"/>
          </p:cNvSpPr>
          <p:nvPr/>
        </p:nvSpPr>
        <p:spPr bwMode="auto">
          <a:xfrm>
            <a:off x="5791200" y="1422400"/>
            <a:ext cx="2971800" cy="312738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ct val="90000"/>
              </a:lnSpc>
              <a:buClr>
                <a:srgbClr val="FDAA03"/>
              </a:buClr>
              <a:buFont typeface="Times New Roman" pitchFamily="18" charset="0"/>
              <a:buNone/>
            </a:pPr>
            <a:r>
              <a:rPr lang="en-US" sz="1600" b="1">
                <a:solidFill>
                  <a:schemeClr val="tx1"/>
                </a:solidFill>
                <a:latin typeface="Arial" charset="0"/>
              </a:rPr>
              <a:t>Applications</a:t>
            </a:r>
          </a:p>
        </p:txBody>
      </p:sp>
      <p:sp>
        <p:nvSpPr>
          <p:cNvPr id="9233" name="TextBox 17"/>
          <p:cNvSpPr txBox="1">
            <a:spLocks noChangeArrowheads="1"/>
          </p:cNvSpPr>
          <p:nvPr/>
        </p:nvSpPr>
        <p:spPr bwMode="auto">
          <a:xfrm>
            <a:off x="3622675" y="1416050"/>
            <a:ext cx="19526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lnSpc>
                <a:spcPts val="2500"/>
              </a:lnSpc>
              <a:spcAft>
                <a:spcPts val="27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2000" b="1">
                <a:solidFill>
                  <a:srgbClr val="C00000"/>
                </a:solidFill>
                <a:latin typeface="Arial" charset="0"/>
              </a:rPr>
              <a:t>Innovation</a:t>
            </a:r>
          </a:p>
          <a:p>
            <a:pPr algn="ctr">
              <a:lnSpc>
                <a:spcPts val="2500"/>
              </a:lnSpc>
              <a:spcAft>
                <a:spcPts val="27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2000" b="1">
                <a:solidFill>
                  <a:srgbClr val="C00000"/>
                </a:solidFill>
                <a:latin typeface="Arial" charset="0"/>
              </a:rPr>
              <a:t>Composability</a:t>
            </a:r>
          </a:p>
          <a:p>
            <a:pPr algn="ctr">
              <a:lnSpc>
                <a:spcPts val="2500"/>
              </a:lnSpc>
              <a:spcAft>
                <a:spcPts val="27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2000" b="1">
                <a:solidFill>
                  <a:srgbClr val="C00000"/>
                </a:solidFill>
                <a:latin typeface="Arial" charset="0"/>
              </a:rPr>
              <a:t>Standard</a:t>
            </a:r>
          </a:p>
          <a:p>
            <a:pPr algn="ctr">
              <a:lnSpc>
                <a:spcPts val="2500"/>
              </a:lnSpc>
              <a:spcAft>
                <a:spcPts val="27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2000" b="1">
                <a:solidFill>
                  <a:srgbClr val="C00000"/>
                </a:solidFill>
                <a:latin typeface="Arial" charset="0"/>
              </a:rPr>
              <a:t>Composability</a:t>
            </a:r>
          </a:p>
          <a:p>
            <a:pPr algn="ctr">
              <a:lnSpc>
                <a:spcPts val="2500"/>
              </a:lnSpc>
              <a:spcAft>
                <a:spcPts val="2700"/>
              </a:spcAft>
              <a:buClr>
                <a:srgbClr val="FDAA03"/>
              </a:buClr>
              <a:buFont typeface="Times New Roman" pitchFamily="18" charset="0"/>
              <a:buNone/>
            </a:pPr>
            <a:r>
              <a:rPr lang="en-US" sz="2000" b="1">
                <a:solidFill>
                  <a:srgbClr val="C00000"/>
                </a:solidFill>
                <a:latin typeface="Arial" charset="0"/>
              </a:rPr>
              <a:t>Innovation</a:t>
            </a:r>
          </a:p>
        </p:txBody>
      </p:sp>
      <p:cxnSp>
        <p:nvCxnSpPr>
          <p:cNvPr id="9234" name="Straight Arrow Connector 46"/>
          <p:cNvCxnSpPr>
            <a:cxnSpLocks noChangeShapeType="1"/>
          </p:cNvCxnSpPr>
          <p:nvPr/>
        </p:nvCxnSpPr>
        <p:spPr bwMode="auto">
          <a:xfrm>
            <a:off x="5257800" y="1651000"/>
            <a:ext cx="457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35" name="Straight Arrow Connector 47"/>
          <p:cNvCxnSpPr>
            <a:cxnSpLocks noChangeShapeType="1"/>
          </p:cNvCxnSpPr>
          <p:nvPr/>
        </p:nvCxnSpPr>
        <p:spPr bwMode="auto">
          <a:xfrm>
            <a:off x="5486400" y="2260600"/>
            <a:ext cx="838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36" name="Straight Arrow Connector 48"/>
          <p:cNvCxnSpPr>
            <a:cxnSpLocks noChangeShapeType="1"/>
          </p:cNvCxnSpPr>
          <p:nvPr/>
        </p:nvCxnSpPr>
        <p:spPr bwMode="auto">
          <a:xfrm>
            <a:off x="5257800" y="2946400"/>
            <a:ext cx="1219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37" name="Straight Arrow Connector 49"/>
          <p:cNvCxnSpPr>
            <a:cxnSpLocks noChangeShapeType="1"/>
          </p:cNvCxnSpPr>
          <p:nvPr/>
        </p:nvCxnSpPr>
        <p:spPr bwMode="auto">
          <a:xfrm>
            <a:off x="5486400" y="3632200"/>
            <a:ext cx="838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38" name="Straight Arrow Connector 50"/>
          <p:cNvCxnSpPr>
            <a:cxnSpLocks noChangeShapeType="1"/>
          </p:cNvCxnSpPr>
          <p:nvPr/>
        </p:nvCxnSpPr>
        <p:spPr bwMode="auto">
          <a:xfrm>
            <a:off x="5257800" y="4318000"/>
            <a:ext cx="457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39" name="Straight Arrow Connector 51"/>
          <p:cNvCxnSpPr>
            <a:cxnSpLocks noChangeShapeType="1"/>
          </p:cNvCxnSpPr>
          <p:nvPr/>
        </p:nvCxnSpPr>
        <p:spPr bwMode="auto">
          <a:xfrm flipH="1">
            <a:off x="3429000" y="1651000"/>
            <a:ext cx="457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40" name="Straight Arrow Connector 52"/>
          <p:cNvCxnSpPr>
            <a:cxnSpLocks noChangeShapeType="1"/>
          </p:cNvCxnSpPr>
          <p:nvPr/>
        </p:nvCxnSpPr>
        <p:spPr bwMode="auto">
          <a:xfrm flipH="1">
            <a:off x="2819400" y="2260600"/>
            <a:ext cx="838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41" name="Straight Arrow Connector 53"/>
          <p:cNvCxnSpPr>
            <a:cxnSpLocks noChangeShapeType="1"/>
          </p:cNvCxnSpPr>
          <p:nvPr/>
        </p:nvCxnSpPr>
        <p:spPr bwMode="auto">
          <a:xfrm rot="10800000" flipV="1">
            <a:off x="3505200" y="2946400"/>
            <a:ext cx="5334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42" name="Straight Arrow Connector 54"/>
          <p:cNvCxnSpPr>
            <a:cxnSpLocks noChangeShapeType="1"/>
          </p:cNvCxnSpPr>
          <p:nvPr/>
        </p:nvCxnSpPr>
        <p:spPr bwMode="auto">
          <a:xfrm flipH="1">
            <a:off x="2819400" y="3632200"/>
            <a:ext cx="838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43" name="Straight Arrow Connector 55"/>
          <p:cNvCxnSpPr>
            <a:cxnSpLocks noChangeShapeType="1"/>
          </p:cNvCxnSpPr>
          <p:nvPr/>
        </p:nvCxnSpPr>
        <p:spPr bwMode="auto">
          <a:xfrm flipH="1">
            <a:off x="3429000" y="4318000"/>
            <a:ext cx="4572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/>
              <a:t>Page  </a:t>
            </a:r>
            <a:fld id="{B1FAFF07-3E81-428E-AA9A-074C05E186E8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10243" name="Title 2"/>
          <p:cNvSpPr>
            <a:spLocks noGrp="1"/>
          </p:cNvSpPr>
          <p:nvPr>
            <p:ph type="title"/>
          </p:nvPr>
        </p:nvSpPr>
        <p:spPr>
          <a:xfrm>
            <a:off x="34925" y="687388"/>
            <a:ext cx="9001125" cy="509587"/>
          </a:xfrm>
        </p:spPr>
        <p:txBody>
          <a:bodyPr/>
          <a:lstStyle/>
          <a:p>
            <a:r>
              <a:rPr lang="en-US" sz="3200" smtClean="0"/>
              <a:t>Spectrum Consumption Modeling as a Loose Coupler</a:t>
            </a: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93663" y="1236663"/>
            <a:ext cx="93329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5"/>
          <p:cNvSpPr>
            <a:spLocks noGrp="1"/>
          </p:cNvSpPr>
          <p:nvPr>
            <p:ph sz="half" idx="2"/>
          </p:nvPr>
        </p:nvSpPr>
        <p:spPr>
          <a:xfrm>
            <a:off x="4356100" y="1700213"/>
            <a:ext cx="4597400" cy="4176712"/>
          </a:xfrm>
        </p:spPr>
        <p:txBody>
          <a:bodyPr/>
          <a:lstStyle/>
          <a:p>
            <a:pPr>
              <a:lnSpc>
                <a:spcPct val="92000"/>
              </a:lnSpc>
            </a:pPr>
            <a:r>
              <a:rPr lang="en-US" sz="2400" smtClean="0">
                <a:solidFill>
                  <a:srgbClr val="003300"/>
                </a:solidFill>
              </a:rPr>
              <a:t>The “Modeling and Computation Manual” is a first attempt to create a standard and is available on-line at </a:t>
            </a:r>
            <a:br>
              <a:rPr lang="en-US" sz="2400" smtClean="0">
                <a:solidFill>
                  <a:srgbClr val="003300"/>
                </a:solidFill>
              </a:rPr>
            </a:br>
            <a:r>
              <a:rPr lang="en-US" sz="2400" smtClean="0">
                <a:solidFill>
                  <a:srgbClr val="003300"/>
                </a:solidFill>
              </a:rPr>
              <a:t/>
            </a:r>
            <a:br>
              <a:rPr lang="en-US" sz="2400" smtClean="0">
                <a:solidFill>
                  <a:srgbClr val="003300"/>
                </a:solidFill>
              </a:rPr>
            </a:br>
            <a:r>
              <a:rPr lang="en-US" sz="2400" smtClean="0">
                <a:solidFill>
                  <a:srgbClr val="003300"/>
                </a:solidFill>
                <a:hlinkClick r:id="rId2"/>
              </a:rPr>
              <a:t>http://www.mitre.org/work/tech_papers/2011/11-2071/</a:t>
            </a:r>
            <a:endParaRPr lang="en-US" sz="2400" smtClean="0">
              <a:solidFill>
                <a:srgbClr val="003300"/>
              </a:solidFill>
            </a:endParaRPr>
          </a:p>
          <a:p>
            <a:pPr>
              <a:lnSpc>
                <a:spcPct val="92000"/>
              </a:lnSpc>
            </a:pPr>
            <a:r>
              <a:rPr lang="en-US" sz="2400" smtClean="0"/>
              <a:t>Exposed to the DySPAN community at conferences and through email</a:t>
            </a:r>
          </a:p>
          <a:p>
            <a:pPr>
              <a:lnSpc>
                <a:spcPct val="92000"/>
              </a:lnSpc>
            </a:pPr>
            <a:r>
              <a:rPr lang="en-US" sz="2400" smtClean="0"/>
              <a:t>Currently updating this first draft based on feedback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0000"/>
              <a:buFont typeface="Times New Roman" pitchFamily="18" charset="0"/>
              <a:buChar char="•"/>
              <a:defRPr sz="24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200" smtClean="0">
                <a:solidFill>
                  <a:srgbClr val="003399"/>
                </a:solidFill>
              </a:rPr>
              <a:t>Page  </a:t>
            </a:r>
            <a:fld id="{D76B8559-69FB-492B-A1E3-71B26BF6D7DF}" type="slidenum">
              <a:rPr lang="en-US" sz="1200" smtClean="0">
                <a:solidFill>
                  <a:srgbClr val="003399"/>
                </a:solidFill>
              </a:rPr>
              <a:pPr/>
              <a:t>9</a:t>
            </a:fld>
            <a:endParaRPr lang="en-US" sz="1200" smtClean="0">
              <a:solidFill>
                <a:srgbClr val="003399"/>
              </a:solidFill>
            </a:endParaRPr>
          </a:p>
        </p:txBody>
      </p:sp>
      <p:sp>
        <p:nvSpPr>
          <p:cNvPr id="14340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7075"/>
          </a:xfrm>
        </p:spPr>
        <p:txBody>
          <a:bodyPr/>
          <a:lstStyle/>
          <a:p>
            <a:r>
              <a:rPr lang="en-US" sz="3200" smtClean="0"/>
              <a:t>We have published a first draft on modeling</a:t>
            </a: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1484313"/>
            <a:ext cx="3287713" cy="4897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16156</TotalTime>
  <Words>1490</Words>
  <Application>Microsoft Office PowerPoint</Application>
  <PresentationFormat>On-screen Show (4:3)</PresentationFormat>
  <Paragraphs>292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Default Design</vt:lpstr>
      <vt:lpstr>Document</vt:lpstr>
      <vt:lpstr>Equation</vt:lpstr>
      <vt:lpstr>IEEE 1900 New Project Proposal Spectrum Consumption Modeling</vt:lpstr>
      <vt:lpstr>Motivation</vt:lpstr>
      <vt:lpstr>Abstract</vt:lpstr>
      <vt:lpstr>The DSA Enterprise</vt:lpstr>
      <vt:lpstr>Model-Based Spectrum Management</vt:lpstr>
      <vt:lpstr>What is a loose coupler?</vt:lpstr>
      <vt:lpstr>Well known examples of loose coupling</vt:lpstr>
      <vt:lpstr>Spectrum Consumption Modeling as a Loose Coupler</vt:lpstr>
      <vt:lpstr>We have published a first draft on modeling</vt:lpstr>
      <vt:lpstr>Thirteen SCM modeling constructs</vt:lpstr>
      <vt:lpstr>Combining Constructs into Models</vt:lpstr>
      <vt:lpstr>Building Models</vt:lpstr>
      <vt:lpstr>Why model spectrum use?</vt:lpstr>
      <vt:lpstr>What are the desired characteristics of modeling?</vt:lpstr>
      <vt:lpstr>Drivers of the Business Case</vt:lpstr>
      <vt:lpstr>The business of spectrum sharing</vt:lpstr>
      <vt:lpstr>A standard for spectrum consumption modeling solves critical challenges</vt:lpstr>
      <vt:lpstr>How modeling would change spectrum management</vt:lpstr>
      <vt:lpstr>How Would SCM Change Spectrum Management</vt:lpstr>
      <vt:lpstr>How Would SCM Help Regulators</vt:lpstr>
      <vt:lpstr>How would SCM enable technology development</vt:lpstr>
      <vt:lpstr>What would the proposed standard include</vt:lpstr>
      <vt:lpstr>Recommendation</vt:lpstr>
      <vt:lpstr>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P1900.4 WG Use Cases: General Description of Update</dc:title>
  <dc:creator>Stanislav Filin</dc:creator>
  <cp:lastModifiedBy>Yohannes</cp:lastModifiedBy>
  <cp:revision>1229</cp:revision>
  <dcterms:modified xsi:type="dcterms:W3CDTF">2012-06-25T11:59:15Z</dcterms:modified>
</cp:coreProperties>
</file>