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6" r:id="rId2"/>
    <p:sldId id="364" r:id="rId3"/>
    <p:sldId id="365" r:id="rId4"/>
    <p:sldId id="366" r:id="rId5"/>
    <p:sldId id="371" r:id="rId6"/>
    <p:sldId id="367" r:id="rId7"/>
    <p:sldId id="368" r:id="rId8"/>
    <p:sldId id="373" r:id="rId9"/>
    <p:sldId id="369" r:id="rId10"/>
    <p:sldId id="372" r:id="rId11"/>
    <p:sldId id="375" r:id="rId12"/>
    <p:sldId id="376" r:id="rId13"/>
    <p:sldId id="377" r:id="rId14"/>
    <p:sldId id="378" r:id="rId15"/>
    <p:sldId id="379" r:id="rId16"/>
    <p:sldId id="374" r:id="rId17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A1"/>
    <a:srgbClr val="E8E8E8"/>
    <a:srgbClr val="FDC82F"/>
    <a:srgbClr val="009FDA"/>
    <a:srgbClr val="001FA1"/>
    <a:srgbClr val="E37222"/>
    <a:srgbClr val="69BE28"/>
    <a:srgbClr val="6B1F7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59" autoAdjust="0"/>
    <p:restoredTop sz="85457" autoAdjust="0"/>
  </p:normalViewPr>
  <p:slideViewPr>
    <p:cSldViewPr>
      <p:cViewPr>
        <p:scale>
          <a:sx n="75" d="100"/>
          <a:sy n="75" d="100"/>
        </p:scale>
        <p:origin x="-72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7F105050-1248-42D9-87C8-A46EFF003A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AAB1395-EA5F-4508-8133-23553F1A7A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EEC16B-4ED7-48DB-A675-5100F291DC56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3" descr="IEEE_SA_Bar_Graphic_long_rg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4" descr="IEEE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2133600" cy="47625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8DB9DE3-B72D-459A-A856-8EE435E5C0C7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083E9-57D0-42E5-BD4F-9C6D72A2998A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27B10B-A1BB-4453-BC03-5E394E284C8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B21857-46A6-430E-B7C9-412148CAA73A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994B-41C4-4F69-9002-13BCECA42C0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1A0956-5DD2-4250-ACF6-4AFC639CF0B0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F1B81-66A9-47CD-BA58-76AA9FA2E95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D4C4A-66E6-4F7F-AE5A-221AB863F7BF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476C3-E4A7-44E9-9EB8-8A9EAFB4834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97E60-F102-4607-804F-05451BAD988C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E882-417B-4B15-B096-DFD65E214642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B5D429-A80E-46BE-B9BE-5970F461D690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95E0A3-FD41-4A5E-85C4-2CE29C2D54C4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23888D-BD94-4CDF-A78A-E580FC75A453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50FDFF-186F-4618-A829-B96E5C13D7A9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5BB3E3-9949-4267-A3A0-82CB1BB7E901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2F7B4-DEFF-4F4B-A803-0C7624B239E5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F53F4-9308-49F4-97F6-73D4D1EFB430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69D0ED-50D3-452E-85AA-355CDCBB8C7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086535-23BC-47A2-ADB3-59171BD29A18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8076DB-7A79-4344-862D-44A5DC4E7FB1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62000" y="64770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BA51B600-F92E-4009-8C03-2948A966655D}" type="datetime1">
              <a:rPr lang="en-US"/>
              <a:pPr>
                <a:defRPr/>
              </a:pPr>
              <a:t>6/5/2012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981200" y="64770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Poerpoint Title would go here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28600" y="64770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800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fld id="{C1C2B80B-C5FF-4297-A834-8CF8B7EF5238}" type="slidenum">
              <a:rPr lang="en-US"/>
              <a:pPr>
                <a:defRPr/>
              </a:pPr>
              <a:t>‹#›</a:t>
            </a:fld>
            <a:endParaRPr lang="en-US" sz="1400">
              <a:latin typeface="Myriad Pro" pitchFamily="1" charset="0"/>
            </a:endParaRPr>
          </a:p>
        </p:txBody>
      </p:sp>
      <p:pic>
        <p:nvPicPr>
          <p:cNvPr id="1031" name="Picture 23" descr="IEEE_SA_Bar_Graphic_long_rgb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421438"/>
            <a:ext cx="9144000" cy="43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7696200" y="6477000"/>
            <a:ext cx="9906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49018F4D-DB38-4600-A262-EAE8755DF541}" type="slidenum">
              <a:rPr lang="en-US" sz="1200" b="1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1200" b="1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solutions-support@standards.ieee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838200" y="1524000"/>
            <a:ext cx="7467600" cy="4191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IEEE Standards Association</a:t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Logging and Viewing Meeting Attendance Using IMAT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Overlapping </a:t>
            </a:r>
            <a:r>
              <a:rPr lang="en-US" dirty="0" smtClean="0"/>
              <a:t>Meetings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66508"/>
              <a:gd name="adj4" fmla="val -4216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Clicking on an overlapping meeting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will remove  any previously logged attendance.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84008"/>
              <a:gd name="adj4" fmla="val -111958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on the attendance percentage to view your attendance for the meeting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228600" y="2667000"/>
            <a:ext cx="8712200" cy="3057939"/>
            <a:chOff x="203200" y="2286000"/>
            <a:chExt cx="8712200" cy="3057939"/>
          </a:xfrm>
        </p:grpSpPr>
        <p:pic>
          <p:nvPicPr>
            <p:cNvPr id="307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37465" b="22649"/>
            <a:stretch>
              <a:fillRect/>
            </a:stretch>
          </p:blipFill>
          <p:spPr bwMode="auto">
            <a:xfrm>
              <a:off x="205740" y="2819400"/>
              <a:ext cx="8709660" cy="2524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29487" r="8140" b="62499"/>
            <a:stretch>
              <a:fillRect/>
            </a:stretch>
          </p:blipFill>
          <p:spPr bwMode="auto">
            <a:xfrm>
              <a:off x="203200" y="2286000"/>
              <a:ext cx="8483600" cy="5334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8" name="Line Callout 1 7"/>
          <p:cNvSpPr/>
          <p:nvPr/>
        </p:nvSpPr>
        <p:spPr bwMode="auto">
          <a:xfrm>
            <a:off x="5029200" y="1600200"/>
            <a:ext cx="3505200" cy="1524000"/>
          </a:xfrm>
          <a:prstGeom prst="borderCallout1">
            <a:avLst>
              <a:gd name="adj1" fmla="val 55288"/>
              <a:gd name="adj2" fmla="val -4687"/>
              <a:gd name="adj3" fmla="val 109841"/>
              <a:gd name="adj4" fmla="val -76541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 fontScale="92500" lnSpcReduction="10000"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All attendance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credited to the selected Working Group will be shown. Check the “Show all breakouts attended” box to show all breakouts attended at the selected event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5812" r="31006" b="29487"/>
          <a:stretch>
            <a:fillRect/>
          </a:stretch>
        </p:blipFill>
        <p:spPr bwMode="auto">
          <a:xfrm>
            <a:off x="457200" y="1371600"/>
            <a:ext cx="81343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35814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-10992"/>
              <a:gd name="adj4" fmla="val -12654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“Attendance History Report” to see attendance for past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meetings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685800" y="2133600"/>
            <a:ext cx="5791200" cy="2484120"/>
            <a:chOff x="914400" y="1935480"/>
            <a:chExt cx="4114800" cy="179832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t="29487" r="55280" b="44302"/>
            <a:stretch>
              <a:fillRect/>
            </a:stretch>
          </p:blipFill>
          <p:spPr bwMode="auto">
            <a:xfrm>
              <a:off x="914400" y="1981200"/>
              <a:ext cx="4114800" cy="17526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l="825" t="32922" r="79785" b="62499"/>
            <a:stretch>
              <a:fillRect/>
            </a:stretch>
          </p:blipFill>
          <p:spPr bwMode="auto">
            <a:xfrm>
              <a:off x="3238500" y="1935480"/>
              <a:ext cx="1790700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" name="Line Callout 1 11"/>
          <p:cNvSpPr/>
          <p:nvPr/>
        </p:nvSpPr>
        <p:spPr bwMode="auto">
          <a:xfrm>
            <a:off x="5943600" y="32004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6509"/>
              <a:gd name="adj4" fmla="val -59874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Select the Working Group you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would like to view attendance for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Viewing Attendance History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t="19373" r="35404" b="52137"/>
          <a:stretch>
            <a:fillRect/>
          </a:stretch>
        </p:blipFill>
        <p:spPr bwMode="auto">
          <a:xfrm>
            <a:off x="228600" y="2209800"/>
            <a:ext cx="7370064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5943600" y="1524000"/>
            <a:ext cx="2438400" cy="1524000"/>
          </a:xfrm>
          <a:prstGeom prst="borderCallout1">
            <a:avLst>
              <a:gd name="adj1" fmla="val 105288"/>
              <a:gd name="adj2" fmla="val 46876"/>
              <a:gd name="adj3" fmla="val 133175"/>
              <a:gd name="adj4" fmla="val -3625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Specify a date range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to view attendance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Line Callout 1 5"/>
          <p:cNvSpPr/>
          <p:nvPr/>
        </p:nvSpPr>
        <p:spPr bwMode="auto">
          <a:xfrm>
            <a:off x="5181600" y="4953000"/>
            <a:ext cx="3124200" cy="1295400"/>
          </a:xfrm>
          <a:prstGeom prst="borderCallout1">
            <a:avLst>
              <a:gd name="adj1" fmla="val 55288"/>
              <a:gd name="adj2" fmla="val -4687"/>
              <a:gd name="adj3" fmla="val -35502"/>
              <a:gd name="adj4" fmla="val -105010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Click on the attendance percentage to view your attendance detail for the meeting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8077200" cy="3962400"/>
          </a:xfrm>
        </p:spPr>
        <p:txBody>
          <a:bodyPr/>
          <a:lstStyle/>
          <a:p>
            <a:r>
              <a:rPr lang="en-US" dirty="0" smtClean="0"/>
              <a:t>Questions?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Contact </a:t>
            </a:r>
            <a:r>
              <a:rPr lang="en-US" dirty="0" smtClean="0"/>
              <a:t>the Standards Solutions Support Team</a:t>
            </a:r>
            <a:br>
              <a:rPr lang="en-US" dirty="0" smtClean="0"/>
            </a:br>
            <a:r>
              <a:rPr lang="en-US" dirty="0" smtClean="0">
                <a:hlinkClick r:id="rId2"/>
              </a:rPr>
              <a:t>solutions-support@standards.ieee.org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762000"/>
          </a:xfrm>
        </p:spPr>
        <p:txBody>
          <a:bodyPr/>
          <a:lstStyle/>
          <a:p>
            <a:r>
              <a:rPr lang="en-US" sz="3200" dirty="0" smtClean="0"/>
              <a:t>Sign in to IMAT</a:t>
            </a:r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7536" r="43874" b="16377"/>
          <a:stretch>
            <a:fillRect/>
          </a:stretch>
        </p:blipFill>
        <p:spPr bwMode="auto">
          <a:xfrm>
            <a:off x="838200" y="1600200"/>
            <a:ext cx="5410154" cy="4343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0" y="1676400"/>
            <a:ext cx="2971800" cy="369332"/>
          </a:xfrm>
          <a:prstGeom prst="rect">
            <a:avLst/>
          </a:prstGeom>
          <a:noFill/>
          <a:ln w="19050"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smtClean="0">
                <a:latin typeface="+mn-lt"/>
              </a:rPr>
              <a:t>imat.ieee.org</a:t>
            </a:r>
            <a:endParaRPr lang="en-US" dirty="0">
              <a:latin typeface="+mn-lt"/>
            </a:endParaRPr>
          </a:p>
        </p:txBody>
      </p:sp>
      <p:sp>
        <p:nvSpPr>
          <p:cNvPr id="8" name="Line Callout 1 7"/>
          <p:cNvSpPr/>
          <p:nvPr/>
        </p:nvSpPr>
        <p:spPr bwMode="auto">
          <a:xfrm>
            <a:off x="63246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16008"/>
              <a:gd name="adj4" fmla="val -8966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Enter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IEEE Account username/email and password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9" name="Line Callout 1 8"/>
          <p:cNvSpPr/>
          <p:nvPr/>
        </p:nvSpPr>
        <p:spPr bwMode="auto">
          <a:xfrm>
            <a:off x="6324600" y="40386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65047"/>
              <a:gd name="adj4" fmla="val -56073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If you need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to create an account or forgot your password, click the link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5812" r="31006" b="29487"/>
          <a:stretch>
            <a:fillRect/>
          </a:stretch>
        </p:blipFill>
        <p:spPr bwMode="auto">
          <a:xfrm>
            <a:off x="533400" y="1295400"/>
            <a:ext cx="813435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the </a:t>
            </a:r>
            <a:r>
              <a:rPr lang="en-US" dirty="0" smtClean="0"/>
              <a:t>meeting you </a:t>
            </a:r>
            <a:r>
              <a:rPr lang="en-US" dirty="0" smtClean="0"/>
              <a:t>are </a:t>
            </a:r>
            <a:r>
              <a:rPr lang="en-US" dirty="0" smtClean="0"/>
              <a:t>attending </a:t>
            </a:r>
            <a:endParaRPr lang="en-US" dirty="0"/>
          </a:p>
        </p:txBody>
      </p:sp>
      <p:sp>
        <p:nvSpPr>
          <p:cNvPr id="5" name="Left Arrow 4"/>
          <p:cNvSpPr/>
          <p:nvPr/>
        </p:nvSpPr>
        <p:spPr bwMode="auto">
          <a:xfrm rot="20173500">
            <a:off x="2710661" y="4020998"/>
            <a:ext cx="1143000" cy="457200"/>
          </a:xfrm>
          <a:prstGeom prst="leftArrow">
            <a:avLst/>
          </a:prstGeom>
          <a:solidFill>
            <a:srgbClr val="FF0000"/>
          </a:solidFill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</a:t>
            </a:r>
            <a:r>
              <a:rPr lang="en-US" dirty="0" smtClean="0"/>
              <a:t>access code </a:t>
            </a:r>
            <a:r>
              <a:rPr lang="en-US" dirty="0" smtClean="0"/>
              <a:t>(if applicable)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 t="16232" r="32806" b="46667"/>
          <a:stretch>
            <a:fillRect/>
          </a:stretch>
        </p:blipFill>
        <p:spPr bwMode="auto">
          <a:xfrm>
            <a:off x="1143000" y="1905000"/>
            <a:ext cx="64770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your working group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t="14396" r="78816" b="25964"/>
          <a:stretch>
            <a:fillRect/>
          </a:stretch>
        </p:blipFill>
        <p:spPr bwMode="auto">
          <a:xfrm>
            <a:off x="1219200" y="1447800"/>
            <a:ext cx="2590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5410200" y="1828800"/>
            <a:ext cx="2438400" cy="1981200"/>
          </a:xfrm>
          <a:prstGeom prst="borderCallout1">
            <a:avLst>
              <a:gd name="adj1" fmla="val 55288"/>
              <a:gd name="adj2" fmla="val -4687"/>
              <a:gd name="adj3" fmla="val 111200"/>
              <a:gd name="adj4" fmla="val -84197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Select the working group holding the meeting you would like to claim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attendance for.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log attendance</a:t>
            </a:r>
            <a:endParaRPr lang="en-US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t="16393" r="21759" b="11475"/>
          <a:stretch>
            <a:fillRect/>
          </a:stretch>
        </p:blipFill>
        <p:spPr bwMode="auto">
          <a:xfrm>
            <a:off x="685800" y="1524000"/>
            <a:ext cx="654627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Callout 1 6"/>
          <p:cNvSpPr/>
          <p:nvPr/>
        </p:nvSpPr>
        <p:spPr bwMode="auto">
          <a:xfrm>
            <a:off x="5943600" y="1143000"/>
            <a:ext cx="2514600" cy="2057400"/>
          </a:xfrm>
          <a:prstGeom prst="borderCallout1">
            <a:avLst>
              <a:gd name="adj1" fmla="val 55288"/>
              <a:gd name="adj2" fmla="val -4687"/>
              <a:gd name="adj3" fmla="val 134028"/>
              <a:gd name="adj4" fmla="val -40116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Active meetings will appear in yellow. You will only be able to log attendance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for active meetings.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Declare affiliation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16377" r="32016" b="27971"/>
          <a:stretch>
            <a:fillRect/>
          </a:stretch>
        </p:blipFill>
        <p:spPr bwMode="auto">
          <a:xfrm>
            <a:off x="914399" y="1524000"/>
            <a:ext cx="7235825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Callout 1 5"/>
          <p:cNvSpPr/>
          <p:nvPr/>
        </p:nvSpPr>
        <p:spPr bwMode="auto">
          <a:xfrm>
            <a:off x="6248400" y="11430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39008"/>
              <a:gd name="adj4" fmla="val -95291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Type your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 affiliation and/or select from the list.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9904" r="76756" b="64953"/>
          <a:stretch>
            <a:fillRect/>
          </a:stretch>
        </p:blipFill>
        <p:spPr bwMode="auto">
          <a:xfrm>
            <a:off x="685800" y="990600"/>
            <a:ext cx="65532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609600" y="304800"/>
            <a:ext cx="8077200" cy="7620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Declare affiliation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Line Callout 1 4"/>
          <p:cNvSpPr/>
          <p:nvPr/>
        </p:nvSpPr>
        <p:spPr bwMode="auto">
          <a:xfrm>
            <a:off x="6172200" y="36576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-34742"/>
              <a:gd name="adj4" fmla="val -110135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Confirm your affiliation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Attendance is recorded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45361" r="24111" b="10580"/>
          <a:stretch>
            <a:fillRect/>
          </a:stretch>
        </p:blipFill>
        <p:spPr bwMode="auto">
          <a:xfrm>
            <a:off x="381000" y="2895600"/>
            <a:ext cx="7315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Callout 1 4"/>
          <p:cNvSpPr/>
          <p:nvPr/>
        </p:nvSpPr>
        <p:spPr bwMode="auto">
          <a:xfrm>
            <a:off x="6019800" y="1447800"/>
            <a:ext cx="2438400" cy="1524000"/>
          </a:xfrm>
          <a:prstGeom prst="borderCallout1">
            <a:avLst>
              <a:gd name="adj1" fmla="val 55288"/>
              <a:gd name="adj2" fmla="val -4687"/>
              <a:gd name="adj3" fmla="val 142758"/>
              <a:gd name="adj4" fmla="val -89822"/>
            </a:avLst>
          </a:prstGeom>
          <a:solidFill>
            <a:schemeClr val="accent5">
              <a:lumMod val="20000"/>
              <a:lumOff val="80000"/>
            </a:schemeClr>
          </a:solidFill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ea typeface="ＭＳ Ｐゴシック" pitchFamily="34" charset="-128"/>
              </a:rPr>
              <a:t>Once attendance is recorded, the bar will change to green.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l="72" t="32906" r="56468" b="52539"/>
          <a:stretch>
            <a:fillRect/>
          </a:stretch>
        </p:blipFill>
        <p:spPr bwMode="auto">
          <a:xfrm>
            <a:off x="381000" y="1828800"/>
            <a:ext cx="4419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IEEE-SA_PowerPoint_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IEEE-SA_PowerPoint_Template</Template>
  <TotalTime>3704</TotalTime>
  <Words>234</Words>
  <Application>Microsoft Office PowerPoint</Application>
  <PresentationFormat>On-screen Show (4:3)</PresentationFormat>
  <Paragraphs>32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IEEE-SA_PowerPoint_Template</vt:lpstr>
      <vt:lpstr>IEEE Standards Association  Logging and Viewing Meeting Attendance Using IMAT</vt:lpstr>
      <vt:lpstr>Sign in to IMAT</vt:lpstr>
      <vt:lpstr>Select the meeting you are attending </vt:lpstr>
      <vt:lpstr>Input access code (if applicable)</vt:lpstr>
      <vt:lpstr>Select your working group</vt:lpstr>
      <vt:lpstr>Click to log attendance</vt:lpstr>
      <vt:lpstr>Declare affiliation</vt:lpstr>
      <vt:lpstr>Slide 8</vt:lpstr>
      <vt:lpstr>Attendance is recorded</vt:lpstr>
      <vt:lpstr>Overlapping Meetings</vt:lpstr>
      <vt:lpstr>Viewing Attendance</vt:lpstr>
      <vt:lpstr>Viewing Attendance</vt:lpstr>
      <vt:lpstr>Viewing Attendance History</vt:lpstr>
      <vt:lpstr>Viewing Attendance History</vt:lpstr>
      <vt:lpstr>Viewing Attendance History</vt:lpstr>
      <vt:lpstr>Questions?    Contact the Standards Solutions Support Team solutions-support@standards.ieee.org  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hfeeley</dc:creator>
  <cp:lastModifiedBy>Gregory Marchini</cp:lastModifiedBy>
  <cp:revision>309</cp:revision>
  <dcterms:created xsi:type="dcterms:W3CDTF">2009-12-29T14:27:24Z</dcterms:created>
  <dcterms:modified xsi:type="dcterms:W3CDTF">2012-06-05T16:31:03Z</dcterms:modified>
</cp:coreProperties>
</file>