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6" r:id="rId2"/>
    <p:sldId id="364" r:id="rId3"/>
    <p:sldId id="365" r:id="rId4"/>
    <p:sldId id="366" r:id="rId5"/>
    <p:sldId id="371" r:id="rId6"/>
    <p:sldId id="367" r:id="rId7"/>
    <p:sldId id="368" r:id="rId8"/>
    <p:sldId id="373" r:id="rId9"/>
    <p:sldId id="369" r:id="rId10"/>
    <p:sldId id="372" r:id="rId11"/>
    <p:sldId id="375" r:id="rId12"/>
    <p:sldId id="376" r:id="rId13"/>
    <p:sldId id="377" r:id="rId14"/>
    <p:sldId id="378" r:id="rId15"/>
    <p:sldId id="379" r:id="rId16"/>
    <p:sldId id="374" r:id="rId1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A1"/>
    <a:srgbClr val="E8E8E8"/>
    <a:srgbClr val="FDC82F"/>
    <a:srgbClr val="009FDA"/>
    <a:srgbClr val="001FA1"/>
    <a:srgbClr val="E37222"/>
    <a:srgbClr val="69BE28"/>
    <a:srgbClr val="6B1F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59" autoAdjust="0"/>
    <p:restoredTop sz="85457" autoAdjust="0"/>
  </p:normalViewPr>
  <p:slideViewPr>
    <p:cSldViewPr>
      <p:cViewPr>
        <p:scale>
          <a:sx n="75" d="100"/>
          <a:sy n="75" d="100"/>
        </p:scale>
        <p:origin x="-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F105050-1248-42D9-87C8-A46EFF003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AB1395-EA5F-4508-8133-23553F1A7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EC16B-4ED7-48DB-A675-5100F291DC5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DB9DE3-B72D-459A-A856-8EE435E5C0C7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083E9-57D0-42E5-BD4F-9C6D72A2998A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7B10B-A1BB-4453-BC03-5E394E284C8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21857-46A6-430E-B7C9-412148CAA73A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4994B-41C4-4F69-9002-13BCECA42C0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A0956-5DD2-4250-ACF6-4AFC639CF0B0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F1B81-66A9-47CD-BA58-76AA9FA2E955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D4C4A-66E6-4F7F-AE5A-221AB863F7BF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476C3-E4A7-44E9-9EB8-8A9EAFB4834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97E60-F102-4607-804F-05451BAD988C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6E882-417B-4B15-B096-DFD65E214642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5D429-A80E-46BE-B9BE-5970F461D690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5E0A3-FD41-4A5E-85C4-2CE29C2D54C4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3888D-BD94-4CDF-A78A-E580FC75A453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0FDFF-186F-4618-A829-B96E5C13D7A9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BB3E3-9949-4267-A3A0-82CB1BB7E901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2F7B4-DEFF-4F4B-A803-0C7624B239E5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53F4-9308-49F4-97F6-73D4D1EFB430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9D0ED-50D3-452E-85AA-355CDCBB8C78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86535-23BC-47A2-ADB3-59171BD29A18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076DB-7A79-4344-862D-44A5DC4E7FB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BA51B600-F92E-4009-8C03-2948A966655D}" type="datetime1">
              <a:rPr lang="en-US"/>
              <a:pPr>
                <a:defRPr/>
              </a:pPr>
              <a:t>8/31/2012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770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770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C1C2B80B-C5FF-4297-A834-8CF8B7EF5238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  <p:pic>
        <p:nvPicPr>
          <p:cNvPr id="1031" name="Picture 23" descr="IEEE_SA_Bar_Graphic_long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9018F4D-DB38-4600-A262-EAE8755DF541}" type="slidenum">
              <a:rPr lang="en-US" sz="1200" b="1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12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solutions-support@standards.iee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838200" y="1524000"/>
            <a:ext cx="7467600" cy="4572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IEEE Standards Association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Logging and Viewing Meeting Attendance Using </a:t>
            </a:r>
            <a:r>
              <a:rPr lang="en-US" sz="4000" dirty="0" smtClean="0"/>
              <a:t>The IEEE Attendance Tool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Overlapping Meetings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45361" r="24111" b="10580"/>
          <a:stretch>
            <a:fillRect/>
          </a:stretch>
        </p:blipFill>
        <p:spPr bwMode="auto">
          <a:xfrm>
            <a:off x="381000" y="2895600"/>
            <a:ext cx="731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6019800" y="14478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166508"/>
              <a:gd name="adj4" fmla="val -42166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Clicking on an overlapping meeting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will remove  any previously logged attendance.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72" t="32906" r="56468" b="52539"/>
          <a:stretch>
            <a:fillRect/>
          </a:stretch>
        </p:blipFill>
        <p:spPr bwMode="auto">
          <a:xfrm>
            <a:off x="381000" y="1828800"/>
            <a:ext cx="441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72" t="32906" r="56468" b="52539"/>
          <a:stretch>
            <a:fillRect/>
          </a:stretch>
        </p:blipFill>
        <p:spPr bwMode="auto">
          <a:xfrm>
            <a:off x="381000" y="1828800"/>
            <a:ext cx="441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Attendance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t="45361" r="24111" b="10580"/>
          <a:stretch>
            <a:fillRect/>
          </a:stretch>
        </p:blipFill>
        <p:spPr bwMode="auto">
          <a:xfrm>
            <a:off x="381000" y="2895600"/>
            <a:ext cx="731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6019800" y="14478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84008"/>
              <a:gd name="adj4" fmla="val -111958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Click on the attendance percentage to view your attendance for the meeting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Attendance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" y="2667000"/>
            <a:ext cx="8712200" cy="3057939"/>
            <a:chOff x="203200" y="2286000"/>
            <a:chExt cx="8712200" cy="3057939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37465" b="22649"/>
            <a:stretch>
              <a:fillRect/>
            </a:stretch>
          </p:blipFill>
          <p:spPr bwMode="auto">
            <a:xfrm>
              <a:off x="205740" y="2819400"/>
              <a:ext cx="8709660" cy="2524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t="29487" r="8140" b="62499"/>
            <a:stretch>
              <a:fillRect/>
            </a:stretch>
          </p:blipFill>
          <p:spPr bwMode="auto">
            <a:xfrm>
              <a:off x="203200" y="2286000"/>
              <a:ext cx="84836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Line Callout 1 7"/>
          <p:cNvSpPr/>
          <p:nvPr/>
        </p:nvSpPr>
        <p:spPr bwMode="auto">
          <a:xfrm>
            <a:off x="5029200" y="1600200"/>
            <a:ext cx="3505200" cy="1524000"/>
          </a:xfrm>
          <a:prstGeom prst="borderCallout1">
            <a:avLst>
              <a:gd name="adj1" fmla="val 55288"/>
              <a:gd name="adj2" fmla="val -4687"/>
              <a:gd name="adj3" fmla="val 109841"/>
              <a:gd name="adj4" fmla="val -76541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All attendance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credited to the selected Working Group will be shown. Check the “Show all breakouts attended” box to show all breakouts attended at the selected event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Attendance History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15812" r="31006" b="29487"/>
          <a:stretch>
            <a:fillRect/>
          </a:stretch>
        </p:blipFill>
        <p:spPr bwMode="auto">
          <a:xfrm>
            <a:off x="457200" y="1371600"/>
            <a:ext cx="81343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6019800" y="35814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-10992"/>
              <a:gd name="adj4" fmla="val -126542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Click “Attendance History Report” to see attendance for past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meetings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2286000"/>
            <a:ext cx="7620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Attendance History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2133600"/>
            <a:ext cx="5791200" cy="2484120"/>
            <a:chOff x="914400" y="1935480"/>
            <a:chExt cx="4114800" cy="179832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29487" r="55280" b="44302"/>
            <a:stretch>
              <a:fillRect/>
            </a:stretch>
          </p:blipFill>
          <p:spPr bwMode="auto">
            <a:xfrm>
              <a:off x="914400" y="1981200"/>
              <a:ext cx="4114800" cy="175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825" t="32922" r="79785" b="62499"/>
            <a:stretch>
              <a:fillRect/>
            </a:stretch>
          </p:blipFill>
          <p:spPr bwMode="auto">
            <a:xfrm>
              <a:off x="3238500" y="1935480"/>
              <a:ext cx="17907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Line Callout 1 11"/>
          <p:cNvSpPr/>
          <p:nvPr/>
        </p:nvSpPr>
        <p:spPr bwMode="auto">
          <a:xfrm>
            <a:off x="5943600" y="32004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6509"/>
              <a:gd name="adj4" fmla="val -59874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Select the Working Group you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would like to view attendance for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Attendance History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t="19373" r="35404" b="52137"/>
          <a:stretch>
            <a:fillRect/>
          </a:stretch>
        </p:blipFill>
        <p:spPr bwMode="auto">
          <a:xfrm>
            <a:off x="228600" y="2209800"/>
            <a:ext cx="737006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5943600" y="1524000"/>
            <a:ext cx="2438400" cy="1524000"/>
          </a:xfrm>
          <a:prstGeom prst="borderCallout1">
            <a:avLst>
              <a:gd name="adj1" fmla="val 105288"/>
              <a:gd name="adj2" fmla="val 46876"/>
              <a:gd name="adj3" fmla="val 133175"/>
              <a:gd name="adj4" fmla="val -3625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Specify a date range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to view attendance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5181600" y="4953000"/>
            <a:ext cx="3124200" cy="1295400"/>
          </a:xfrm>
          <a:prstGeom prst="borderCallout1">
            <a:avLst>
              <a:gd name="adj1" fmla="val 55288"/>
              <a:gd name="adj2" fmla="val -4687"/>
              <a:gd name="adj3" fmla="val -35502"/>
              <a:gd name="adj4" fmla="val -105010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Click on the attendance percentage to view your attendance detail for the meeting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077200" cy="3962400"/>
          </a:xfrm>
        </p:spPr>
        <p:txBody>
          <a:bodyPr/>
          <a:lstStyle/>
          <a:p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Contact the Standards Solutions Support Team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solutions-support@standards.ieee.org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5494" r="45070" b="13114"/>
          <a:stretch>
            <a:fillRect/>
          </a:stretch>
        </p:blipFill>
        <p:spPr bwMode="auto">
          <a:xfrm>
            <a:off x="457200" y="1371600"/>
            <a:ext cx="6400800" cy="4923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762000"/>
          </a:xfrm>
        </p:spPr>
        <p:txBody>
          <a:bodyPr/>
          <a:lstStyle/>
          <a:p>
            <a:r>
              <a:rPr lang="en-US" sz="3200" dirty="0" smtClean="0"/>
              <a:t>Sign in to </a:t>
            </a:r>
            <a:r>
              <a:rPr lang="en-US" sz="3200" dirty="0" smtClean="0"/>
              <a:t>Attendance Tool</a:t>
            </a:r>
            <a:endParaRPr lang="en-US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048000" y="1676400"/>
            <a:ext cx="2971800" cy="3693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smtClean="0">
                <a:latin typeface="+mn-lt"/>
              </a:rPr>
              <a:t>imat.ieee.org</a:t>
            </a:r>
            <a:endParaRPr lang="en-US" dirty="0">
              <a:latin typeface="+mn-lt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324600" y="1828800"/>
            <a:ext cx="2438400" cy="1981200"/>
          </a:xfrm>
          <a:prstGeom prst="borderCallout1">
            <a:avLst>
              <a:gd name="adj1" fmla="val 55288"/>
              <a:gd name="adj2" fmla="val -4687"/>
              <a:gd name="adj3" fmla="val 108957"/>
              <a:gd name="adj4" fmla="val -94354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Enter your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IEEE Account username/email and password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9" name="Line Callout 1 8"/>
          <p:cNvSpPr/>
          <p:nvPr/>
        </p:nvSpPr>
        <p:spPr bwMode="auto">
          <a:xfrm>
            <a:off x="6324600" y="4038600"/>
            <a:ext cx="2438400" cy="1981200"/>
          </a:xfrm>
          <a:prstGeom prst="borderCallout1">
            <a:avLst>
              <a:gd name="adj1" fmla="val 55288"/>
              <a:gd name="adj2" fmla="val -4687"/>
              <a:gd name="adj3" fmla="val 65047"/>
              <a:gd name="adj4" fmla="val -56073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If you need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to create an account or forgot your password, click the 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905000" y="2209800"/>
            <a:ext cx="6858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5812" r="31006" b="29487"/>
          <a:stretch>
            <a:fillRect/>
          </a:stretch>
        </p:blipFill>
        <p:spPr bwMode="auto">
          <a:xfrm>
            <a:off x="533400" y="1295400"/>
            <a:ext cx="81343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the meeting you are attending </a:t>
            </a:r>
            <a:endParaRPr lang="en-US" dirty="0"/>
          </a:p>
        </p:txBody>
      </p:sp>
      <p:sp>
        <p:nvSpPr>
          <p:cNvPr id="5" name="Left Arrow 4"/>
          <p:cNvSpPr/>
          <p:nvPr/>
        </p:nvSpPr>
        <p:spPr bwMode="auto">
          <a:xfrm rot="20173500">
            <a:off x="2710661" y="4020998"/>
            <a:ext cx="1143000" cy="457200"/>
          </a:xfrm>
          <a:prstGeom prst="leftArrow">
            <a:avLst/>
          </a:prstGeom>
          <a:solidFill>
            <a:srgbClr val="FF0000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905000" y="2209800"/>
            <a:ext cx="8382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access code (if applicable)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t="16232" r="32806" b="46667"/>
          <a:stretch>
            <a:fillRect/>
          </a:stretch>
        </p:blipFill>
        <p:spPr bwMode="auto">
          <a:xfrm>
            <a:off x="1143000" y="1905000"/>
            <a:ext cx="6477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2209800" y="2590800"/>
            <a:ext cx="8382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your working group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4396" r="78816" b="25964"/>
          <a:stretch>
            <a:fillRect/>
          </a:stretch>
        </p:blipFill>
        <p:spPr bwMode="auto">
          <a:xfrm>
            <a:off x="1219200" y="1447800"/>
            <a:ext cx="2590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5410200" y="1828800"/>
            <a:ext cx="2438400" cy="1981200"/>
          </a:xfrm>
          <a:prstGeom prst="borderCallout1">
            <a:avLst>
              <a:gd name="adj1" fmla="val 55288"/>
              <a:gd name="adj2" fmla="val -4687"/>
              <a:gd name="adj3" fmla="val 111200"/>
              <a:gd name="adj4" fmla="val -84197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Select the working group holding the meeting you would like to claim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attendance for.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286000" y="2133600"/>
            <a:ext cx="6096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log attendance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6393" r="21759" b="11475"/>
          <a:stretch>
            <a:fillRect/>
          </a:stretch>
        </p:blipFill>
        <p:spPr bwMode="auto">
          <a:xfrm>
            <a:off x="685800" y="1524000"/>
            <a:ext cx="654627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Callout 1 6"/>
          <p:cNvSpPr/>
          <p:nvPr/>
        </p:nvSpPr>
        <p:spPr bwMode="auto">
          <a:xfrm>
            <a:off x="5943600" y="1143000"/>
            <a:ext cx="2514600" cy="2057400"/>
          </a:xfrm>
          <a:prstGeom prst="borderCallout1">
            <a:avLst>
              <a:gd name="adj1" fmla="val 55288"/>
              <a:gd name="adj2" fmla="val -4687"/>
              <a:gd name="adj3" fmla="val 134028"/>
              <a:gd name="adj4" fmla="val -40116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Active meetings will appear in yellow. You will only be able to log attendance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for active meetings.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516856" y="2112169"/>
            <a:ext cx="609600" cy="1857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affiliation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16377" r="32016" b="27971"/>
          <a:stretch>
            <a:fillRect/>
          </a:stretch>
        </p:blipFill>
        <p:spPr bwMode="auto">
          <a:xfrm>
            <a:off x="914399" y="1524000"/>
            <a:ext cx="72358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Callout 1 5"/>
          <p:cNvSpPr/>
          <p:nvPr/>
        </p:nvSpPr>
        <p:spPr bwMode="auto">
          <a:xfrm>
            <a:off x="6248400" y="11430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139008"/>
              <a:gd name="adj4" fmla="val -95291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Type your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affiliation and/or select from the list.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133600" y="2286000"/>
            <a:ext cx="609600" cy="18573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9904" r="76756" b="64953"/>
          <a:stretch>
            <a:fillRect/>
          </a:stretch>
        </p:blipFill>
        <p:spPr bwMode="auto">
          <a:xfrm>
            <a:off x="685800" y="990600"/>
            <a:ext cx="6553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09600" y="304800"/>
            <a:ext cx="80772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Declare affiliation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Line Callout 1 4"/>
          <p:cNvSpPr/>
          <p:nvPr/>
        </p:nvSpPr>
        <p:spPr bwMode="auto">
          <a:xfrm>
            <a:off x="6172200" y="36576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-34742"/>
              <a:gd name="adj4" fmla="val -110135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Confirm your affiliation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752600" y="1752601"/>
            <a:ext cx="6858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 is recorded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45361" r="24111" b="10580"/>
          <a:stretch>
            <a:fillRect/>
          </a:stretch>
        </p:blipFill>
        <p:spPr bwMode="auto">
          <a:xfrm>
            <a:off x="381000" y="2895600"/>
            <a:ext cx="731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6019800" y="14478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142758"/>
              <a:gd name="adj4" fmla="val -89822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Once attendance is recorded, the bar will change to green.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72" t="32906" r="56468" b="52539"/>
          <a:stretch>
            <a:fillRect/>
          </a:stretch>
        </p:blipFill>
        <p:spPr bwMode="auto">
          <a:xfrm>
            <a:off x="381000" y="1828800"/>
            <a:ext cx="441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</Template>
  <TotalTime>3710</TotalTime>
  <Words>235</Words>
  <Application>Microsoft Office PowerPoint</Application>
  <PresentationFormat>On-screen Show (4:3)</PresentationFormat>
  <Paragraphs>32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IEEE-SA_PowerPoint_Template</vt:lpstr>
      <vt:lpstr>IEEE Standards Association  Logging and Viewing Meeting Attendance Using The IEEE Attendance Tool</vt:lpstr>
      <vt:lpstr>Sign in to Attendance Tool</vt:lpstr>
      <vt:lpstr>Select the meeting you are attending </vt:lpstr>
      <vt:lpstr>Input access code (if applicable)</vt:lpstr>
      <vt:lpstr>Select your working group</vt:lpstr>
      <vt:lpstr>Click to log attendance</vt:lpstr>
      <vt:lpstr>Declare affiliation</vt:lpstr>
      <vt:lpstr>Slide 8</vt:lpstr>
      <vt:lpstr>Attendance is recorded</vt:lpstr>
      <vt:lpstr>Overlapping Meetings</vt:lpstr>
      <vt:lpstr>Viewing Attendance</vt:lpstr>
      <vt:lpstr>Viewing Attendance</vt:lpstr>
      <vt:lpstr>Viewing Attendance History</vt:lpstr>
      <vt:lpstr>Viewing Attendance History</vt:lpstr>
      <vt:lpstr>Viewing Attendance History</vt:lpstr>
      <vt:lpstr>Questions?    Contact the Standards Solutions Support Team solutions-support@standards.ieee.org  </vt:lpstr>
    </vt:vector>
  </TitlesOfParts>
  <Company>IEEE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hfeeley</dc:creator>
  <cp:lastModifiedBy>Gregory Marchini</cp:lastModifiedBy>
  <cp:revision>310</cp:revision>
  <dcterms:created xsi:type="dcterms:W3CDTF">2009-12-29T14:27:24Z</dcterms:created>
  <dcterms:modified xsi:type="dcterms:W3CDTF">2012-08-31T15:55:11Z</dcterms:modified>
</cp:coreProperties>
</file>