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4" r:id="rId2"/>
    <p:sldId id="275" r:id="rId3"/>
    <p:sldId id="276" r:id="rId4"/>
    <p:sldId id="268" r:id="rId5"/>
    <p:sldId id="270" r:id="rId6"/>
    <p:sldId id="271" r:id="rId7"/>
    <p:sldId id="269" r:id="rId8"/>
    <p:sldId id="277" r:id="rId9"/>
    <p:sldId id="272" r:id="rId10"/>
    <p:sldId id="273" r:id="rId11"/>
    <p:sldId id="278" r:id="rId1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37" autoAdjust="0"/>
  </p:normalViewPr>
  <p:slideViewPr>
    <p:cSldViewPr>
      <p:cViewPr>
        <p:scale>
          <a:sx n="125" d="100"/>
          <a:sy n="125" d="100"/>
        </p:scale>
        <p:origin x="-10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7A0F-702B-490E-B9C9-62C5F11111AE}" type="datetimeFigureOut">
              <a:rPr lang="ko-KR" altLang="en-US" smtClean="0"/>
              <a:t>2013-01-10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41447-859A-43C2-B183-F6107187C3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359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625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>
              <a:sym typeface="Wingdings" pitchFamily="2" charset="2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35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>
              <a:sym typeface="Wingdings" pitchFamily="2" charset="2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3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0C4BF-FC3E-40D1-91D4-0ECC3DF801C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946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7484F-7108-4A72-A2BF-3966083B361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576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E07CC-D015-473C-A8DD-E67B39DF31E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641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371600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844925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40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1BAFA-8F34-4F38-AD35-1709E26AF4D0}" type="slidenum">
              <a:rPr lang="ko-KR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6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79425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40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1A880-6C06-47C5-81DF-14A63377EC77}" type="slidenum">
              <a:rPr lang="ko-KR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C0F80-CD8F-472D-AFB6-6F74E86F726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59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37F31-09F0-43BE-8802-5AF5B4DDEBA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711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94BD-3176-4AE5-A63E-0CB3557495A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259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8C5B-48DC-47A0-8F9F-C90C03B50E3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220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204C4-CC5D-4CE6-AB69-C30A8BFFB1B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360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7F377-C339-45A2-907E-7727F1FF55A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820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9E96C-6FA6-47AF-BC02-BB535EC0301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668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52603-5B5F-4E5B-A090-B7D871DCCC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761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+mn-ea"/>
                <a:cs typeface="+mn-cs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E86D6567-1EED-4E69-8D93-DC2CF7D992C4}" type="slidenum">
              <a:rPr lang="en-US" altLang="ja-JP">
                <a:solidFill>
                  <a:srgbClr val="000000"/>
                </a:solidFill>
                <a:ea typeface="ＭＳ Ｐゴシック" pitchFamily="50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75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ft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http://standards.ieee.org/guides/bylaws/sect6-7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standards.ieee.org/board/pat" TargetMode="External"/><Relationship Id="rId4" Type="http://schemas.openxmlformats.org/officeDocument/2006/relationships/hyperlink" Target="http://standards.ieee.org/board/pat/pat-material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143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1pPr>
            <a:lvl2pPr marL="3429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2pPr>
            <a:lvl3pPr marL="11430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3pPr>
            <a:lvl4pPr marL="2006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4pPr>
            <a:lvl5pPr marL="20574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5pPr>
            <a:lvl6pPr marL="25146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6pPr>
            <a:lvl7pPr marL="29718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7pPr>
            <a:lvl8pPr marL="34290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8pPr>
            <a:lvl9pPr marL="38862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9pPr>
          </a:lstStyle>
          <a:p>
            <a:pPr lvl="1" algn="ctr"/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Proposal of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architecture for Data 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Offload Service </a:t>
            </a:r>
            <a:endParaRPr lang="en-US" alt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/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P2P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Networks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Number: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omniran-13-0001-00-0000</a:t>
            </a:r>
            <a:endParaRPr lang="en-US" altLang="en-US" sz="12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 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Submitted:</a:t>
            </a:r>
          </a:p>
          <a:p>
            <a:pPr lvl="1"/>
            <a:r>
              <a:rPr lang="en-US" altLang="ko-KR" sz="1200" b="0" dirty="0" smtClean="0">
                <a:latin typeface="Times New Roman" pitchFamily="18" charset="0"/>
                <a:cs typeface="Times New Roman" pitchFamily="18" charset="0"/>
              </a:rPr>
              <a:t>2013-01-08</a:t>
            </a:r>
            <a:endParaRPr lang="en-US" altLang="en-US" sz="1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Source:</a:t>
            </a:r>
          </a:p>
          <a:p>
            <a:pPr lvl="1"/>
            <a:r>
              <a:rPr lang="en-US" sz="1200" b="0" dirty="0" err="1" smtClean="0">
                <a:latin typeface="Times" pitchFamily="1" charset="0"/>
              </a:rPr>
              <a:t>Hyunho</a:t>
            </a:r>
            <a:r>
              <a:rPr lang="en-US" sz="1200" b="0" dirty="0" smtClean="0">
                <a:latin typeface="Times" pitchFamily="1" charset="0"/>
              </a:rPr>
              <a:t> Park			Email: hyunhopark@etri.re.kr</a:t>
            </a:r>
          </a:p>
          <a:p>
            <a:pPr lvl="1"/>
            <a:r>
              <a:rPr lang="en-US" sz="1200" b="0" dirty="0" err="1" smtClean="0">
                <a:latin typeface="Times" pitchFamily="1" charset="0"/>
              </a:rPr>
              <a:t>Hyeong</a:t>
            </a:r>
            <a:r>
              <a:rPr lang="en-US" sz="1200" b="0" dirty="0" smtClean="0">
                <a:latin typeface="Times" pitchFamily="1" charset="0"/>
              </a:rPr>
              <a:t>-Ho Lee 			Email: holee@etri.re.kr</a:t>
            </a:r>
          </a:p>
          <a:p>
            <a:pPr lvl="1"/>
            <a:r>
              <a:rPr lang="en-US" sz="1200" b="0" dirty="0" smtClean="0">
                <a:latin typeface="Times" pitchFamily="1" charset="0"/>
              </a:rPr>
              <a:t>(ETRI)	</a:t>
            </a:r>
            <a:r>
              <a:rPr lang="en-US" sz="1200" dirty="0" smtClean="0">
                <a:latin typeface="Times" pitchFamily="1" charset="0"/>
              </a:rPr>
              <a:t>		</a:t>
            </a:r>
            <a:endParaRPr lang="en-US" altLang="en-US" sz="12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latin typeface="Times New Roman" pitchFamily="18" charset="0"/>
                <a:cs typeface="Times New Roman" pitchFamily="18" charset="0"/>
              </a:rPr>
              <a:t>Re:</a:t>
            </a:r>
          </a:p>
          <a:p>
            <a:r>
              <a:rPr lang="en-US" altLang="en-US" sz="1200" b="0" dirty="0" smtClean="0">
                <a:latin typeface="Times New Roman" pitchFamily="18" charset="0"/>
                <a:cs typeface="Times New Roman" pitchFamily="18" charset="0"/>
              </a:rPr>
              <a:t>       omniran-12-0004-02-ecsg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Contribution: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None.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document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proposes </a:t>
            </a:r>
            <a:r>
              <a:rPr lang="en-US" altLang="ko-KR" sz="12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architecture for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offload 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through wireless 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P2P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Networks. </a:t>
            </a:r>
            <a:endParaRPr lang="en-US" altLang="ko-KR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200" b="0" dirty="0" smtClean="0">
                <a:solidFill>
                  <a:prstClr val="black"/>
                </a:solidFill>
                <a:latin typeface="Times" pitchFamily="1" charset="0"/>
                <a:ea typeface="+mn-ea"/>
              </a:rPr>
              <a:t>Notice</a:t>
            </a:r>
            <a:r>
              <a:rPr lang="en-US" altLang="ko-KR" sz="12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:</a:t>
            </a:r>
          </a:p>
          <a:p>
            <a:pPr lvl="1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0" i="1" dirty="0">
                <a:solidFill>
                  <a:prstClr val="black"/>
                </a:solidFill>
                <a:latin typeface="Times" pitchFamily="1" charset="0"/>
                <a:ea typeface="+mn-ea"/>
              </a:rPr>
              <a:t>This document does not represent the agreed views of the IEEE 802 </a:t>
            </a:r>
            <a:r>
              <a:rPr lang="en-US" altLang="ko-KR" sz="1000" b="0" i="1" dirty="0" err="1">
                <a:solidFill>
                  <a:prstClr val="black"/>
                </a:solidFill>
                <a:latin typeface="Times" pitchFamily="1" charset="0"/>
                <a:ea typeface="+mn-ea"/>
              </a:rPr>
              <a:t>OmniRAN</a:t>
            </a:r>
            <a:r>
              <a:rPr lang="en-US" altLang="ko-KR" sz="1000" b="0" i="1" dirty="0">
                <a:solidFill>
                  <a:prstClr val="black"/>
                </a:solidFill>
                <a:latin typeface="Times" pitchFamily="1" charset="0"/>
                <a:ea typeface="+mn-ea"/>
              </a:rPr>
              <a:t> EC Study Group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lvl="0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2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Copyright Policy:</a:t>
            </a:r>
          </a:p>
          <a:p>
            <a:pPr lvl="1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The contributor is familiar with the IEEE-SA Copyright Policy &lt;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</a:rPr>
              <a:t>http://standards.ieee.org/IPR/copyrightpolicy.html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&gt;.</a:t>
            </a:r>
            <a:r>
              <a:rPr lang="en-US" altLang="ko-KR" sz="12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	</a:t>
            </a:r>
          </a:p>
          <a:p>
            <a:pPr lvl="0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2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Patent Policy:</a:t>
            </a:r>
          </a:p>
          <a:p>
            <a:pPr lvl="1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The contributor is familiar with the IEEE-SA Patent Policy and Procedures:</a:t>
            </a:r>
          </a:p>
          <a:p>
            <a:pPr lvl="3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&lt;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</a:rPr>
              <a:t>http://standards.ieee.org/guides/bylaws/sect6-7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  <a:hlinkClick r:id="rId2"/>
              </a:rPr>
              <a:t>.html#6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</a:rPr>
              <a:t>http://standards.ieee.org/guides/opman/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  <a:hlinkClick r:id="rId3"/>
              </a:rPr>
              <a:t>sect6.html#6.3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&gt;.</a:t>
            </a:r>
          </a:p>
          <a:p>
            <a:pPr lvl="1" fontAlgn="base" latinLnBrk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Further information is located at &lt;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  <a:hlinkClick r:id="rId4"/>
              </a:rPr>
              <a:t>http://standards.ieee.org/board/pat/pat-material.html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" pitchFamily="1" charset="0"/>
                <a:ea typeface="+mn-ea"/>
                <a:hlinkClick r:id="rId5"/>
              </a:rPr>
              <a:t>http://standards.ieee.org/board/pat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  <a:hlinkClick r:id="rId5"/>
              </a:rPr>
              <a:t> </a:t>
            </a:r>
            <a:r>
              <a:rPr lang="en-US" altLang="ko-KR" sz="1000" b="0" dirty="0">
                <a:solidFill>
                  <a:prstClr val="black"/>
                </a:solidFill>
                <a:latin typeface="Times" pitchFamily="1" charset="0"/>
                <a:ea typeface="+mn-ea"/>
              </a:rPr>
              <a:t>&gt;.</a:t>
            </a:r>
          </a:p>
          <a:p>
            <a:pPr lvl="1"/>
            <a:endParaRPr lang="en-US" altLang="en-US" sz="12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7772400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1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err="1"/>
              <a:t>OminRAN</a:t>
            </a:r>
            <a:r>
              <a:rPr lang="en-US" altLang="ko-KR" sz="2400" dirty="0"/>
              <a:t> Architecture for Data Offload Service </a:t>
            </a:r>
            <a:br>
              <a:rPr lang="en-US" altLang="ko-KR" sz="2400" dirty="0"/>
            </a:br>
            <a:r>
              <a:rPr lang="en-US" altLang="ko-KR" sz="2400" dirty="0"/>
              <a:t>through Wireless P2P </a:t>
            </a:r>
            <a:r>
              <a:rPr lang="en-US" altLang="ko-KR" sz="2400" dirty="0" smtClean="0"/>
              <a:t>Networks (</a:t>
            </a:r>
            <a:r>
              <a:rPr lang="en-US" altLang="ko-KR" sz="2400" dirty="0"/>
              <a:t>Cont’d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275" y="1143000"/>
            <a:ext cx="8299450" cy="485800"/>
          </a:xfrm>
        </p:spPr>
        <p:txBody>
          <a:bodyPr/>
          <a:lstStyle/>
          <a:p>
            <a:r>
              <a:rPr lang="en-US" altLang="ko-KR" dirty="0" smtClean="0"/>
              <a:t>Procedure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17968" y="1596946"/>
            <a:ext cx="194206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Receiver Users</a:t>
            </a:r>
            <a:endParaRPr lang="ko-KR" altLang="en-US" sz="1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25204" y="1597442"/>
            <a:ext cx="67093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NAP</a:t>
            </a:r>
            <a:endParaRPr lang="ko-KR" altLang="en-US" sz="1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32240" y="1578278"/>
            <a:ext cx="64807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NSP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1907704" y="1882359"/>
            <a:ext cx="0" cy="4642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3928232" y="1941019"/>
            <a:ext cx="0" cy="4512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5460592" y="1941019"/>
            <a:ext cx="0" cy="4512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7051208" y="1941019"/>
            <a:ext cx="0" cy="4512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직선 화살표 연결선 2048"/>
          <p:cNvCxnSpPr/>
          <p:nvPr/>
        </p:nvCxnSpPr>
        <p:spPr>
          <a:xfrm>
            <a:off x="3959932" y="2677562"/>
            <a:ext cx="30912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TextBox 2053"/>
          <p:cNvSpPr txBox="1"/>
          <p:nvPr/>
        </p:nvSpPr>
        <p:spPr>
          <a:xfrm>
            <a:off x="4067944" y="231752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Request for Contents</a:t>
            </a:r>
            <a:endParaRPr lang="ko-KR" altLang="en-US" dirty="0"/>
          </a:p>
        </p:txBody>
      </p:sp>
      <p:sp>
        <p:nvSpPr>
          <p:cNvPr id="2055" name="직사각형 2054"/>
          <p:cNvSpPr/>
          <p:nvPr/>
        </p:nvSpPr>
        <p:spPr>
          <a:xfrm>
            <a:off x="1187624" y="210149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Received contents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056" name="직사각형 2055"/>
          <p:cNvSpPr/>
          <p:nvPr/>
        </p:nvSpPr>
        <p:spPr>
          <a:xfrm>
            <a:off x="1475656" y="2924944"/>
            <a:ext cx="5976664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Decision of Data Offload through Wireless P2P Networks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3923928" y="4077072"/>
            <a:ext cx="3091276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995936" y="3645024"/>
            <a:ext cx="292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Response of Donor MN’s ID</a:t>
            </a:r>
            <a:endParaRPr lang="ko-KR" altLang="en-US" dirty="0"/>
          </a:p>
        </p:txBody>
      </p:sp>
      <p:sp>
        <p:nvSpPr>
          <p:cNvPr id="67" name="직사각형 66"/>
          <p:cNvSpPr/>
          <p:nvPr/>
        </p:nvSpPr>
        <p:spPr>
          <a:xfrm>
            <a:off x="1475656" y="4365104"/>
            <a:ext cx="5976664" cy="5760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</a:rPr>
              <a:t>Multicast Group Management between Donor User and Receiver Users</a:t>
            </a:r>
          </a:p>
        </p:txBody>
      </p:sp>
      <p:cxnSp>
        <p:nvCxnSpPr>
          <p:cNvPr id="68" name="직선 화살표 연결선 67"/>
          <p:cNvCxnSpPr/>
          <p:nvPr/>
        </p:nvCxnSpPr>
        <p:spPr>
          <a:xfrm>
            <a:off x="1907704" y="5445224"/>
            <a:ext cx="202052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953444" y="5085184"/>
            <a:ext cx="1970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Request for Contents</a:t>
            </a:r>
            <a:endParaRPr lang="ko-KR" altLang="en-US" sz="1600" dirty="0"/>
          </a:p>
        </p:txBody>
      </p:sp>
      <p:sp>
        <p:nvSpPr>
          <p:cNvPr id="2068" name="오른쪽 화살표 2067"/>
          <p:cNvSpPr/>
          <p:nvPr/>
        </p:nvSpPr>
        <p:spPr>
          <a:xfrm>
            <a:off x="1907704" y="5517232"/>
            <a:ext cx="2016224" cy="1008112"/>
          </a:xfrm>
          <a:prstGeom prst="rightArrow">
            <a:avLst>
              <a:gd name="adj1" fmla="val 65639"/>
              <a:gd name="adj2" fmla="val 50000"/>
            </a:avLst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83306" y="1594892"/>
            <a:ext cx="168245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Donor User</a:t>
            </a:r>
            <a:endParaRPr lang="ko-KR" altLang="en-US" sz="1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819218" y="5728900"/>
            <a:ext cx="1811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P2P data transfer 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of </a:t>
            </a:r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23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7772400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10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0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err="1"/>
              <a:t>OminRAN</a:t>
            </a:r>
            <a:r>
              <a:rPr lang="en-US" altLang="ko-KR" sz="2800" dirty="0"/>
              <a:t> Architecture for Data Offload Service </a:t>
            </a:r>
            <a:br>
              <a:rPr lang="en-US" altLang="ko-KR" sz="2800" dirty="0"/>
            </a:br>
            <a:r>
              <a:rPr lang="en-US" altLang="ko-KR" sz="2800" dirty="0"/>
              <a:t>through Wireless P2P Networks (Cont’d)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21650" y="1351155"/>
            <a:ext cx="2376264" cy="86409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Internet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1650" y="2215251"/>
            <a:ext cx="2376264" cy="86409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Core Network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23728" y="3634637"/>
            <a:ext cx="972108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802.XX AN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1650" y="4879547"/>
            <a:ext cx="936104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802.XX MS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005826" y="4879547"/>
            <a:ext cx="936104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802.XX MS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6" name="직선 화살표 연결선 15"/>
          <p:cNvCxnSpPr>
            <a:stCxn id="9" idx="3"/>
            <a:endCxn id="15" idx="1"/>
          </p:cNvCxnSpPr>
          <p:nvPr/>
        </p:nvCxnSpPr>
        <p:spPr>
          <a:xfrm>
            <a:off x="2357754" y="5203583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flipV="1">
            <a:off x="1799692" y="4282709"/>
            <a:ext cx="558062" cy="59166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15" idx="0"/>
          </p:cNvCxnSpPr>
          <p:nvPr/>
        </p:nvCxnSpPr>
        <p:spPr>
          <a:xfrm flipH="1" flipV="1">
            <a:off x="2888813" y="4287881"/>
            <a:ext cx="585065" cy="59166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8" idx="0"/>
            <a:endCxn id="7" idx="2"/>
          </p:cNvCxnSpPr>
          <p:nvPr/>
        </p:nvCxnSpPr>
        <p:spPr>
          <a:xfrm flipV="1">
            <a:off x="2609782" y="3079347"/>
            <a:ext cx="0" cy="5552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81790" y="3223363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R3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73678" y="4282208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3838" y="4303483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99592" y="5661248"/>
            <a:ext cx="3834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New Reference Point between MSs</a:t>
            </a:r>
            <a:endParaRPr lang="ko-KR" altLang="en-US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25337" y="530120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?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355976" y="2002129"/>
            <a:ext cx="4392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altLang="ko-KR" sz="2400" dirty="0" smtClean="0"/>
              <a:t>Need of the new reference point between MSs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2400" dirty="0" smtClean="0"/>
              <a:t>Connection establishment between MSs are needed.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2400" dirty="0" smtClean="0"/>
              <a:t>Multicast management between a donor user and receiver users are needed.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462334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Characteristics of </a:t>
            </a:r>
            <a:br>
              <a:rPr lang="en-US" altLang="ko-KR" dirty="0" smtClean="0"/>
            </a:br>
            <a:r>
              <a:rPr lang="en-US" altLang="ko-KR" dirty="0" smtClean="0"/>
              <a:t>Video Mobile Data Traffic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Growing portion in mobile data traffic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2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5474"/>
            <a:ext cx="4248472" cy="3001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658598" y="4983627"/>
            <a:ext cx="4273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2015, </a:t>
            </a:r>
            <a:r>
              <a:rPr lang="en-US" altLang="ko-KR" dirty="0" smtClean="0"/>
              <a:t>video mobile data traffic will be 66 </a:t>
            </a:r>
            <a:r>
              <a:rPr lang="en-US" altLang="ko-KR" dirty="0"/>
              <a:t>percent of the world’s mobile data traffic.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83568" y="5919663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/>
              <a:t>Reference: “Global </a:t>
            </a:r>
            <a:r>
              <a:rPr lang="en-US" altLang="ko-KR" sz="1200" dirty="0"/>
              <a:t>Mobile Data Traffic Forecast, 2010.2015</a:t>
            </a:r>
            <a:r>
              <a:rPr lang="en-US" altLang="ko-KR" sz="1200" dirty="0" smtClean="0"/>
              <a:t>,” white </a:t>
            </a:r>
            <a:r>
              <a:rPr lang="en-US" altLang="ko-KR" sz="1200" dirty="0"/>
              <a:t>paper, Cisco Visual Networking Index, Feb. 2012.</a:t>
            </a:r>
            <a:endParaRPr lang="ko-KR" altLang="en-US" sz="1200" dirty="0"/>
          </a:p>
        </p:txBody>
      </p:sp>
      <p:sp>
        <p:nvSpPr>
          <p:cNvPr id="7" name="오른쪽 화살표 6"/>
          <p:cNvSpPr/>
          <p:nvPr/>
        </p:nvSpPr>
        <p:spPr>
          <a:xfrm>
            <a:off x="5148064" y="3399383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12160" y="308173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Data offload for video mobile data traffic is an important issue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6596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ko-KR" dirty="0" smtClean="0"/>
              <a:t>Characteristics of </a:t>
            </a:r>
            <a:br>
              <a:rPr lang="en-US" altLang="ko-KR" dirty="0" smtClean="0"/>
            </a:br>
            <a:r>
              <a:rPr lang="en-US" altLang="ko-KR" dirty="0" smtClean="0"/>
              <a:t>Video Mobile Data Traffic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275" y="1143000"/>
            <a:ext cx="8299450" cy="557808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Clear preferences on video contents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6542" y="5518973"/>
            <a:ext cx="5581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Most </a:t>
            </a:r>
            <a:r>
              <a:rPr lang="en-US" altLang="ko-KR" dirty="0"/>
              <a:t>viewed videos of YouTube charts on </a:t>
            </a:r>
            <a:r>
              <a:rPr lang="en-US" altLang="ko-KR" dirty="0" smtClean="0"/>
              <a:t>Jan.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, </a:t>
            </a:r>
            <a:r>
              <a:rPr lang="en-US" altLang="ko-KR" dirty="0"/>
              <a:t>2012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28184" y="3297758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preferred contents can be shared between peer to peer communications.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" y="2036167"/>
            <a:ext cx="5254625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오른쪽 화살표 5"/>
          <p:cNvSpPr/>
          <p:nvPr/>
        </p:nvSpPr>
        <p:spPr>
          <a:xfrm>
            <a:off x="5220072" y="3534147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283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Offload </a:t>
            </a:r>
            <a:br>
              <a:rPr lang="en-US" altLang="ko-KR" dirty="0" smtClean="0"/>
            </a:br>
            <a:r>
              <a:rPr lang="en-US" altLang="ko-KR" dirty="0" smtClean="0"/>
              <a:t>through Wireless P2P Networks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275" y="1143000"/>
            <a:ext cx="8299450" cy="413792"/>
          </a:xfrm>
        </p:spPr>
        <p:txBody>
          <a:bodyPr/>
          <a:lstStyle/>
          <a:p>
            <a:r>
              <a:rPr lang="en-US" altLang="ko-KR" dirty="0" err="1" smtClean="0"/>
              <a:t>MicroCast</a:t>
            </a:r>
            <a:r>
              <a:rPr lang="en-US" altLang="ko-KR" dirty="0" smtClean="0"/>
              <a:t> (A paper in </a:t>
            </a:r>
            <a:r>
              <a:rPr lang="en-US" altLang="ko-KR" dirty="0" err="1" smtClean="0"/>
              <a:t>Mobisys</a:t>
            </a:r>
            <a:r>
              <a:rPr lang="en-US" altLang="ko-KR" dirty="0" smtClean="0"/>
              <a:t>’ 12)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4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87252"/>
            <a:ext cx="3096344" cy="473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4499992" y="15988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1400" dirty="0"/>
              <a:t>A group of smartphone </a:t>
            </a:r>
            <a:r>
              <a:rPr lang="en-US" altLang="ko-KR" sz="1400" dirty="0" smtClean="0"/>
              <a:t>users, within </a:t>
            </a:r>
            <a:r>
              <a:rPr lang="en-US" altLang="ko-KR" sz="1400" dirty="0"/>
              <a:t>proximity of each other, are interested in watching </a:t>
            </a:r>
            <a:r>
              <a:rPr lang="en-US" altLang="ko-KR" sz="1400" dirty="0" smtClean="0"/>
              <a:t>the same </a:t>
            </a:r>
            <a:r>
              <a:rPr lang="en-US" altLang="ko-KR" sz="1400" dirty="0"/>
              <a:t>video at the same time. Each smartphone connects to </a:t>
            </a:r>
            <a:r>
              <a:rPr lang="en-US" altLang="ko-KR" sz="1400" dirty="0" smtClean="0"/>
              <a:t>the video </a:t>
            </a:r>
            <a:r>
              <a:rPr lang="en-US" altLang="ko-KR" sz="1400" dirty="0"/>
              <a:t>source (e.g., </a:t>
            </a:r>
            <a:r>
              <a:rPr lang="en-US" altLang="ko-KR" sz="1400" dirty="0" err="1"/>
              <a:t>UStream</a:t>
            </a:r>
            <a:r>
              <a:rPr lang="en-US" altLang="ko-KR" sz="1400" dirty="0"/>
              <a:t>, YouTube, or Netflix) using its </a:t>
            </a:r>
            <a:r>
              <a:rPr lang="en-US" altLang="ko-KR" sz="1400" dirty="0" smtClean="0"/>
              <a:t>cellular (3G </a:t>
            </a:r>
            <a:r>
              <a:rPr lang="en-US" altLang="ko-KR" sz="1400" dirty="0"/>
              <a:t>or 4G) </a:t>
            </a:r>
            <a:r>
              <a:rPr lang="en-US" altLang="ko-KR" sz="1400" dirty="0" smtClean="0"/>
              <a:t>connection.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dirty="0" smtClean="0"/>
              <a:t>The </a:t>
            </a:r>
            <a:r>
              <a:rPr lang="en-US" altLang="ko-KR" sz="1400" dirty="0"/>
              <a:t>base station may be the </a:t>
            </a:r>
            <a:r>
              <a:rPr lang="en-US" altLang="ko-KR" sz="1400" dirty="0" smtClean="0"/>
              <a:t>same or </a:t>
            </a:r>
            <a:r>
              <a:rPr lang="en-US" altLang="ko-KR" sz="1400" dirty="0"/>
              <a:t>different for different users, depending on the provider </a:t>
            </a:r>
            <a:r>
              <a:rPr lang="en-US" altLang="ko-KR" sz="1400" dirty="0" smtClean="0"/>
              <a:t>they use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dirty="0" smtClean="0"/>
              <a:t>Each </a:t>
            </a:r>
            <a:r>
              <a:rPr lang="en-US" altLang="ko-KR" sz="1400" dirty="0"/>
              <a:t>smartphone can receive packets from the source </a:t>
            </a:r>
            <a:r>
              <a:rPr lang="en-US" altLang="ko-KR" sz="1400" dirty="0" smtClean="0"/>
              <a:t>as well </a:t>
            </a:r>
            <a:r>
              <a:rPr lang="en-US" altLang="ko-KR" sz="1400" dirty="0"/>
              <a:t>as from other smartphones in the neighborhood </a:t>
            </a:r>
            <a:r>
              <a:rPr lang="en-US" altLang="ko-KR" sz="1400" dirty="0" smtClean="0"/>
              <a:t>through device-to-device </a:t>
            </a:r>
            <a:r>
              <a:rPr lang="en-US" altLang="ko-KR" sz="1400" dirty="0"/>
              <a:t>(e.g., </a:t>
            </a:r>
            <a:r>
              <a:rPr lang="en-US" altLang="ko-KR" sz="1400" dirty="0" err="1"/>
              <a:t>WiFi</a:t>
            </a:r>
            <a:r>
              <a:rPr lang="en-US" altLang="ko-KR" sz="1400" dirty="0"/>
              <a:t>) links.</a:t>
            </a:r>
            <a:endParaRPr lang="ko-KR" altLang="en-US" sz="1400" dirty="0"/>
          </a:p>
        </p:txBody>
      </p:sp>
      <p:sp>
        <p:nvSpPr>
          <p:cNvPr id="8" name="직사각형 7"/>
          <p:cNvSpPr/>
          <p:nvPr/>
        </p:nvSpPr>
        <p:spPr>
          <a:xfrm>
            <a:off x="4392352" y="5949280"/>
            <a:ext cx="4500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/>
              <a:t>Reference: L. </a:t>
            </a:r>
            <a:r>
              <a:rPr lang="en-US" altLang="ko-KR" sz="1200" dirty="0"/>
              <a:t>Keller, </a:t>
            </a:r>
            <a:r>
              <a:rPr lang="en-US" altLang="ko-KR" sz="1200" dirty="0" smtClean="0"/>
              <a:t>A. Le, and B. </a:t>
            </a:r>
            <a:r>
              <a:rPr lang="en-US" altLang="ko-KR" sz="1200" dirty="0" err="1" smtClean="0"/>
              <a:t>Cici</a:t>
            </a:r>
            <a:r>
              <a:rPr lang="en-US" altLang="ko-KR" sz="1200" dirty="0"/>
              <a:t>,,” </a:t>
            </a:r>
            <a:r>
              <a:rPr lang="en-US" altLang="ko-KR" sz="1200" dirty="0" err="1"/>
              <a:t>MicroCast</a:t>
            </a:r>
            <a:r>
              <a:rPr lang="en-US" altLang="ko-KR" sz="1200" dirty="0"/>
              <a:t>: Cooperative Video Streaming on Smartphones,” MobiSys’12, </a:t>
            </a:r>
            <a:r>
              <a:rPr lang="en-US" altLang="ko-KR" sz="1200" dirty="0" smtClean="0"/>
              <a:t>pp. 57-69, June 2012.</a:t>
            </a:r>
            <a:endParaRPr lang="ko-KR" altLang="en-US" sz="1200" dirty="0"/>
          </a:p>
        </p:txBody>
      </p:sp>
      <p:sp>
        <p:nvSpPr>
          <p:cNvPr id="6" name="직사각형 5"/>
          <p:cNvSpPr/>
          <p:nvPr/>
        </p:nvSpPr>
        <p:spPr>
          <a:xfrm>
            <a:off x="4355604" y="395356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altLang="ko-KR" sz="1600" dirty="0" smtClean="0"/>
              <a:t>“</a:t>
            </a:r>
            <a:r>
              <a:rPr lang="en-US" altLang="ko-KR" sz="1600" dirty="0"/>
              <a:t>Micro” indicates locality: there is a small number of users </a:t>
            </a:r>
            <a:r>
              <a:rPr lang="en-US" altLang="ko-KR" sz="1600" dirty="0" smtClean="0"/>
              <a:t>and they </a:t>
            </a:r>
            <a:r>
              <a:rPr lang="en-US" altLang="ko-KR" sz="1600" dirty="0"/>
              <a:t>are all within proximity of each other. </a:t>
            </a:r>
            <a:endParaRPr lang="en-US" altLang="ko-KR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altLang="ko-KR" sz="1600" dirty="0" smtClean="0"/>
              <a:t>“</a:t>
            </a:r>
            <a:r>
              <a:rPr lang="en-US" altLang="ko-KR" sz="1600" dirty="0"/>
              <a:t>Cast” indicates a </a:t>
            </a:r>
            <a:r>
              <a:rPr lang="en-US" altLang="ko-KR" sz="1600" dirty="0" smtClean="0"/>
              <a:t>multicast scenario</a:t>
            </a:r>
            <a:r>
              <a:rPr lang="en-US" altLang="ko-KR" sz="1600" dirty="0"/>
              <a:t>: all users in the group are interested in the </a:t>
            </a:r>
            <a:r>
              <a:rPr lang="en-US" altLang="ko-KR" sz="1600" dirty="0" smtClean="0"/>
              <a:t>same content </a:t>
            </a:r>
            <a:r>
              <a:rPr lang="en-US" altLang="ko-KR" sz="1600" dirty="0"/>
              <a:t>sent by a single source, and 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local </a:t>
            </a:r>
            <a:r>
              <a:rPr lang="en-US" altLang="ko-KR" sz="1600" dirty="0" smtClean="0"/>
              <a:t>broadcast  is used.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30343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 smtClean="0">
                <a:solidFill>
                  <a:schemeClr val="tx1"/>
                </a:solidFill>
                <a:effectLst/>
                <a:latin typeface="+mj-lt"/>
                <a:ea typeface="ＭＳ Ｐゴシック" charset="0"/>
                <a:cs typeface="ＭＳ Ｐゴシック" charset="0"/>
              </a:rPr>
              <a:t>Data Offload through </a:t>
            </a:r>
            <a:br>
              <a:rPr lang="en-US" altLang="ko-KR" sz="3600" b="1" dirty="0" smtClean="0">
                <a:solidFill>
                  <a:schemeClr val="tx1"/>
                </a:solidFill>
                <a:effectLst/>
                <a:latin typeface="+mj-lt"/>
                <a:ea typeface="ＭＳ Ｐゴシック" charset="0"/>
                <a:cs typeface="ＭＳ Ｐゴシック" charset="0"/>
              </a:rPr>
            </a:br>
            <a:r>
              <a:rPr lang="en-US" altLang="ko-KR" sz="3600" b="1" dirty="0" smtClean="0">
                <a:solidFill>
                  <a:schemeClr val="tx1"/>
                </a:solidFill>
                <a:effectLst/>
                <a:latin typeface="+mj-lt"/>
                <a:ea typeface="ＭＳ Ｐゴシック" charset="0"/>
                <a:cs typeface="ＭＳ Ｐゴシック" charset="0"/>
              </a:rPr>
              <a:t>Wireless </a:t>
            </a:r>
            <a:r>
              <a:rPr lang="en-US" altLang="ko-KR" dirty="0"/>
              <a:t>P2P Networks</a:t>
            </a:r>
            <a:r>
              <a:rPr lang="en-US" altLang="ko-KR" sz="3600" b="1" dirty="0" smtClean="0">
                <a:solidFill>
                  <a:schemeClr val="tx1"/>
                </a:solidFill>
                <a:effectLst/>
                <a:latin typeface="+mj-lt"/>
                <a:ea typeface="ＭＳ Ｐゴシック" charset="0"/>
                <a:cs typeface="ＭＳ Ｐゴシック" charset="0"/>
              </a:rPr>
              <a:t> (Cont’d)</a:t>
            </a:r>
            <a:endParaRPr lang="ko-KR" altLang="en-US" dirty="0"/>
          </a:p>
        </p:txBody>
      </p:sp>
      <p:sp>
        <p:nvSpPr>
          <p:cNvPr id="26" name="내용 개체 틀 2"/>
          <p:cNvSpPr>
            <a:spLocks noGrp="1"/>
          </p:cNvSpPr>
          <p:nvPr>
            <p:ph idx="1"/>
          </p:nvPr>
        </p:nvSpPr>
        <p:spPr>
          <a:xfrm>
            <a:off x="4267200" y="1142999"/>
            <a:ext cx="4841304" cy="5632674"/>
          </a:xfrm>
        </p:spPr>
        <p:txBody>
          <a:bodyPr/>
          <a:lstStyle/>
          <a:p>
            <a:r>
              <a:rPr lang="en-US" altLang="ko-KR" sz="1600" dirty="0" smtClean="0"/>
              <a:t>Use</a:t>
            </a:r>
            <a:r>
              <a:rPr lang="en-US" altLang="ko-KR" sz="1600" baseline="0" dirty="0" smtClean="0"/>
              <a:t> case scenario</a:t>
            </a:r>
          </a:p>
          <a:p>
            <a:pPr marL="928687" lvl="1" indent="-457200">
              <a:buFont typeface="+mj-ea"/>
              <a:buAutoNum type="circleNumDbPlain"/>
            </a:pPr>
            <a:r>
              <a:rPr lang="en-US" altLang="ko-KR" sz="1600" dirty="0" smtClean="0"/>
              <a:t>Tom likes PSY, and thus downloaded PSY’s music video (MV) in her smart phone through a cellular network.</a:t>
            </a:r>
          </a:p>
          <a:p>
            <a:pPr marL="928687" lvl="1" indent="-457200">
              <a:buFont typeface="+mj-ea"/>
              <a:buAutoNum type="circleNumDbPlain"/>
            </a:pPr>
            <a:r>
              <a:rPr lang="en-US" altLang="ko-KR" sz="1600" dirty="0" smtClean="0"/>
              <a:t>Tom’s school mates also want to download PSY’s MV.  </a:t>
            </a:r>
          </a:p>
          <a:p>
            <a:pPr marL="928687" lvl="1" indent="-457200">
              <a:buFont typeface="+mj-ea"/>
              <a:buAutoNum type="circleNumDbPlain"/>
            </a:pPr>
            <a:r>
              <a:rPr lang="en-US" altLang="ko-KR" sz="1600" dirty="0" smtClean="0"/>
              <a:t>However, the cellular network cannot transmit PSY’s MV in appropriate. throughput, because Tom’s school mates are so numerous.</a:t>
            </a:r>
          </a:p>
          <a:p>
            <a:pPr marL="928687" lvl="1" indent="-457200">
              <a:buFont typeface="+mj-ea"/>
              <a:buAutoNum type="circleNumDbPlain"/>
            </a:pPr>
            <a:r>
              <a:rPr lang="en-US" altLang="ko-KR" sz="1600" dirty="0">
                <a:solidFill>
                  <a:srgbClr val="FF0000"/>
                </a:solidFill>
              </a:rPr>
              <a:t>D</a:t>
            </a:r>
            <a:r>
              <a:rPr lang="en-US" altLang="ko-KR" sz="1600" dirty="0" smtClean="0">
                <a:solidFill>
                  <a:srgbClr val="FF0000"/>
                </a:solidFill>
              </a:rPr>
              <a:t>ata offload through Wireless P2P network is decided, and then the smartphones of the Tom’s school mates discover Tom’s smart phone, that downloaded PSY’s MV </a:t>
            </a:r>
            <a:r>
              <a:rPr lang="en-US" altLang="ko-KR" sz="1600" dirty="0">
                <a:solidFill>
                  <a:srgbClr val="FF0000"/>
                </a:solidFill>
              </a:rPr>
              <a:t>for </a:t>
            </a:r>
            <a:r>
              <a:rPr lang="en-US" altLang="ko-KR" sz="1600" dirty="0" smtClean="0">
                <a:solidFill>
                  <a:srgbClr val="FF0000"/>
                </a:solidFill>
              </a:rPr>
              <a:t>Tom’s </a:t>
            </a:r>
            <a:r>
              <a:rPr lang="en-US" altLang="ko-KR" sz="1600" dirty="0">
                <a:solidFill>
                  <a:srgbClr val="FF0000"/>
                </a:solidFill>
              </a:rPr>
              <a:t>school </a:t>
            </a:r>
            <a:r>
              <a:rPr lang="en-US" altLang="ko-KR" sz="1600" dirty="0" smtClean="0">
                <a:solidFill>
                  <a:srgbClr val="FF0000"/>
                </a:solidFill>
              </a:rPr>
              <a:t>mates.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sz="1600" dirty="0" smtClean="0">
                <a:solidFill>
                  <a:srgbClr val="FF0000"/>
                </a:solidFill>
              </a:rPr>
              <a:t>Contents billing &amp; payment, and security between mobile nodes should be considered.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marL="928687" lvl="1" indent="-457200">
              <a:buFont typeface="+mj-ea"/>
              <a:buAutoNum type="circleNumDbPlain"/>
            </a:pPr>
            <a:r>
              <a:rPr lang="en-US" altLang="ko-KR" sz="1600" dirty="0" smtClean="0"/>
              <a:t>Tom’s smart phone transmit PSY’s MV to her school mate.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sz="1600" dirty="0" smtClean="0"/>
              <a:t>Tom’s smart phone may multicast PSY’s MV using multicast scheme because of transmission efficiency</a:t>
            </a:r>
            <a:r>
              <a:rPr lang="en-US" altLang="ko-KR" sz="16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7772400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5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8" name="구름 27"/>
          <p:cNvSpPr/>
          <p:nvPr/>
        </p:nvSpPr>
        <p:spPr>
          <a:xfrm>
            <a:off x="730052" y="1983532"/>
            <a:ext cx="2151484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397" y="3988321"/>
            <a:ext cx="3810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496" y="3063652"/>
            <a:ext cx="4572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889" y="1263452"/>
            <a:ext cx="52706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73365"/>
            <a:ext cx="3810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102" y="6032723"/>
            <a:ext cx="3810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036" y="4923718"/>
            <a:ext cx="3810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221260" y="1340768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Video hosting server</a:t>
            </a:r>
            <a:endParaRPr lang="ko-KR" altLang="en-US" sz="1600" dirty="0"/>
          </a:p>
        </p:txBody>
      </p:sp>
      <p:sp>
        <p:nvSpPr>
          <p:cNvPr id="37" name="직사각형 36"/>
          <p:cNvSpPr/>
          <p:nvPr/>
        </p:nvSpPr>
        <p:spPr>
          <a:xfrm>
            <a:off x="832656" y="2108093"/>
            <a:ext cx="10069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</a:rPr>
              <a:t>Cellular Networks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cxnSp>
        <p:nvCxnSpPr>
          <p:cNvPr id="38" name="직선 화살표 연결선 37"/>
          <p:cNvCxnSpPr>
            <a:stCxn id="28" idx="3"/>
          </p:cNvCxnSpPr>
          <p:nvPr/>
        </p:nvCxnSpPr>
        <p:spPr>
          <a:xfrm>
            <a:off x="1805794" y="2045289"/>
            <a:ext cx="29902" cy="194228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030102" y="4085883"/>
            <a:ext cx="1450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Tom’s Smartphone</a:t>
            </a:r>
            <a:endParaRPr lang="ko-KR" alt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08248" y="6081032"/>
            <a:ext cx="1043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Classmate 1’s Smartphone</a:t>
            </a:r>
            <a:endParaRPr lang="ko-KR" alt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221260" y="6173365"/>
            <a:ext cx="1043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Classmate 2’s Smartphone</a:t>
            </a:r>
            <a:endParaRPr lang="ko-KR" alt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211736" y="5162855"/>
            <a:ext cx="1043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Classmate 2’s Smartphone</a:t>
            </a:r>
            <a:endParaRPr lang="ko-KR" alt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907704" y="3096766"/>
            <a:ext cx="3333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accent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PSY’s MV transmission through Cellular Networks</a:t>
            </a:r>
            <a:endParaRPr lang="ko-KR" altLang="en-US" sz="1400" dirty="0">
              <a:solidFill>
                <a:schemeClr val="accent1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4" name="자유형 43"/>
          <p:cNvSpPr/>
          <p:nvPr/>
        </p:nvSpPr>
        <p:spPr>
          <a:xfrm>
            <a:off x="1016000" y="4787900"/>
            <a:ext cx="639608" cy="723900"/>
          </a:xfrm>
          <a:custGeom>
            <a:avLst/>
            <a:gdLst>
              <a:gd name="connsiteX0" fmla="*/ 635000 w 639608"/>
              <a:gd name="connsiteY0" fmla="*/ 0 h 723900"/>
              <a:gd name="connsiteX1" fmla="*/ 546100 w 639608"/>
              <a:gd name="connsiteY1" fmla="*/ 330200 h 723900"/>
              <a:gd name="connsiteX2" fmla="*/ 0 w 639608"/>
              <a:gd name="connsiteY2" fmla="*/ 723900 h 723900"/>
              <a:gd name="connsiteX3" fmla="*/ 0 w 639608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9608" h="723900">
                <a:moveTo>
                  <a:pt x="635000" y="0"/>
                </a:moveTo>
                <a:cubicBezTo>
                  <a:pt x="643466" y="104775"/>
                  <a:pt x="651933" y="209550"/>
                  <a:pt x="546100" y="330200"/>
                </a:cubicBezTo>
                <a:cubicBezTo>
                  <a:pt x="440267" y="450850"/>
                  <a:pt x="0" y="723900"/>
                  <a:pt x="0" y="723900"/>
                </a:cubicBezTo>
                <a:lnTo>
                  <a:pt x="0" y="72390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자유형 44"/>
          <p:cNvSpPr/>
          <p:nvPr/>
        </p:nvSpPr>
        <p:spPr>
          <a:xfrm>
            <a:off x="1752600" y="4838700"/>
            <a:ext cx="76200" cy="1194470"/>
          </a:xfrm>
          <a:custGeom>
            <a:avLst/>
            <a:gdLst>
              <a:gd name="connsiteX0" fmla="*/ 0 w 76200"/>
              <a:gd name="connsiteY0" fmla="*/ 0 h 1194470"/>
              <a:gd name="connsiteX1" fmla="*/ 50800 w 76200"/>
              <a:gd name="connsiteY1" fmla="*/ 1041400 h 1194470"/>
              <a:gd name="connsiteX2" fmla="*/ 76200 w 76200"/>
              <a:gd name="connsiteY2" fmla="*/ 1168400 h 1194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194470">
                <a:moveTo>
                  <a:pt x="0" y="0"/>
                </a:moveTo>
                <a:cubicBezTo>
                  <a:pt x="19050" y="423333"/>
                  <a:pt x="38100" y="846667"/>
                  <a:pt x="50800" y="1041400"/>
                </a:cubicBezTo>
                <a:cubicBezTo>
                  <a:pt x="63500" y="1236133"/>
                  <a:pt x="69850" y="1202266"/>
                  <a:pt x="76200" y="11684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자유형 45"/>
          <p:cNvSpPr/>
          <p:nvPr/>
        </p:nvSpPr>
        <p:spPr>
          <a:xfrm>
            <a:off x="1943100" y="4876800"/>
            <a:ext cx="685800" cy="558800"/>
          </a:xfrm>
          <a:custGeom>
            <a:avLst/>
            <a:gdLst>
              <a:gd name="connsiteX0" fmla="*/ 0 w 685800"/>
              <a:gd name="connsiteY0" fmla="*/ 0 h 558800"/>
              <a:gd name="connsiteX1" fmla="*/ 190500 w 685800"/>
              <a:gd name="connsiteY1" fmla="*/ 279400 h 558800"/>
              <a:gd name="connsiteX2" fmla="*/ 685800 w 685800"/>
              <a:gd name="connsiteY2" fmla="*/ 558800 h 558800"/>
              <a:gd name="connsiteX3" fmla="*/ 685800 w 685800"/>
              <a:gd name="connsiteY3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" h="558800">
                <a:moveTo>
                  <a:pt x="0" y="0"/>
                </a:moveTo>
                <a:cubicBezTo>
                  <a:pt x="38100" y="93133"/>
                  <a:pt x="76200" y="186267"/>
                  <a:pt x="190500" y="279400"/>
                </a:cubicBezTo>
                <a:cubicBezTo>
                  <a:pt x="304800" y="372533"/>
                  <a:pt x="685800" y="558800"/>
                  <a:pt x="685800" y="558800"/>
                </a:cubicBezTo>
                <a:lnTo>
                  <a:pt x="685800" y="55880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1907704" y="436288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PSY’s MV transmission through WLAN Multicast</a:t>
            </a:r>
            <a:endParaRPr lang="ko-KR" altLang="en-US" sz="1400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7936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Offload through </a:t>
            </a:r>
            <a:br>
              <a:rPr lang="en-US" altLang="ko-KR" dirty="0"/>
            </a:br>
            <a:r>
              <a:rPr lang="en-US" altLang="ko-KR" dirty="0"/>
              <a:t>Wireless P2P Networks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Advantages</a:t>
            </a:r>
          </a:p>
          <a:p>
            <a:pPr lvl="1"/>
            <a:r>
              <a:rPr lang="en-US" altLang="ko-KR" sz="2800" dirty="0"/>
              <a:t>C</a:t>
            </a:r>
            <a:r>
              <a:rPr lang="en-US" altLang="ko-KR" sz="2800" dirty="0" smtClean="0"/>
              <a:t>an support data offload without a point of attachment (</a:t>
            </a:r>
            <a:r>
              <a:rPr lang="en-US" altLang="ko-KR" sz="2800" dirty="0" err="1" smtClean="0"/>
              <a:t>PoA</a:t>
            </a:r>
            <a:r>
              <a:rPr lang="en-US" altLang="ko-KR" sz="2800" dirty="0" smtClean="0"/>
              <a:t>) such as a base station (BS) of cellular networks and a WLAN access point (AP)</a:t>
            </a:r>
          </a:p>
          <a:p>
            <a:pPr lvl="1"/>
            <a:r>
              <a:rPr lang="en-US" altLang="ko-KR" sz="2800" dirty="0" smtClean="0"/>
              <a:t>Can solve load balance problem for cellular networks</a:t>
            </a:r>
          </a:p>
          <a:p>
            <a:pPr lvl="1"/>
            <a:r>
              <a:rPr lang="en-US" altLang="ko-KR" sz="2800" dirty="0" smtClean="0"/>
              <a:t>Can support higher quality of service (</a:t>
            </a:r>
            <a:r>
              <a:rPr lang="en-US" altLang="ko-KR" sz="2800" dirty="0" err="1" smtClean="0"/>
              <a:t>QoS</a:t>
            </a:r>
            <a:r>
              <a:rPr lang="en-US" altLang="ko-KR" sz="2800" dirty="0" smtClean="0"/>
              <a:t>) than cellular network</a:t>
            </a:r>
          </a:p>
          <a:p>
            <a:pPr lvl="1"/>
            <a:r>
              <a:rPr lang="en-US" altLang="ko-KR" sz="2800" dirty="0" smtClean="0"/>
              <a:t>May support multicast of the contents to increase transmission efficiency using a wireless link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6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08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Functional Items for Data </a:t>
            </a:r>
            <a:r>
              <a:rPr lang="en-US" altLang="ko-KR" sz="2400" dirty="0"/>
              <a:t>O</a:t>
            </a:r>
            <a:r>
              <a:rPr lang="en-US" altLang="ko-KR" sz="2400" dirty="0" smtClean="0"/>
              <a:t>ffload Service </a:t>
            </a:r>
            <a:br>
              <a:rPr lang="en-US" altLang="ko-KR" sz="2400" dirty="0" smtClean="0"/>
            </a:br>
            <a:r>
              <a:rPr lang="en-US" altLang="ko-KR" sz="2400" dirty="0" smtClean="0"/>
              <a:t>through Wireless </a:t>
            </a:r>
            <a:r>
              <a:rPr lang="en-US" altLang="ko-KR" sz="2400" dirty="0"/>
              <a:t>P2P N</a:t>
            </a:r>
            <a:r>
              <a:rPr lang="en-US" altLang="ko-KR" sz="2400" dirty="0" smtClean="0"/>
              <a:t>etworks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Decision </a:t>
            </a:r>
            <a:r>
              <a:rPr lang="en-US" altLang="ko-KR" sz="2000" dirty="0"/>
              <a:t>of data offload through wireless P2P networks should be considered.</a:t>
            </a:r>
          </a:p>
          <a:p>
            <a:pPr lvl="1"/>
            <a:r>
              <a:rPr lang="en-US" altLang="ko-KR" sz="2000" dirty="0"/>
              <a:t>High load of cellular networks can be a reason for data offload.</a:t>
            </a:r>
          </a:p>
          <a:p>
            <a:pPr lvl="1"/>
            <a:r>
              <a:rPr lang="en-US" altLang="ko-KR" sz="2000" dirty="0"/>
              <a:t>Low </a:t>
            </a:r>
            <a:r>
              <a:rPr lang="en-US" altLang="ko-KR" sz="2000" dirty="0" err="1"/>
              <a:t>QoS</a:t>
            </a:r>
            <a:r>
              <a:rPr lang="en-US" altLang="ko-KR" sz="2000" dirty="0"/>
              <a:t> of cellular networks can be a reason for data offload.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/>
              <a:t>Discovery of the donor device for contents should be considered.</a:t>
            </a:r>
          </a:p>
          <a:p>
            <a:pPr lvl="1"/>
            <a:r>
              <a:rPr lang="en-US" altLang="ko-KR" sz="2000" dirty="0" smtClean="0"/>
              <a:t>Need </a:t>
            </a:r>
            <a:r>
              <a:rPr lang="en-US" altLang="ko-KR" sz="2000" dirty="0"/>
              <a:t>to know which device has the contents downloaded before.</a:t>
            </a:r>
          </a:p>
          <a:p>
            <a:pPr lvl="1"/>
            <a:r>
              <a:rPr lang="en-US" altLang="ko-KR" sz="2000" dirty="0" smtClean="0"/>
              <a:t>Location </a:t>
            </a:r>
            <a:r>
              <a:rPr lang="en-US" altLang="ko-KR" sz="2000" dirty="0"/>
              <a:t>information of the donor device can be used to discover the closest donor device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Security issues between donor and receiver devices should be considered.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2000" dirty="0" smtClean="0"/>
              <a:t>Security for multicast user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2000" dirty="0" smtClean="0"/>
              <a:t>Security for contents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Billing and payment of downloading the video contents should be considered.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/>
              <a:t>Multicast group management is needed.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2000" dirty="0"/>
              <a:t>Multicast transmission of video contents should be considered.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2000" dirty="0"/>
              <a:t>Management for multicast groups should be considered for multicast transmission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7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2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OmniRAN</a:t>
            </a:r>
            <a:r>
              <a:rPr lang="en-US" altLang="ko-KR" dirty="0" smtClean="0"/>
              <a:t> </a:t>
            </a:r>
            <a:r>
              <a:rPr lang="en-US" altLang="ko-KR" dirty="0"/>
              <a:t>Architecture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496944" cy="553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971600" y="637203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Reference: </a:t>
            </a:r>
            <a:r>
              <a:rPr lang="en-US" altLang="ko-KR" dirty="0" err="1"/>
              <a:t>OmniRAN</a:t>
            </a:r>
            <a:r>
              <a:rPr lang="en-US" altLang="ko-KR" dirty="0"/>
              <a:t> Overview and </a:t>
            </a:r>
            <a:r>
              <a:rPr lang="en-US" altLang="ko-KR" dirty="0" smtClean="0"/>
              <a:t>status (DCN# omniran-12-0002-02-escg) </a:t>
            </a:r>
            <a:endParaRPr lang="ko-KR" altLang="en-US" dirty="0"/>
          </a:p>
        </p:txBody>
      </p:sp>
      <p:sp>
        <p:nvSpPr>
          <p:cNvPr id="5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7918648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8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999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모서리가 둥근 직사각형 87"/>
          <p:cNvSpPr/>
          <p:nvPr/>
        </p:nvSpPr>
        <p:spPr>
          <a:xfrm>
            <a:off x="1381974" y="3737905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1377112" y="2873809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1340062" y="1198592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err="1" smtClean="0"/>
              <a:t>OminRAN</a:t>
            </a:r>
            <a:r>
              <a:rPr lang="en-US" altLang="ko-KR" sz="2800" dirty="0" smtClean="0"/>
              <a:t> Architecture for </a:t>
            </a:r>
            <a:r>
              <a:rPr lang="en-US" altLang="ko-KR" sz="2800" dirty="0"/>
              <a:t>Data Offload Service </a:t>
            </a:r>
            <a:br>
              <a:rPr lang="en-US" altLang="ko-KR" sz="2800" dirty="0"/>
            </a:br>
            <a:r>
              <a:rPr lang="en-US" altLang="ko-KR" sz="2800" dirty="0"/>
              <a:t>through Wireless P2P Networks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9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932040" y="1424965"/>
            <a:ext cx="3992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altLang="ko-KR" sz="1600" dirty="0" smtClean="0"/>
              <a:t>Application Service Provider (ASP)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ASP </a:t>
            </a:r>
            <a:r>
              <a:rPr lang="en-US" altLang="ko-KR" sz="1600" dirty="0"/>
              <a:t>provides </a:t>
            </a:r>
            <a:r>
              <a:rPr lang="en-US" altLang="ko-KR" sz="1600" dirty="0" smtClean="0"/>
              <a:t>contents.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Contents: Video data, firmware, etc.</a:t>
            </a:r>
            <a:endParaRPr lang="en-US" altLang="ko-KR" sz="1600" dirty="0"/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Network Service Provider (NSP)</a:t>
            </a:r>
            <a:endParaRPr lang="en-US" altLang="ko-KR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R2: NSP provides service discovery of donor users.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R2 &amp; R3: NSP handles security and billing for users. </a:t>
            </a:r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/>
              <a:t>Network Access Provider (NAP)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R4: NAP decide whether data offload through Wireless P2P networks is needed or not.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R1: NAP </a:t>
            </a:r>
            <a:r>
              <a:rPr lang="en-US" altLang="ko-KR" sz="1600" dirty="0"/>
              <a:t>provides service discovery of donor users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Users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n-US" altLang="ko-KR" sz="1600" dirty="0" smtClean="0"/>
              <a:t>Data exchanges between users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n-US" altLang="ko-KR" sz="1600" dirty="0" smtClean="0"/>
              <a:t>Multicast should be considered for efficiency of data transfer.</a:t>
            </a:r>
            <a:endParaRPr lang="en-US" altLang="ko-KR" sz="1600" dirty="0"/>
          </a:p>
        </p:txBody>
      </p:sp>
      <p:sp>
        <p:nvSpPr>
          <p:cNvPr id="13" name="구름 12"/>
          <p:cNvSpPr/>
          <p:nvPr/>
        </p:nvSpPr>
        <p:spPr>
          <a:xfrm>
            <a:off x="1794956" y="2153729"/>
            <a:ext cx="1792401" cy="82069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Internet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17" y="4480377"/>
            <a:ext cx="295662" cy="576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364" y="4559810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902" y="5533912"/>
            <a:ext cx="286864" cy="55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직선 연결선 20"/>
          <p:cNvCxnSpPr/>
          <p:nvPr/>
        </p:nvCxnSpPr>
        <p:spPr>
          <a:xfrm>
            <a:off x="2085846" y="1900225"/>
            <a:ext cx="101925" cy="33536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>
            <a:off x="1794958" y="3610049"/>
            <a:ext cx="254820" cy="35556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endCxn id="1031" idx="0"/>
          </p:cNvCxnSpPr>
          <p:nvPr/>
        </p:nvCxnSpPr>
        <p:spPr>
          <a:xfrm flipH="1">
            <a:off x="2164387" y="2879728"/>
            <a:ext cx="14848" cy="1046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9512" y="1938456"/>
            <a:ext cx="1595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accent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The donor user receives the contents from ASP</a:t>
            </a:r>
            <a:endParaRPr lang="ko-KR" altLang="en-US" sz="1400" dirty="0">
              <a:solidFill>
                <a:schemeClr val="accent1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6" name="자유형 35"/>
          <p:cNvSpPr/>
          <p:nvPr/>
        </p:nvSpPr>
        <p:spPr>
          <a:xfrm>
            <a:off x="1123518" y="1870681"/>
            <a:ext cx="798850" cy="2324100"/>
          </a:xfrm>
          <a:custGeom>
            <a:avLst/>
            <a:gdLst>
              <a:gd name="connsiteX0" fmla="*/ 711200 w 798850"/>
              <a:gd name="connsiteY0" fmla="*/ 0 h 2324100"/>
              <a:gd name="connsiteX1" fmla="*/ 787400 w 798850"/>
              <a:gd name="connsiteY1" fmla="*/ 355600 h 2324100"/>
              <a:gd name="connsiteX2" fmla="*/ 711200 w 798850"/>
              <a:gd name="connsiteY2" fmla="*/ 1041400 h 2324100"/>
              <a:gd name="connsiteX3" fmla="*/ 0 w 798850"/>
              <a:gd name="connsiteY3" fmla="*/ 2324100 h 2324100"/>
              <a:gd name="connsiteX4" fmla="*/ 0 w 798850"/>
              <a:gd name="connsiteY4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850" h="2324100">
                <a:moveTo>
                  <a:pt x="711200" y="0"/>
                </a:moveTo>
                <a:cubicBezTo>
                  <a:pt x="749300" y="91016"/>
                  <a:pt x="787400" y="182033"/>
                  <a:pt x="787400" y="355600"/>
                </a:cubicBezTo>
                <a:cubicBezTo>
                  <a:pt x="787400" y="529167"/>
                  <a:pt x="842433" y="713317"/>
                  <a:pt x="711200" y="1041400"/>
                </a:cubicBezTo>
                <a:cubicBezTo>
                  <a:pt x="579967" y="1369483"/>
                  <a:pt x="0" y="2324100"/>
                  <a:pt x="0" y="2324100"/>
                </a:cubicBezTo>
                <a:lnTo>
                  <a:pt x="0" y="2324100"/>
                </a:lnTo>
              </a:path>
            </a:pathLst>
          </a:cu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0" y="5157192"/>
            <a:ext cx="1643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Donor User </a:t>
            </a:r>
            <a:endParaRPr lang="ko-KR" altLang="en-US" sz="1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06194" y="5241524"/>
            <a:ext cx="1373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Receiver Users</a:t>
            </a:r>
            <a:endParaRPr lang="ko-KR" altLang="en-US" sz="1600" dirty="0"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41" name="직선 연결선 40"/>
          <p:cNvCxnSpPr/>
          <p:nvPr/>
        </p:nvCxnSpPr>
        <p:spPr>
          <a:xfrm flipH="1">
            <a:off x="3083601" y="4921817"/>
            <a:ext cx="376624" cy="637009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 flipV="1">
            <a:off x="1362546" y="4685444"/>
            <a:ext cx="2104564" cy="50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>
            <a:off x="1331640" y="4969506"/>
            <a:ext cx="1319331" cy="7530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912543" y="4818025"/>
            <a:ext cx="146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Multicast of contents</a:t>
            </a:r>
            <a:endParaRPr lang="ko-KR" altLang="en-US" sz="1400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38" name="직선 연결선 37"/>
          <p:cNvCxnSpPr/>
          <p:nvPr/>
        </p:nvCxnSpPr>
        <p:spPr>
          <a:xfrm>
            <a:off x="2342033" y="3616270"/>
            <a:ext cx="193042" cy="22363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142" y="1243430"/>
            <a:ext cx="536093" cy="683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" name="직선 연결선 55"/>
          <p:cNvCxnSpPr/>
          <p:nvPr/>
        </p:nvCxnSpPr>
        <p:spPr>
          <a:xfrm flipH="1">
            <a:off x="3083601" y="1880603"/>
            <a:ext cx="383509" cy="3004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28" y="1253912"/>
            <a:ext cx="536093" cy="683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803" y="2984340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70" y="3843469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174" y="3843469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5" name="직선 연결선 64"/>
          <p:cNvCxnSpPr/>
          <p:nvPr/>
        </p:nvCxnSpPr>
        <p:spPr>
          <a:xfrm flipH="1">
            <a:off x="3222209" y="3610049"/>
            <a:ext cx="244901" cy="36178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3769284" y="3610049"/>
            <a:ext cx="193042" cy="23607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4" y="2990561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387" y="3816134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505" y="3846128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0" name="직선 연결선 69"/>
          <p:cNvCxnSpPr/>
          <p:nvPr/>
        </p:nvCxnSpPr>
        <p:spPr>
          <a:xfrm>
            <a:off x="3651980" y="1884730"/>
            <a:ext cx="61075" cy="110583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>
            <a:stCxn id="1031" idx="3"/>
            <a:endCxn id="67" idx="1"/>
          </p:cNvCxnSpPr>
          <p:nvPr/>
        </p:nvCxnSpPr>
        <p:spPr>
          <a:xfrm>
            <a:off x="2434971" y="3297195"/>
            <a:ext cx="886083" cy="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>
            <a:stCxn id="1032" idx="3"/>
            <a:endCxn id="64" idx="1"/>
          </p:cNvCxnSpPr>
          <p:nvPr/>
        </p:nvCxnSpPr>
        <p:spPr>
          <a:xfrm>
            <a:off x="1979712" y="4122843"/>
            <a:ext cx="42646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211960" y="1433649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211960" y="3118750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217147" y="3971834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NAP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1" name="타원 80"/>
          <p:cNvSpPr/>
          <p:nvPr/>
        </p:nvSpPr>
        <p:spPr>
          <a:xfrm>
            <a:off x="2878012" y="3225187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TextBox 81"/>
          <p:cNvSpPr txBox="1"/>
          <p:nvPr/>
        </p:nvSpPr>
        <p:spPr>
          <a:xfrm>
            <a:off x="2888408" y="3328448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R5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2383648" y="3646187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2442411" y="3451089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R3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9" name="자유형 88"/>
          <p:cNvSpPr/>
          <p:nvPr/>
        </p:nvSpPr>
        <p:spPr>
          <a:xfrm>
            <a:off x="1111250" y="3430575"/>
            <a:ext cx="777875" cy="1063625"/>
          </a:xfrm>
          <a:custGeom>
            <a:avLst/>
            <a:gdLst>
              <a:gd name="connsiteX0" fmla="*/ 777875 w 777875"/>
              <a:gd name="connsiteY0" fmla="*/ 0 h 1063625"/>
              <a:gd name="connsiteX1" fmla="*/ 266700 w 777875"/>
              <a:gd name="connsiteY1" fmla="*/ 450850 h 1063625"/>
              <a:gd name="connsiteX2" fmla="*/ 0 w 777875"/>
              <a:gd name="connsiteY2" fmla="*/ 1063625 h 1063625"/>
              <a:gd name="connsiteX3" fmla="*/ 0 w 777875"/>
              <a:gd name="connsiteY3" fmla="*/ 1063625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875" h="1063625">
                <a:moveTo>
                  <a:pt x="777875" y="0"/>
                </a:moveTo>
                <a:cubicBezTo>
                  <a:pt x="587110" y="136789"/>
                  <a:pt x="396346" y="273579"/>
                  <a:pt x="266700" y="450850"/>
                </a:cubicBezTo>
                <a:cubicBezTo>
                  <a:pt x="137054" y="628121"/>
                  <a:pt x="0" y="1063625"/>
                  <a:pt x="0" y="1063625"/>
                </a:cubicBezTo>
                <a:lnTo>
                  <a:pt x="0" y="1063625"/>
                </a:lnTo>
              </a:path>
            </a:pathLst>
          </a:cu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타원 100"/>
          <p:cNvSpPr/>
          <p:nvPr/>
        </p:nvSpPr>
        <p:spPr>
          <a:xfrm>
            <a:off x="1580664" y="353436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TextBox 101"/>
          <p:cNvSpPr txBox="1"/>
          <p:nvPr/>
        </p:nvSpPr>
        <p:spPr>
          <a:xfrm>
            <a:off x="1563200" y="3253280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03" name="타원 102"/>
          <p:cNvSpPr/>
          <p:nvPr/>
        </p:nvSpPr>
        <p:spPr>
          <a:xfrm>
            <a:off x="2109481" y="4049162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1965182" y="4217191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R4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51" name="직선 연결선 50"/>
          <p:cNvCxnSpPr/>
          <p:nvPr/>
        </p:nvCxnSpPr>
        <p:spPr>
          <a:xfrm flipH="1">
            <a:off x="1246679" y="4382189"/>
            <a:ext cx="480333" cy="30325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타원 52"/>
          <p:cNvSpPr/>
          <p:nvPr/>
        </p:nvSpPr>
        <p:spPr>
          <a:xfrm>
            <a:off x="1443377" y="4457477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475656" y="4459245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R1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76250" y="2936054"/>
            <a:ext cx="85708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Core Network </a:t>
            </a:r>
            <a:endParaRPr lang="ko-KR" altLang="en-US" sz="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80993" y="3717049"/>
            <a:ext cx="38464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AN</a:t>
            </a:r>
            <a:endParaRPr lang="ko-KR" altLang="en-US" sz="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88968" y="6098700"/>
            <a:ext cx="3583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altLang="ko-KR" sz="1600" dirty="0"/>
              <a:t>Connectivity Serving Network (</a:t>
            </a:r>
            <a:r>
              <a:rPr lang="en-US" altLang="ko-KR" sz="1600" dirty="0" smtClean="0"/>
              <a:t>CSN)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altLang="ko-KR" sz="1600" dirty="0" smtClean="0"/>
              <a:t>Access </a:t>
            </a:r>
            <a:r>
              <a:rPr lang="en-US" altLang="ko-KR" sz="1600" dirty="0"/>
              <a:t>Serving Network (ASN</a:t>
            </a:r>
            <a:r>
              <a:rPr lang="en-US" altLang="ko-KR" sz="1600" dirty="0" smtClean="0"/>
              <a:t>)</a:t>
            </a:r>
            <a:endParaRPr lang="en-US" altLang="ko-KR" sz="1600" dirty="0"/>
          </a:p>
        </p:txBody>
      </p:sp>
      <p:sp>
        <p:nvSpPr>
          <p:cNvPr id="10" name="직사각형 9"/>
          <p:cNvSpPr/>
          <p:nvPr/>
        </p:nvSpPr>
        <p:spPr>
          <a:xfrm>
            <a:off x="57789" y="4077072"/>
            <a:ext cx="931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ko-KR" sz="1200" dirty="0"/>
              <a:t>The user that already downloaded the contents from ASP.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3955463" y="4547166"/>
            <a:ext cx="1467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ko-KR" sz="1200" dirty="0"/>
              <a:t>The user that </a:t>
            </a:r>
            <a:r>
              <a:rPr lang="en-US" altLang="ko-KR" sz="1200" dirty="0" smtClean="0"/>
              <a:t>downloads </a:t>
            </a:r>
            <a:r>
              <a:rPr lang="en-US" altLang="ko-KR" sz="1200" dirty="0"/>
              <a:t>the contents from </a:t>
            </a:r>
            <a:r>
              <a:rPr lang="en-US" altLang="ko-KR" sz="1200" dirty="0" smtClean="0"/>
              <a:t>a donor user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2403752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</TotalTime>
  <Words>962</Words>
  <Application>Microsoft Office PowerPoint</Application>
  <PresentationFormat>화면 슬라이드 쇼(4:3)</PresentationFormat>
  <Paragraphs>155</Paragraphs>
  <Slides>11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blank presentation</vt:lpstr>
      <vt:lpstr>PowerPoint 프레젠테이션</vt:lpstr>
      <vt:lpstr>Characteristics of  Video Mobile Data Traffic </vt:lpstr>
      <vt:lpstr>Characteristics of  Video Mobile Data Traffic (Cont’d)</vt:lpstr>
      <vt:lpstr>Data Offload  through Wireless P2P Networks</vt:lpstr>
      <vt:lpstr>Data Offload through  Wireless P2P Networks (Cont’d)</vt:lpstr>
      <vt:lpstr>Data Offload through  Wireless P2P Networks (Cont’d)</vt:lpstr>
      <vt:lpstr>Functional Items for Data Offload Service  through Wireless P2P Networks</vt:lpstr>
      <vt:lpstr>OmniRAN Architecture</vt:lpstr>
      <vt:lpstr>OminRAN Architecture for Data Offload Service  through Wireless P2P Networks</vt:lpstr>
      <vt:lpstr>OminRAN Architecture for Data Offload Service  through Wireless P2P Networks (Cont’d)</vt:lpstr>
      <vt:lpstr>OminRAN Architecture for Data Offload Service  through Wireless P2P Networks (Cont’d)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Protocol Header for Single Radio Handover</dc:title>
  <dc:creator>etri</dc:creator>
  <cp:lastModifiedBy>Hyunho</cp:lastModifiedBy>
  <cp:revision>206</cp:revision>
  <cp:lastPrinted>2012-05-01T00:28:57Z</cp:lastPrinted>
  <dcterms:created xsi:type="dcterms:W3CDTF">2012-04-29T17:31:25Z</dcterms:created>
  <dcterms:modified xsi:type="dcterms:W3CDTF">2013-01-10T00:28:28Z</dcterms:modified>
</cp:coreProperties>
</file>