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62" r:id="rId3"/>
    <p:sldId id="264" r:id="rId4"/>
    <p:sldId id="266" r:id="rId5"/>
    <p:sldId id="267" r:id="rId6"/>
    <p:sldId id="268" r:id="rId7"/>
    <p:sldId id="263" r:id="rId8"/>
    <p:sldId id="269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02" d="100"/>
          <a:sy n="102" d="100"/>
        </p:scale>
        <p:origin x="-9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706129" y="76200"/>
            <a:ext cx="22092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Omniran-13-0004-00-0000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28600" y="533400"/>
            <a:ext cx="8686800" cy="49859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342900" lvl="1" algn="ctr" defTabSz="1016000"/>
            <a:r>
              <a:rPr lang="en-US" sz="1800" b="1" dirty="0" err="1" smtClean="0">
                <a:latin typeface="Times" pitchFamily="1" charset="0"/>
              </a:rPr>
              <a:t>OmniRAN</a:t>
            </a:r>
            <a:r>
              <a:rPr lang="en-US" sz="1800" b="1" dirty="0" smtClean="0">
                <a:latin typeface="Times" pitchFamily="1" charset="0"/>
              </a:rPr>
              <a:t> Specification – Structuring the effort</a:t>
            </a:r>
            <a:endParaRPr lang="en-US" sz="1600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Document </a:t>
            </a:r>
            <a:r>
              <a:rPr lang="en-US" dirty="0">
                <a:latin typeface="Times" pitchFamily="1" charset="0"/>
              </a:rPr>
              <a:t>Number:</a:t>
            </a:r>
          </a:p>
          <a:p>
            <a:pPr marL="342900" lvl="1" defTabSz="1016000"/>
            <a:r>
              <a:rPr lang="en-US" b="1" dirty="0" smtClean="0"/>
              <a:t>Omniran-13-0004-00-0000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2013-01-14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Max Riegel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 E-mail:	maximilian.riegel@nsn.com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Nokia Siemens Networks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-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omniran-12-0002-02-ecsg-omniran-overview-and-status.pdf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The presentation  provides different proposals for structuring the specification effort for </a:t>
            </a:r>
            <a:r>
              <a:rPr lang="en-US" dirty="0" err="1" smtClean="0">
                <a:latin typeface="Times" pitchFamily="1" charset="0"/>
              </a:rPr>
              <a:t>OmniRAN</a:t>
            </a:r>
            <a:r>
              <a:rPr lang="en-US" dirty="0" smtClean="0">
                <a:latin typeface="Times" pitchFamily="1" charset="0"/>
              </a:rPr>
              <a:t/>
            </a:r>
            <a:br>
              <a:rPr lang="en-US" dirty="0" smtClean="0">
                <a:latin typeface="Times" pitchFamily="1" charset="0"/>
              </a:rPr>
            </a:br>
            <a:r>
              <a:rPr lang="en-US" dirty="0" smtClean="0">
                <a:latin typeface="Times" pitchFamily="1" charset="0"/>
              </a:rPr>
              <a:t>to get establish useful results early.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</a:t>
            </a:r>
            <a:r>
              <a:rPr lang="en-US" sz="1000" i="1" dirty="0" smtClean="0">
                <a:latin typeface="Times" pitchFamily="1" charset="0"/>
              </a:rPr>
              <a:t>IEEE 802 </a:t>
            </a:r>
            <a:r>
              <a:rPr lang="en-US" sz="1000" i="1" dirty="0" err="1" smtClean="0">
                <a:latin typeface="Times" pitchFamily="1" charset="0"/>
              </a:rPr>
              <a:t>OmniRAN</a:t>
            </a:r>
            <a:r>
              <a:rPr lang="en-US" sz="1000" i="1" dirty="0" smtClean="0">
                <a:latin typeface="Times" pitchFamily="1" charset="0"/>
              </a:rPr>
              <a:t> EC Study Group</a:t>
            </a:r>
            <a:r>
              <a:rPr lang="en-US" sz="1000" dirty="0" smtClean="0">
                <a:latin typeface="Times" pitchFamily="1" charset="0"/>
              </a:rPr>
              <a:t>. </a:t>
            </a:r>
            <a:r>
              <a:rPr lang="en-US" sz="1000" dirty="0">
                <a:latin typeface="Times" pitchFamily="1" charset="0"/>
              </a:rPr>
              <a:t>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Specification</a:t>
            </a:r>
            <a:br>
              <a:rPr lang="en-US" dirty="0" smtClean="0"/>
            </a:br>
            <a:r>
              <a:rPr lang="en-US" dirty="0" smtClean="0"/>
              <a:t>Structuring the efforts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(NSN)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Scope of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Network detection and selection</a:t>
            </a:r>
          </a:p>
          <a:p>
            <a:pPr lvl="1"/>
            <a:r>
              <a:rPr lang="en-US" dirty="0" smtClean="0"/>
              <a:t>Finding the most appropriate network when multiple networks are available</a:t>
            </a:r>
          </a:p>
          <a:p>
            <a:r>
              <a:rPr lang="en-US" i="1" dirty="0" smtClean="0"/>
              <a:t>Setting up the access link</a:t>
            </a:r>
          </a:p>
          <a:p>
            <a:pPr lvl="1"/>
            <a:r>
              <a:rPr lang="en-US" i="1" dirty="0" smtClean="0"/>
              <a:t>Scope of individual IEEE 802.xx specifications</a:t>
            </a: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Framework, </a:t>
            </a:r>
            <a:r>
              <a:rPr lang="en-US" i="1" dirty="0" smtClean="0"/>
              <a:t>based on IEEE 802.1X</a:t>
            </a:r>
          </a:p>
          <a:p>
            <a:r>
              <a:rPr lang="en-US" dirty="0" smtClean="0"/>
              <a:t>Setting up the e2e communication link</a:t>
            </a:r>
          </a:p>
          <a:p>
            <a:pPr lvl="1"/>
            <a:r>
              <a:rPr lang="en-US" dirty="0" smtClean="0"/>
              <a:t>Authorization, Service management</a:t>
            </a:r>
          </a:p>
          <a:p>
            <a:r>
              <a:rPr lang="en-US" dirty="0" smtClean="0"/>
              <a:t>Management of user data connection</a:t>
            </a:r>
          </a:p>
          <a:p>
            <a:pPr lvl="1"/>
            <a:r>
              <a:rPr lang="en-US" dirty="0" smtClean="0"/>
              <a:t>mobility support to maintain connectivity</a:t>
            </a:r>
          </a:p>
          <a:p>
            <a:r>
              <a:rPr lang="en-US" dirty="0" smtClean="0"/>
              <a:t>Usage and inventory reporting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ccounting, monitoring, location</a:t>
            </a:r>
          </a:p>
          <a:p>
            <a:r>
              <a:rPr lang="en-US" dirty="0" smtClean="0"/>
              <a:t>Subscription management</a:t>
            </a:r>
          </a:p>
          <a:p>
            <a:pPr lvl="1"/>
            <a:r>
              <a:rPr lang="en-US" dirty="0" smtClean="0"/>
              <a:t>Adding new users to a network</a:t>
            </a:r>
          </a:p>
          <a:p>
            <a:pPr lvl="1"/>
            <a:r>
              <a:rPr lang="en-US" dirty="0" smtClean="0"/>
              <a:t>Maintaining subscriptions</a:t>
            </a:r>
          </a:p>
          <a:p>
            <a:r>
              <a:rPr lang="en-US" dirty="0" smtClean="0"/>
              <a:t>Station management</a:t>
            </a:r>
          </a:p>
          <a:p>
            <a:pPr lvl="1"/>
            <a:r>
              <a:rPr lang="en-US" dirty="0" smtClean="0"/>
              <a:t>Initial configuration of new terminals</a:t>
            </a:r>
          </a:p>
          <a:p>
            <a:pPr lvl="1"/>
            <a:r>
              <a:rPr lang="en-US" dirty="0" smtClean="0"/>
              <a:t>Provisioning and update of policies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Architecture Overview</a:t>
            </a:r>
          </a:p>
        </p:txBody>
      </p:sp>
      <p:pic>
        <p:nvPicPr>
          <p:cNvPr id="2" name="Picture 1" descr="CS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" y="1282700"/>
            <a:ext cx="7327900" cy="52705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err="1" smtClean="0"/>
              <a:t>OmniRAN</a:t>
            </a:r>
            <a:r>
              <a:rPr lang="en-US" dirty="0" smtClean="0"/>
              <a:t>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R1: Access link, </a:t>
            </a:r>
            <a:r>
              <a:rPr lang="en-US" i="1" dirty="0" smtClean="0"/>
              <a:t>technology specific</a:t>
            </a:r>
          </a:p>
          <a:p>
            <a:r>
              <a:rPr lang="en-US" dirty="0" smtClean="0"/>
              <a:t>R2: User &amp; terminal authentication, subscription &amp; terminal management</a:t>
            </a:r>
          </a:p>
          <a:p>
            <a:r>
              <a:rPr lang="en-US" dirty="0" smtClean="0"/>
              <a:t>R3: Authorization, service management, user data connection, accounting, monitoring</a:t>
            </a:r>
          </a:p>
          <a:p>
            <a:r>
              <a:rPr lang="en-US" dirty="0" smtClean="0"/>
              <a:t>R4: Inter-access network coordination and cooperation, fast inter-technology handover</a:t>
            </a:r>
          </a:p>
          <a:p>
            <a:r>
              <a:rPr lang="en-US" dirty="0" smtClean="0"/>
              <a:t>R5: Inter-operator roaming control interface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Reference Point Structure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953000"/>
            <a:ext cx="8382000" cy="1371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Reference points represent a set of protocols between peer entities</a:t>
            </a:r>
          </a:p>
          <a:p>
            <a:pPr lvl="1"/>
            <a:r>
              <a:rPr lang="en-US" sz="1600" dirty="0" smtClean="0"/>
              <a:t>Similar to a real IP network interface</a:t>
            </a:r>
          </a:p>
          <a:p>
            <a:r>
              <a:rPr lang="en-US" sz="2000" dirty="0" smtClean="0"/>
              <a:t>Not all protocols of a reference point must always be implemented. </a:t>
            </a:r>
          </a:p>
          <a:p>
            <a:pPr lvl="1"/>
            <a:r>
              <a:rPr lang="en-US" sz="1600" dirty="0" smtClean="0"/>
              <a:t>However, if a particular protocol is present, it must conform to the specification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977900" y="1400175"/>
            <a:ext cx="773113" cy="308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anchorCtr="1"/>
          <a:lstStyle/>
          <a:p>
            <a:pPr algn="ctr" eaLnBrk="0" hangingPunct="0"/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MS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2692401" y="1400175"/>
            <a:ext cx="2336800" cy="308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anchorCtr="1"/>
          <a:lstStyle/>
          <a:p>
            <a:pPr algn="ctr" eaLnBrk="0" hangingPunct="0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Access</a:t>
            </a:r>
          </a:p>
          <a:p>
            <a:pPr algn="ctr" eaLnBrk="0" hangingPunct="0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Network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6134100" y="1400175"/>
            <a:ext cx="1544637" cy="308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anchorCtr="1"/>
          <a:lstStyle/>
          <a:p>
            <a:pPr algn="ctr" eaLnBrk="0" hangingPunct="0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Core</a:t>
            </a:r>
          </a:p>
          <a:p>
            <a:pPr algn="ctr" eaLnBrk="0" hangingPunct="0"/>
            <a:r>
              <a:rPr lang="en-US" sz="2400" dirty="0" smtClean="0">
                <a:latin typeface="Arial" pitchFamily="34" charset="0"/>
                <a:cs typeface="Arial" pitchFamily="34" charset="0"/>
              </a:rPr>
              <a:t>Network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969963" y="4048125"/>
            <a:ext cx="773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2692401" y="4048125"/>
            <a:ext cx="233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6134100" y="4048125"/>
            <a:ext cx="1544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6132512" y="3052762"/>
            <a:ext cx="993775" cy="220663"/>
          </a:xfrm>
          <a:prstGeom prst="rect">
            <a:avLst/>
          </a:prstGeom>
          <a:solidFill>
            <a:srgbClr val="BEBB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Authentication</a:t>
            </a:r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6132512" y="2720975"/>
            <a:ext cx="993775" cy="220662"/>
          </a:xfrm>
          <a:prstGeom prst="rect">
            <a:avLst/>
          </a:prstGeom>
          <a:solidFill>
            <a:srgbClr val="BEBB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Authorization</a:t>
            </a:r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6132512" y="2390775"/>
            <a:ext cx="993775" cy="220662"/>
          </a:xfrm>
          <a:prstGeom prst="rect">
            <a:avLst/>
          </a:prstGeom>
          <a:solidFill>
            <a:srgbClr val="BEBB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Pag. &amp; Loc</a:t>
            </a:r>
          </a:p>
        </p:txBody>
      </p:sp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6132512" y="3384550"/>
            <a:ext cx="993775" cy="222250"/>
          </a:xfrm>
          <a:prstGeom prst="rect">
            <a:avLst/>
          </a:prstGeom>
          <a:solidFill>
            <a:srgbClr val="BEBB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QoS Ctrl</a:t>
            </a:r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V="1">
            <a:off x="5029200" y="4230687"/>
            <a:ext cx="11049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5132387" y="3921125"/>
            <a:ext cx="996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tx1"/>
                </a:solidFill>
                <a:latin typeface="Arial Narrow" pitchFamily="34" charset="0"/>
              </a:rPr>
              <a:t>DataPath</a:t>
            </a:r>
          </a:p>
        </p:txBody>
      </p:sp>
      <p:sp>
        <p:nvSpPr>
          <p:cNvPr id="65552" name="Rectangle 16"/>
          <p:cNvSpPr>
            <a:spLocks noChangeArrowheads="1"/>
          </p:cNvSpPr>
          <p:nvPr/>
        </p:nvSpPr>
        <p:spPr bwMode="auto">
          <a:xfrm>
            <a:off x="6132512" y="3678237"/>
            <a:ext cx="993775" cy="220663"/>
          </a:xfrm>
          <a:prstGeom prst="rect">
            <a:avLst/>
          </a:prstGeom>
          <a:solidFill>
            <a:srgbClr val="BEBB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Mob Mgmt</a:t>
            </a:r>
          </a:p>
        </p:txBody>
      </p: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4030663" y="3052762"/>
            <a:ext cx="993775" cy="220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Authentication</a:t>
            </a:r>
          </a:p>
        </p:txBody>
      </p:sp>
      <p:sp>
        <p:nvSpPr>
          <p:cNvPr id="65554" name="Rectangle 18"/>
          <p:cNvSpPr>
            <a:spLocks noChangeArrowheads="1"/>
          </p:cNvSpPr>
          <p:nvPr/>
        </p:nvSpPr>
        <p:spPr bwMode="auto">
          <a:xfrm>
            <a:off x="4030663" y="2720975"/>
            <a:ext cx="993775" cy="220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Authorization</a:t>
            </a:r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4030663" y="2390775"/>
            <a:ext cx="993775" cy="220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Pag. &amp; Loc</a:t>
            </a:r>
          </a:p>
        </p:txBody>
      </p:sp>
      <p:sp>
        <p:nvSpPr>
          <p:cNvPr id="65556" name="Rectangle 20"/>
          <p:cNvSpPr>
            <a:spLocks noChangeArrowheads="1"/>
          </p:cNvSpPr>
          <p:nvPr/>
        </p:nvSpPr>
        <p:spPr bwMode="auto">
          <a:xfrm>
            <a:off x="4030663" y="3384550"/>
            <a:ext cx="993775" cy="222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QoS Ctrl</a:t>
            </a:r>
          </a:p>
        </p:txBody>
      </p:sp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4030663" y="3678237"/>
            <a:ext cx="993775" cy="220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Mob Mgmt</a:t>
            </a:r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>
            <a:off x="5029200" y="2500312"/>
            <a:ext cx="1104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5029200" y="2832100"/>
            <a:ext cx="1104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0" name="Line 24"/>
          <p:cNvSpPr>
            <a:spLocks noChangeShapeType="1"/>
          </p:cNvSpPr>
          <p:nvPr/>
        </p:nvSpPr>
        <p:spPr bwMode="auto">
          <a:xfrm>
            <a:off x="5029200" y="3163887"/>
            <a:ext cx="1104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>
            <a:off x="5029200" y="3494087"/>
            <a:ext cx="1104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5029200" y="3789362"/>
            <a:ext cx="1104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3" name="Oval 27"/>
          <p:cNvSpPr>
            <a:spLocks noChangeArrowheads="1"/>
          </p:cNvSpPr>
          <p:nvPr/>
        </p:nvSpPr>
        <p:spPr bwMode="auto">
          <a:xfrm>
            <a:off x="5397500" y="2241550"/>
            <a:ext cx="295275" cy="2247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5360987" y="1935162"/>
            <a:ext cx="42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tx1"/>
                </a:solidFill>
                <a:latin typeface="Arial Narrow" pitchFamily="34" charset="0"/>
              </a:rPr>
              <a:t>R3</a:t>
            </a:r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1754188" y="3921125"/>
            <a:ext cx="996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tx1"/>
                </a:solidFill>
                <a:latin typeface="Arial Narrow" pitchFamily="34" charset="0"/>
              </a:rPr>
              <a:t>DataPath</a:t>
            </a:r>
          </a:p>
        </p:txBody>
      </p:sp>
      <p:sp>
        <p:nvSpPr>
          <p:cNvPr id="65566" name="Line 30"/>
          <p:cNvSpPr>
            <a:spLocks noChangeShapeType="1"/>
          </p:cNvSpPr>
          <p:nvPr/>
        </p:nvSpPr>
        <p:spPr bwMode="auto">
          <a:xfrm flipV="1">
            <a:off x="1743075" y="4230687"/>
            <a:ext cx="9572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7" name="Line 31"/>
          <p:cNvSpPr>
            <a:spLocks noChangeShapeType="1"/>
          </p:cNvSpPr>
          <p:nvPr/>
        </p:nvSpPr>
        <p:spPr bwMode="auto">
          <a:xfrm>
            <a:off x="1743075" y="2500312"/>
            <a:ext cx="957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8" name="Line 32"/>
          <p:cNvSpPr>
            <a:spLocks noChangeShapeType="1"/>
          </p:cNvSpPr>
          <p:nvPr/>
        </p:nvSpPr>
        <p:spPr bwMode="auto">
          <a:xfrm>
            <a:off x="1743075" y="3163887"/>
            <a:ext cx="957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9" name="Line 33"/>
          <p:cNvSpPr>
            <a:spLocks noChangeShapeType="1"/>
          </p:cNvSpPr>
          <p:nvPr/>
        </p:nvSpPr>
        <p:spPr bwMode="auto">
          <a:xfrm>
            <a:off x="1743075" y="3494087"/>
            <a:ext cx="957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0" name="Line 34"/>
          <p:cNvSpPr>
            <a:spLocks noChangeShapeType="1"/>
          </p:cNvSpPr>
          <p:nvPr/>
        </p:nvSpPr>
        <p:spPr bwMode="auto">
          <a:xfrm>
            <a:off x="1743075" y="3789362"/>
            <a:ext cx="957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1" name="Oval 35"/>
          <p:cNvSpPr>
            <a:spLocks noChangeArrowheads="1"/>
          </p:cNvSpPr>
          <p:nvPr/>
        </p:nvSpPr>
        <p:spPr bwMode="auto">
          <a:xfrm>
            <a:off x="2109788" y="2241550"/>
            <a:ext cx="295275" cy="2247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72" name="Text Box 36"/>
          <p:cNvSpPr txBox="1">
            <a:spLocks noChangeArrowheads="1"/>
          </p:cNvSpPr>
          <p:nvPr/>
        </p:nvSpPr>
        <p:spPr bwMode="auto">
          <a:xfrm>
            <a:off x="2073275" y="1935162"/>
            <a:ext cx="42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tx1"/>
                </a:solidFill>
                <a:latin typeface="Arial Narrow" pitchFamily="34" charset="0"/>
              </a:rPr>
              <a:t>R1</a:t>
            </a:r>
          </a:p>
        </p:txBody>
      </p:sp>
      <p:sp>
        <p:nvSpPr>
          <p:cNvPr id="65573" name="Rectangle 37"/>
          <p:cNvSpPr>
            <a:spLocks noChangeArrowheads="1"/>
          </p:cNvSpPr>
          <p:nvPr/>
        </p:nvSpPr>
        <p:spPr bwMode="auto">
          <a:xfrm>
            <a:off x="2698534" y="3678237"/>
            <a:ext cx="588963" cy="220663"/>
          </a:xfrm>
          <a:prstGeom prst="rect">
            <a:avLst/>
          </a:prstGeom>
          <a:solidFill>
            <a:srgbClr val="BBE3C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HO</a:t>
            </a:r>
          </a:p>
        </p:txBody>
      </p:sp>
      <p:sp>
        <p:nvSpPr>
          <p:cNvPr id="65574" name="Rectangle 38"/>
          <p:cNvSpPr>
            <a:spLocks noChangeArrowheads="1"/>
          </p:cNvSpPr>
          <p:nvPr/>
        </p:nvSpPr>
        <p:spPr bwMode="auto">
          <a:xfrm>
            <a:off x="2698534" y="3384550"/>
            <a:ext cx="588963" cy="220662"/>
          </a:xfrm>
          <a:prstGeom prst="rect">
            <a:avLst/>
          </a:prstGeom>
          <a:solidFill>
            <a:srgbClr val="BBE3C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QoS</a:t>
            </a:r>
          </a:p>
        </p:txBody>
      </p:sp>
      <p:sp>
        <p:nvSpPr>
          <p:cNvPr id="65575" name="Rectangle 39"/>
          <p:cNvSpPr>
            <a:spLocks noChangeArrowheads="1"/>
          </p:cNvSpPr>
          <p:nvPr/>
        </p:nvSpPr>
        <p:spPr bwMode="auto">
          <a:xfrm>
            <a:off x="2698534" y="3052762"/>
            <a:ext cx="588963" cy="220663"/>
          </a:xfrm>
          <a:prstGeom prst="rect">
            <a:avLst/>
          </a:prstGeom>
          <a:solidFill>
            <a:srgbClr val="BBE3C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PKM</a:t>
            </a:r>
          </a:p>
        </p:txBody>
      </p:sp>
      <p:sp>
        <p:nvSpPr>
          <p:cNvPr id="65576" name="Rectangle 40"/>
          <p:cNvSpPr>
            <a:spLocks noChangeArrowheads="1"/>
          </p:cNvSpPr>
          <p:nvPr/>
        </p:nvSpPr>
        <p:spPr bwMode="auto">
          <a:xfrm>
            <a:off x="2698534" y="2390775"/>
            <a:ext cx="588963" cy="220662"/>
          </a:xfrm>
          <a:prstGeom prst="rect">
            <a:avLst/>
          </a:prstGeom>
          <a:solidFill>
            <a:srgbClr val="BBE3C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Pg/SM</a:t>
            </a:r>
          </a:p>
        </p:txBody>
      </p:sp>
      <p:sp>
        <p:nvSpPr>
          <p:cNvPr id="65577" name="Rectangle 41"/>
          <p:cNvSpPr>
            <a:spLocks noChangeArrowheads="1"/>
          </p:cNvSpPr>
          <p:nvPr/>
        </p:nvSpPr>
        <p:spPr bwMode="auto">
          <a:xfrm>
            <a:off x="1116013" y="2390775"/>
            <a:ext cx="590550" cy="220662"/>
          </a:xfrm>
          <a:prstGeom prst="rect">
            <a:avLst/>
          </a:prstGeom>
          <a:solidFill>
            <a:srgbClr val="C8E3B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Pg/SM</a:t>
            </a:r>
          </a:p>
        </p:txBody>
      </p:sp>
      <p:sp>
        <p:nvSpPr>
          <p:cNvPr id="65578" name="Rectangle 42"/>
          <p:cNvSpPr>
            <a:spLocks noChangeArrowheads="1"/>
          </p:cNvSpPr>
          <p:nvPr/>
        </p:nvSpPr>
        <p:spPr bwMode="auto">
          <a:xfrm>
            <a:off x="1116013" y="3052762"/>
            <a:ext cx="590550" cy="220663"/>
          </a:xfrm>
          <a:prstGeom prst="rect">
            <a:avLst/>
          </a:prstGeom>
          <a:solidFill>
            <a:srgbClr val="C8E3B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PKM</a:t>
            </a:r>
          </a:p>
        </p:txBody>
      </p:sp>
      <p:sp>
        <p:nvSpPr>
          <p:cNvPr id="65579" name="Rectangle 43"/>
          <p:cNvSpPr>
            <a:spLocks noChangeArrowheads="1"/>
          </p:cNvSpPr>
          <p:nvPr/>
        </p:nvSpPr>
        <p:spPr bwMode="auto">
          <a:xfrm>
            <a:off x="1116013" y="3384550"/>
            <a:ext cx="590550" cy="220662"/>
          </a:xfrm>
          <a:prstGeom prst="rect">
            <a:avLst/>
          </a:prstGeom>
          <a:solidFill>
            <a:srgbClr val="C8E3B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QoS</a:t>
            </a:r>
          </a:p>
        </p:txBody>
      </p:sp>
      <p:sp>
        <p:nvSpPr>
          <p:cNvPr id="65580" name="Rectangle 44"/>
          <p:cNvSpPr>
            <a:spLocks noChangeArrowheads="1"/>
          </p:cNvSpPr>
          <p:nvPr/>
        </p:nvSpPr>
        <p:spPr bwMode="auto">
          <a:xfrm>
            <a:off x="1116013" y="3678237"/>
            <a:ext cx="590550" cy="220663"/>
          </a:xfrm>
          <a:prstGeom prst="rect">
            <a:avLst/>
          </a:prstGeom>
          <a:solidFill>
            <a:srgbClr val="C8E3B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HO</a:t>
            </a:r>
          </a:p>
        </p:txBody>
      </p:sp>
      <p:sp>
        <p:nvSpPr>
          <p:cNvPr id="65582" name="Line 46"/>
          <p:cNvSpPr>
            <a:spLocks noChangeShapeType="1"/>
          </p:cNvSpPr>
          <p:nvPr/>
        </p:nvSpPr>
        <p:spPr bwMode="auto">
          <a:xfrm>
            <a:off x="3200400" y="4237037"/>
            <a:ext cx="942975" cy="158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89" name="Rectangle 53"/>
          <p:cNvSpPr>
            <a:spLocks noChangeArrowheads="1"/>
          </p:cNvSpPr>
          <p:nvPr/>
        </p:nvSpPr>
        <p:spPr bwMode="auto">
          <a:xfrm>
            <a:off x="2693772" y="4135437"/>
            <a:ext cx="590550" cy="220663"/>
          </a:xfrm>
          <a:prstGeom prst="rect">
            <a:avLst/>
          </a:prstGeom>
          <a:solidFill>
            <a:srgbClr val="BBE3C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 dirty="0" err="1">
                <a:solidFill>
                  <a:schemeClr val="tx1"/>
                </a:solidFill>
                <a:latin typeface="Arial Narrow" pitchFamily="34" charset="0"/>
              </a:rPr>
              <a:t>Encaps</a:t>
            </a:r>
            <a:endParaRPr lang="en-US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5590" name="Rectangle 54"/>
          <p:cNvSpPr>
            <a:spLocks noChangeArrowheads="1"/>
          </p:cNvSpPr>
          <p:nvPr/>
        </p:nvSpPr>
        <p:spPr bwMode="auto">
          <a:xfrm>
            <a:off x="4029075" y="4135437"/>
            <a:ext cx="1003300" cy="234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Encaps</a:t>
            </a:r>
          </a:p>
        </p:txBody>
      </p:sp>
      <p:sp>
        <p:nvSpPr>
          <p:cNvPr id="60" name="Rectangle 16"/>
          <p:cNvSpPr>
            <a:spLocks noChangeArrowheads="1"/>
          </p:cNvSpPr>
          <p:nvPr/>
        </p:nvSpPr>
        <p:spPr bwMode="auto">
          <a:xfrm>
            <a:off x="6134100" y="4114800"/>
            <a:ext cx="993775" cy="220663"/>
          </a:xfrm>
          <a:prstGeom prst="rect">
            <a:avLst/>
          </a:prstGeom>
          <a:solidFill>
            <a:srgbClr val="BEBB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 dirty="0" err="1" smtClean="0">
                <a:latin typeface="Arial Narrow" pitchFamily="34" charset="0"/>
              </a:rPr>
              <a:t>Encaps</a:t>
            </a:r>
            <a:endParaRPr lang="en-US" b="1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useful results early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Creating an complete </a:t>
            </a:r>
            <a:r>
              <a:rPr lang="en-US" dirty="0" err="1" smtClean="0"/>
              <a:t>OmniRAN</a:t>
            </a:r>
            <a:r>
              <a:rPr lang="en-US" dirty="0" smtClean="0"/>
              <a:t> specification may require too much effort to fit within a reasonable project</a:t>
            </a:r>
          </a:p>
          <a:p>
            <a:r>
              <a:rPr lang="en-US" dirty="0" smtClean="0"/>
              <a:t>Limiting the efforts by leveraging existing solutions when feasible is desirable</a:t>
            </a:r>
          </a:p>
          <a:p>
            <a:pPr lvl="1"/>
            <a:r>
              <a:rPr lang="en-US" dirty="0" smtClean="0"/>
              <a:t>IETF protocols</a:t>
            </a:r>
          </a:p>
          <a:p>
            <a:pPr lvl="1"/>
            <a:r>
              <a:rPr lang="en-US" dirty="0" smtClean="0"/>
              <a:t>Wi-Fi Alliance solutions</a:t>
            </a:r>
          </a:p>
          <a:p>
            <a:pPr lvl="1"/>
            <a:r>
              <a:rPr lang="en-US" dirty="0" err="1" smtClean="0"/>
              <a:t>WiMAX</a:t>
            </a:r>
            <a:r>
              <a:rPr lang="en-US" dirty="0" smtClean="0"/>
              <a:t> specifications</a:t>
            </a:r>
          </a:p>
          <a:p>
            <a:pPr lvl="1"/>
            <a:r>
              <a:rPr lang="en-US" dirty="0" err="1" smtClean="0"/>
              <a:t>ZigBee</a:t>
            </a:r>
            <a:r>
              <a:rPr lang="en-US" dirty="0" smtClean="0"/>
              <a:t> specifications</a:t>
            </a:r>
          </a:p>
          <a:p>
            <a:r>
              <a:rPr lang="en-US" dirty="0" smtClean="0"/>
              <a:t>Step-wise development of the specification might provide valuable results earlier</a:t>
            </a:r>
          </a:p>
          <a:p>
            <a:pPr lvl="1"/>
            <a:r>
              <a:rPr lang="en-US" dirty="0" smtClean="0"/>
              <a:t>Different approaches possible, see next slide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Step-wise development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Reference point by reference point</a:t>
            </a:r>
          </a:p>
          <a:p>
            <a:pPr lvl="1"/>
            <a:r>
              <a:rPr lang="en-US" dirty="0" smtClean="0"/>
              <a:t>e.g. starting with R1, R2, R3, adding R4 and R5 later</a:t>
            </a:r>
          </a:p>
          <a:p>
            <a:r>
              <a:rPr lang="en-US" dirty="0" smtClean="0"/>
              <a:t>Function by function</a:t>
            </a:r>
          </a:p>
          <a:p>
            <a:pPr lvl="1"/>
            <a:r>
              <a:rPr lang="en-US" dirty="0" smtClean="0"/>
              <a:t>e.g. starting with authentication, setting up e2e communication link and usage and inventory reporting, adding mobility management, station management and subscription management later</a:t>
            </a:r>
          </a:p>
          <a:p>
            <a:r>
              <a:rPr lang="en-US" dirty="0" smtClean="0"/>
              <a:t>Protocol by protocol</a:t>
            </a:r>
          </a:p>
          <a:p>
            <a:pPr lvl="1"/>
            <a:r>
              <a:rPr lang="en-US" dirty="0" smtClean="0"/>
              <a:t>e.g. starting with RADIUS, adding other protocols later</a:t>
            </a:r>
          </a:p>
          <a:p>
            <a:r>
              <a:rPr lang="en-US" dirty="0" smtClean="0"/>
              <a:t>Phased mobility support</a:t>
            </a:r>
          </a:p>
          <a:p>
            <a:pPr lvl="1"/>
            <a:r>
              <a:rPr lang="en-US" dirty="0" smtClean="0"/>
              <a:t>e.g. starting with fixed, then nomadic and later mobile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not the obvious solution for phasing the </a:t>
            </a:r>
            <a:r>
              <a:rPr lang="en-US" dirty="0" err="1" smtClean="0"/>
              <a:t>OmniRAN</a:t>
            </a:r>
            <a:r>
              <a:rPr lang="en-US" dirty="0" smtClean="0"/>
              <a:t> development effort</a:t>
            </a:r>
          </a:p>
          <a:p>
            <a:r>
              <a:rPr lang="en-US" dirty="0" smtClean="0"/>
              <a:t>Different approaches possible, which can be combined to further lower the effort for the first release of the specification</a:t>
            </a:r>
          </a:p>
          <a:p>
            <a:r>
              <a:rPr lang="en-US" dirty="0" smtClean="0"/>
              <a:t>Development in releases requires careful considerations on release management and means to maintain compatibility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</TotalTime>
  <Words>469</Words>
  <Application>Microsoft Macintosh PowerPoint</Application>
  <PresentationFormat>On-screen Show (4:3)</PresentationFormat>
  <Paragraphs>110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</vt:lpstr>
      <vt:lpstr>PowerPoint Presentation</vt:lpstr>
      <vt:lpstr>OmniRAN Specification Structuring the efforts</vt:lpstr>
      <vt:lpstr>Proposed Scope of OmniRAN</vt:lpstr>
      <vt:lpstr>OmniRAN Architecture Overview</vt:lpstr>
      <vt:lpstr>Proposed OmniRAN Interfaces</vt:lpstr>
      <vt:lpstr>OmniRAN Reference Point Structure</vt:lpstr>
      <vt:lpstr>Getting useful results early</vt:lpstr>
      <vt:lpstr>Step-wise development approaches</vt:lpstr>
      <vt:lpstr>Conclusion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124</cp:revision>
  <cp:lastPrinted>1998-02-10T13:28:06Z</cp:lastPrinted>
  <dcterms:created xsi:type="dcterms:W3CDTF">2011-12-30T17:06:23Z</dcterms:created>
  <dcterms:modified xsi:type="dcterms:W3CDTF">2013-01-15T01:39:51Z</dcterms:modified>
</cp:coreProperties>
</file>